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882" r:id="rId1"/>
  </p:sldMasterIdLst>
  <p:notesMasterIdLst>
    <p:notesMasterId r:id="rId43"/>
  </p:notesMasterIdLst>
  <p:handoutMasterIdLst>
    <p:handoutMasterId r:id="rId44"/>
  </p:handoutMasterIdLst>
  <p:sldIdLst>
    <p:sldId id="256" r:id="rId2"/>
    <p:sldId id="257" r:id="rId3"/>
    <p:sldId id="263" r:id="rId4"/>
    <p:sldId id="258" r:id="rId5"/>
    <p:sldId id="259" r:id="rId6"/>
    <p:sldId id="260" r:id="rId7"/>
    <p:sldId id="284" r:id="rId8"/>
    <p:sldId id="261" r:id="rId9"/>
    <p:sldId id="285" r:id="rId10"/>
    <p:sldId id="262" r:id="rId11"/>
    <p:sldId id="286" r:id="rId12"/>
    <p:sldId id="287" r:id="rId13"/>
    <p:sldId id="264" r:id="rId14"/>
    <p:sldId id="265" r:id="rId15"/>
    <p:sldId id="288" r:id="rId16"/>
    <p:sldId id="266" r:id="rId17"/>
    <p:sldId id="289" r:id="rId18"/>
    <p:sldId id="267" r:id="rId19"/>
    <p:sldId id="290" r:id="rId20"/>
    <p:sldId id="268" r:id="rId21"/>
    <p:sldId id="291" r:id="rId22"/>
    <p:sldId id="269" r:id="rId23"/>
    <p:sldId id="292" r:id="rId24"/>
    <p:sldId id="270" r:id="rId25"/>
    <p:sldId id="293" r:id="rId26"/>
    <p:sldId id="271" r:id="rId27"/>
    <p:sldId id="294" r:id="rId28"/>
    <p:sldId id="295" r:id="rId29"/>
    <p:sldId id="272" r:id="rId30"/>
    <p:sldId id="296" r:id="rId31"/>
    <p:sldId id="274" r:id="rId32"/>
    <p:sldId id="275" r:id="rId33"/>
    <p:sldId id="276" r:id="rId34"/>
    <p:sldId id="277" r:id="rId35"/>
    <p:sldId id="278" r:id="rId36"/>
    <p:sldId id="297" r:id="rId37"/>
    <p:sldId id="279" r:id="rId38"/>
    <p:sldId id="280" r:id="rId39"/>
    <p:sldId id="281" r:id="rId40"/>
    <p:sldId id="282" r:id="rId41"/>
    <p:sldId id="283" r:id="rId42"/>
  </p:sldIdLst>
  <p:sldSz cx="12192000" cy="6858000"/>
  <p:notesSz cx="6858000" cy="9144000"/>
  <p:embeddedFontLst>
    <p:embeddedFont>
      <p:font typeface="Cabin" panose="020B0604020202020204" charset="0"/>
      <p:regular r:id="rId45"/>
      <p:bold r:id="rId46"/>
      <p:italic r:id="rId47"/>
      <p:boldItalic r:id="rId48"/>
    </p:embeddedFont>
    <p:embeddedFont>
      <p:font typeface="Gill Sans MT" panose="020B0502020104020203" pitchFamily="34" charset="0"/>
      <p:regular r:id="rId49"/>
      <p:bold r:id="rId50"/>
      <p:italic r:id="rId51"/>
      <p:boldItalic r:id="rId52"/>
    </p:embeddedFont>
    <p:embeddedFont>
      <p:font typeface="Calibri" panose="020F0502020204030204" pitchFamily="34" charset="0"/>
      <p:regular r:id="rId53"/>
      <p:bold r:id="rId54"/>
      <p:italic r:id="rId55"/>
      <p:boldItalic r:id="rId56"/>
    </p:embeddedFont>
    <p:embeddedFont>
      <p:font typeface="Bookman Old Style" panose="02050604050505020204" pitchFamily="18" charset="0"/>
      <p:regular r:id="rId57"/>
      <p:bold r:id="rId58"/>
      <p:italic r:id="rId59"/>
      <p:boldItalic r:id="rId60"/>
    </p:embeddedFont>
    <p:embeddedFont>
      <p:font typeface="Wingdings 3" panose="05040102010807070707" pitchFamily="18" charset="2"/>
      <p:regular r:id="rId6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B53A2DF2-59E2-4C89-80D7-C43F8FA8ED1D}">
  <a:tblStyle styleId="{B53A2DF2-59E2-4C89-80D7-C43F8FA8ED1D}"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3B9BA1BE-4BED-49C5-BEF4-83D2CA509610}" styleName="Table_1">
    <a:wholeTbl>
      <a:tcTxStyle b="off" i="off">
        <a:font>
          <a:latin typeface="Gill Sans MT"/>
          <a:ea typeface="Gill Sans MT"/>
          <a:cs typeface="Gill Sans MT"/>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6E6E6"/>
          </a:solidFill>
        </a:fill>
      </a:tcStyle>
    </a:wholeTbl>
    <a:band1H>
      <a:tcTxStyle/>
      <a:tcStyle>
        <a:tcBdr/>
        <a:fill>
          <a:solidFill>
            <a:srgbClr val="CACACA"/>
          </a:solidFill>
        </a:fill>
      </a:tcStyle>
    </a:band1H>
    <a:band2H>
      <a:tcTxStyle/>
      <a:tcStyle>
        <a:tcBdr/>
      </a:tcStyle>
    </a:band2H>
    <a:band1V>
      <a:tcTxStyle/>
      <a:tcStyle>
        <a:tcBdr/>
        <a:fill>
          <a:solidFill>
            <a:srgbClr val="CACACA"/>
          </a:solidFill>
        </a:fill>
      </a:tcStyle>
    </a:band1V>
    <a:band2V>
      <a:tcTxStyle/>
      <a:tcStyle>
        <a:tcBdr/>
      </a:tcStyle>
    </a:band2V>
    <a:lastCol>
      <a:tcTxStyle b="on" i="off">
        <a:font>
          <a:latin typeface="Gill Sans MT"/>
          <a:ea typeface="Gill Sans MT"/>
          <a:cs typeface="Gill Sans MT"/>
        </a:font>
        <a:schemeClr val="lt1"/>
      </a:tcTxStyle>
      <a:tcStyle>
        <a:tcBdr/>
        <a:fill>
          <a:solidFill>
            <a:schemeClr val="dk1"/>
          </a:solidFill>
        </a:fill>
      </a:tcStyle>
    </a:lastCol>
    <a:firstCol>
      <a:tcTxStyle b="on" i="off">
        <a:font>
          <a:latin typeface="Gill Sans MT"/>
          <a:ea typeface="Gill Sans MT"/>
          <a:cs typeface="Gill Sans MT"/>
        </a:font>
        <a:schemeClr val="lt1"/>
      </a:tcTxStyle>
      <a:tcStyle>
        <a:tcBdr/>
        <a:fill>
          <a:solidFill>
            <a:schemeClr val="dk1"/>
          </a:solidFill>
        </a:fill>
      </a:tcStyle>
    </a:firstCol>
    <a:lastRow>
      <a:tcTxStyle b="on" i="off">
        <a:font>
          <a:latin typeface="Gill Sans MT"/>
          <a:ea typeface="Gill Sans MT"/>
          <a:cs typeface="Gill Sans MT"/>
        </a:font>
        <a:schemeClr val="lt1"/>
      </a:tcTxStyle>
      <a:tcStyle>
        <a:tcBdr>
          <a:top>
            <a:ln w="38100" cap="flat" cmpd="sng">
              <a:solidFill>
                <a:schemeClr val="lt1"/>
              </a:solidFill>
              <a:prstDash val="solid"/>
              <a:round/>
              <a:headEnd type="none" w="sm" len="sm"/>
              <a:tailEnd type="none" w="sm" len="sm"/>
            </a:ln>
          </a:top>
        </a:tcBdr>
        <a:fill>
          <a:solidFill>
            <a:schemeClr val="dk1"/>
          </a:solidFill>
        </a:fill>
      </a:tcStyle>
    </a:lastRow>
    <a:seCell>
      <a:tcTxStyle/>
      <a:tcStyle>
        <a:tcBdr/>
      </a:tcStyle>
    </a:seCell>
    <a:swCell>
      <a:tcTxStyle/>
      <a:tcStyle>
        <a:tcBdr/>
      </a:tcStyle>
    </a:swCell>
    <a:firstRow>
      <a:tcTxStyle b="on" i="off">
        <a:font>
          <a:latin typeface="Gill Sans MT"/>
          <a:ea typeface="Gill Sans MT"/>
          <a:cs typeface="Gill Sans MT"/>
        </a:font>
        <a:schemeClr val="lt1"/>
      </a:tcTxStyle>
      <a:tcStyle>
        <a:tcBdr>
          <a:bottom>
            <a:ln w="38100" cap="flat" cmpd="sng">
              <a:solidFill>
                <a:schemeClr val="lt1"/>
              </a:solidFill>
              <a:prstDash val="solid"/>
              <a:round/>
              <a:headEnd type="none" w="sm" len="sm"/>
              <a:tailEnd type="none" w="sm" len="sm"/>
            </a:ln>
          </a:bottom>
        </a:tcBdr>
        <a:fill>
          <a:solidFill>
            <a:schemeClr val="dk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920" autoAdjust="0"/>
  </p:normalViewPr>
  <p:slideViewPr>
    <p:cSldViewPr snapToGrid="0">
      <p:cViewPr>
        <p:scale>
          <a:sx n="109" d="100"/>
          <a:sy n="109" d="100"/>
        </p:scale>
        <p:origin x="-486" y="-1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font" Target="fonts/font3.fntdata"/><Relationship Id="rId50" Type="http://schemas.openxmlformats.org/officeDocument/2006/relationships/font" Target="fonts/font6.fntdata"/><Relationship Id="rId55" Type="http://schemas.openxmlformats.org/officeDocument/2006/relationships/font" Target="fonts/font11.fntdata"/><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font" Target="fonts/font10.fntdata"/><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font" Target="fonts/font1.fntdata"/><Relationship Id="rId53" Type="http://schemas.openxmlformats.org/officeDocument/2006/relationships/font" Target="fonts/font9.fntdata"/><Relationship Id="rId58" Type="http://schemas.openxmlformats.org/officeDocument/2006/relationships/font" Target="fonts/font14.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font" Target="fonts/font5.fntdata"/><Relationship Id="rId57" Type="http://schemas.openxmlformats.org/officeDocument/2006/relationships/font" Target="fonts/font13.fntdata"/><Relationship Id="rId61" Type="http://schemas.openxmlformats.org/officeDocument/2006/relationships/font" Target="fonts/font17.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52" Type="http://schemas.openxmlformats.org/officeDocument/2006/relationships/font" Target="fonts/font8.fntdata"/><Relationship Id="rId60" Type="http://schemas.openxmlformats.org/officeDocument/2006/relationships/font" Target="fonts/font16.fntdata"/><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font" Target="fonts/font4.fntdata"/><Relationship Id="rId56" Type="http://schemas.openxmlformats.org/officeDocument/2006/relationships/font" Target="fonts/font12.fntdata"/><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font" Target="fonts/font7.fntdata"/><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font" Target="fonts/font2.fntdata"/><Relationship Id="rId59" Type="http://schemas.openxmlformats.org/officeDocument/2006/relationships/font" Target="fonts/font15.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ACD738E-132D-4621-A8A5-264C4F1A03CC}" type="datetimeFigureOut">
              <a:rPr lang="en-AU" smtClean="0"/>
              <a:t>20/11/2018</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DE4F2A1-E581-4A72-A29F-E02BB2952D7D}" type="slidenum">
              <a:rPr lang="en-AU" smtClean="0"/>
              <a:t>‹#›</a:t>
            </a:fld>
            <a:endParaRPr lang="en-AU"/>
          </a:p>
        </p:txBody>
      </p:sp>
    </p:spTree>
    <p:extLst>
      <p:ext uri="{BB962C8B-B14F-4D97-AF65-F5344CB8AC3E}">
        <p14:creationId xmlns:p14="http://schemas.microsoft.com/office/powerpoint/2010/main" val="102866689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132651482"/>
      </p:ext>
    </p:extLst>
  </p:cSld>
  <p:clrMap bg1="lt1" tx1="dk1" bg2="dk2" tx2="lt2" accent1="accent1" accent2="accent2" accent3="accent3" accent4="accent4" accent5="accent5" accent6="accent6" hlink="hlink" folHlink="folHlink"/>
  <p:hf sldNum="0" hdr="0" ftr="0" dt="0"/>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amazon.com/s/ref=dp_byline_sr_book_1?ie=UTF8&amp;text=Ruth+E.+Nemire&amp;search-alias=books&amp;field-author=Ruth+E.+Nemire&amp;sort=relevancerank" TargetMode="External"/><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hyperlink" Target="https://www.amazon.com/s/ref=dp_byline_sr_book_3?ie=UTF8&amp;text=Michelle+T.+Assa-Eley&amp;search-alias=books&amp;field-author=Michelle+T.+Assa-Eley&amp;sort=relevancerank" TargetMode="External"/><Relationship Id="rId4" Type="http://schemas.openxmlformats.org/officeDocument/2006/relationships/hyperlink" Target="https://www.amazon.com/s/ref=dp_byline_sr_book_2?ie=UTF8&amp;text=Karen+L.+Kier&amp;search-alias=books&amp;field-author=Karen+L.+Kier&amp;sort=relevancerank" TargetMode="Externa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3" Type="http://schemas.openxmlformats.org/officeDocument/2006/relationships/hyperlink" Target="http://www.b12-vitamin.com/urine-test/" TargetMode="External"/><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3" Type="http://schemas.openxmlformats.org/officeDocument/2006/relationships/hyperlink" Target="http://www.b12-vitamin.com/urine-test/" TargetMode="External"/><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3" Type="http://schemas.openxmlformats.org/officeDocument/2006/relationships/hyperlink" Target="http://www.b12-vitamin.com/urine-test/" TargetMode="External"/><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1" name="Google Shape;111;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8" name="Google Shape;158;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8" name="Google Shape;158;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2" name="Google Shape;182;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2" name="Google Shape;182;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1" name="Google Shape;191;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1" name="Google Shape;191;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9" name="Google Shape;209;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9" name="Google Shape;209;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7" name="Google Shape;117;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152396" marR="0" lvl="0" indent="0" algn="l" rtl="0">
              <a:spcBef>
                <a:spcPts val="0"/>
              </a:spcBef>
              <a:spcAft>
                <a:spcPts val="0"/>
              </a:spcAft>
              <a:buClr>
                <a:schemeClr val="dk1"/>
              </a:buClr>
              <a:buSzPts val="1200"/>
              <a:buFont typeface="Calibri"/>
              <a:buNone/>
            </a:pPr>
            <a:r>
              <a:rPr lang="en" sz="1200" b="0" i="0" u="none" strike="noStrike" cap="none">
                <a:solidFill>
                  <a:schemeClr val="dk1"/>
                </a:solidFill>
                <a:latin typeface="Calibri"/>
                <a:ea typeface="Calibri"/>
                <a:cs typeface="Calibri"/>
                <a:sym typeface="Calibri"/>
              </a:rPr>
              <a:t>The values in this presentation are taken from </a:t>
            </a:r>
            <a:endParaRPr/>
          </a:p>
          <a:p>
            <a:pPr marL="152396" marR="0" lvl="0" indent="0" algn="l" rtl="0">
              <a:spcBef>
                <a:spcPts val="0"/>
              </a:spcBef>
              <a:spcAft>
                <a:spcPts val="0"/>
              </a:spcAft>
              <a:buClr>
                <a:schemeClr val="dk1"/>
              </a:buClr>
              <a:buSzPts val="1200"/>
              <a:buFont typeface="Calibri"/>
              <a:buNone/>
            </a:pPr>
            <a:r>
              <a:rPr lang="en" sz="1200" b="1" i="0" u="none" strike="noStrike" cap="none">
                <a:solidFill>
                  <a:schemeClr val="dk1"/>
                </a:solidFill>
                <a:latin typeface="Calibri"/>
                <a:ea typeface="Calibri"/>
                <a:cs typeface="Calibri"/>
                <a:sym typeface="Calibri"/>
              </a:rPr>
              <a:t>Pharmacy Student Survival Guide, 3E (Nemire, Pharmacy Student Survival Guide) </a:t>
            </a:r>
            <a:r>
              <a:rPr lang="en" sz="1200" b="0" i="0" u="none" strike="noStrike" cap="none">
                <a:solidFill>
                  <a:schemeClr val="dk1"/>
                </a:solidFill>
                <a:latin typeface="Calibri"/>
                <a:ea typeface="Calibri"/>
                <a:cs typeface="Calibri"/>
                <a:sym typeface="Calibri"/>
              </a:rPr>
              <a:t>3rd Edition</a:t>
            </a:r>
            <a:r>
              <a:rPr lang="en" sz="1200" b="1" i="0" u="none" strike="noStrike" cap="none">
                <a:solidFill>
                  <a:schemeClr val="dk1"/>
                </a:solidFill>
                <a:latin typeface="Calibri"/>
                <a:ea typeface="Calibri"/>
                <a:cs typeface="Calibri"/>
                <a:sym typeface="Calibri"/>
              </a:rPr>
              <a:t>. </a:t>
            </a:r>
            <a:r>
              <a:rPr lang="en" sz="1200" b="0" i="0" u="sng" strike="noStrike" cap="none">
                <a:solidFill>
                  <a:schemeClr val="hlink"/>
                </a:solidFill>
                <a:latin typeface="Calibri"/>
                <a:ea typeface="Calibri"/>
                <a:cs typeface="Calibri"/>
                <a:sym typeface="Calibri"/>
                <a:hlinkClick r:id="rId3"/>
              </a:rPr>
              <a:t>Ruth E. Nemire</a:t>
            </a:r>
            <a:r>
              <a:rPr lang="en" sz="1200" b="0" i="0" u="none" strike="noStrike" cap="none">
                <a:solidFill>
                  <a:schemeClr val="dk1"/>
                </a:solidFill>
                <a:latin typeface="Calibri"/>
                <a:ea typeface="Calibri"/>
                <a:cs typeface="Calibri"/>
                <a:sym typeface="Calibri"/>
              </a:rPr>
              <a:t> (Author),‎ </a:t>
            </a:r>
            <a:r>
              <a:rPr lang="en" sz="1200" b="0" i="0" u="sng" strike="noStrike" cap="none">
                <a:solidFill>
                  <a:schemeClr val="hlink"/>
                </a:solidFill>
                <a:latin typeface="Calibri"/>
                <a:ea typeface="Calibri"/>
                <a:cs typeface="Calibri"/>
                <a:sym typeface="Calibri"/>
                <a:hlinkClick r:id="rId4"/>
              </a:rPr>
              <a:t>Karen L. Kier</a:t>
            </a:r>
            <a:r>
              <a:rPr lang="en" sz="1200" b="0" i="0" u="none" strike="noStrike" cap="none">
                <a:solidFill>
                  <a:schemeClr val="dk1"/>
                </a:solidFill>
                <a:latin typeface="Calibri"/>
                <a:ea typeface="Calibri"/>
                <a:cs typeface="Calibri"/>
                <a:sym typeface="Calibri"/>
              </a:rPr>
              <a:t> (Author),‎ </a:t>
            </a:r>
            <a:r>
              <a:rPr lang="en" sz="1200" b="0" i="0" u="sng" strike="noStrike" cap="none">
                <a:solidFill>
                  <a:schemeClr val="hlink"/>
                </a:solidFill>
                <a:latin typeface="Calibri"/>
                <a:ea typeface="Calibri"/>
                <a:cs typeface="Calibri"/>
                <a:sym typeface="Calibri"/>
                <a:hlinkClick r:id="rId5"/>
              </a:rPr>
              <a:t>Michelle T. Assa-Eley</a:t>
            </a:r>
            <a:r>
              <a:rPr lang="en" sz="1200" b="0" i="0" u="none" strike="noStrike" cap="none">
                <a:solidFill>
                  <a:schemeClr val="dk1"/>
                </a:solidFill>
                <a:latin typeface="Calibri"/>
                <a:ea typeface="Calibri"/>
                <a:cs typeface="Calibri"/>
                <a:sym typeface="Calibri"/>
              </a:rPr>
              <a:t> (Author)</a:t>
            </a:r>
            <a:endParaRPr/>
          </a:p>
          <a:p>
            <a:pPr marL="152396" marR="0" lvl="0" indent="0" algn="l" rtl="0">
              <a:spcBef>
                <a:spcPts val="0"/>
              </a:spcBef>
              <a:spcAft>
                <a:spcPts val="0"/>
              </a:spcAft>
              <a:buClr>
                <a:schemeClr val="dk1"/>
              </a:buClr>
              <a:buSzPts val="1200"/>
              <a:buFont typeface="Calibri"/>
              <a:buNone/>
            </a:pPr>
            <a:r>
              <a:rPr lang="en" sz="1200" b="0" i="0" u="none" strike="noStrike" cap="none">
                <a:solidFill>
                  <a:schemeClr val="dk1"/>
                </a:solidFill>
                <a:latin typeface="Calibri"/>
                <a:ea typeface="Calibri"/>
                <a:cs typeface="Calibri"/>
                <a:sym typeface="Calibri"/>
              </a:rPr>
              <a:t>Blood Chemistry and CBC analysis.  2002 Weatherby</a:t>
            </a:r>
            <a:endParaRPr sz="1200" b="0" i="0" u="none" strike="noStrike" cap="none">
              <a:solidFill>
                <a:schemeClr val="dk1"/>
              </a:solidFill>
              <a:latin typeface="Calibri"/>
              <a:ea typeface="Calibri"/>
              <a:cs typeface="Calibri"/>
              <a:sym typeface="Calibri"/>
            </a:endParaRPr>
          </a:p>
          <a:p>
            <a:pPr marL="152396" marR="0" lvl="0" indent="0" algn="l" rtl="0">
              <a:spcBef>
                <a:spcPts val="0"/>
              </a:spcBef>
              <a:spcAft>
                <a:spcPts val="0"/>
              </a:spcAft>
              <a:buClr>
                <a:schemeClr val="dk1"/>
              </a:buClr>
              <a:buSzPts val="1200"/>
              <a:buFont typeface="Calibri"/>
              <a:buNone/>
            </a:pPr>
            <a:r>
              <a:rPr lang="en" sz="1200" b="0" i="0" u="none" strike="noStrike" cap="none">
                <a:solidFill>
                  <a:schemeClr val="dk1"/>
                </a:solidFill>
                <a:latin typeface="Calibri"/>
                <a:ea typeface="Calibri"/>
                <a:cs typeface="Calibri"/>
                <a:sym typeface="Calibri"/>
              </a:rPr>
              <a:t>Douglas Hanly Moir Reference Range</a:t>
            </a:r>
            <a:endParaRPr/>
          </a:p>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8" name="Google Shape;218;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333333"/>
              </a:buClr>
              <a:buSzPts val="1200"/>
              <a:buFont typeface="Calibri"/>
              <a:buNone/>
            </a:pPr>
            <a:r>
              <a:rPr lang="en" sz="1200" b="0" i="0" u="none" strike="noStrike" cap="none" dirty="0">
                <a:solidFill>
                  <a:srgbClr val="333333"/>
                </a:solidFill>
                <a:latin typeface="Calibri"/>
                <a:ea typeface="Calibri"/>
                <a:cs typeface="Calibri"/>
                <a:sym typeface="Calibri"/>
              </a:rPr>
              <a:t>Also known as leukocyte count, the WCC represents the total number of WBC in a given volume of blood. Mature WBC exist in many forms, including neutrophils, lymphocytes, monocytes, eosinophils, and basophils. White cell indices provides differential provides a breakdown of the percentage of each type of WBC.</a:t>
            </a:r>
            <a:endParaRPr dirty="0"/>
          </a:p>
          <a:p>
            <a:pPr marL="0" marR="0" lvl="0" indent="0" algn="l" rtl="0">
              <a:spcBef>
                <a:spcPts val="0"/>
              </a:spcBef>
              <a:spcAft>
                <a:spcPts val="0"/>
              </a:spcAft>
              <a:buClr>
                <a:schemeClr val="dk1"/>
              </a:buClr>
              <a:buSzPts val="1200"/>
              <a:buFont typeface="Calibri"/>
              <a:buNone/>
            </a:pPr>
            <a:endParaRPr sz="1200" b="0" i="0" u="none" strike="noStrike" cap="none" dirty="0">
              <a:solidFill>
                <a:schemeClr val="dk1"/>
              </a:solidFill>
              <a:latin typeface="Calibri"/>
              <a:ea typeface="Calibri"/>
              <a:cs typeface="Calibri"/>
              <a:sym typeface="Calibri"/>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8" name="Google Shape;218;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333333"/>
              </a:buClr>
              <a:buSzPts val="1200"/>
              <a:buFont typeface="Calibri"/>
              <a:buNone/>
            </a:pPr>
            <a:r>
              <a:rPr lang="en" sz="1200" b="0" i="0" u="none" strike="noStrike" cap="none">
                <a:solidFill>
                  <a:srgbClr val="333333"/>
                </a:solidFill>
                <a:latin typeface="Calibri"/>
                <a:ea typeface="Calibri"/>
                <a:cs typeface="Calibri"/>
                <a:sym typeface="Calibri"/>
              </a:rPr>
              <a:t>Also known as leukocyte count, the WCC represents the total number of WBC in a given volume of blood. Mature WBC exist in many forms, including neutrophils, lymphocytes, monocytes, eosinophils, and basophils. White cell indices provides differential provides a breakdown of the percentage of each type of WBC.</a:t>
            </a:r>
            <a:endParaRPr/>
          </a:p>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8" name="Google Shape;228;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8" name="Google Shape;228;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7" name="Google Shape;237;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7" name="Google Shape;237;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6" name="Google Shape;246;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r>
              <a:rPr lang="en" sz="1200" b="0" i="0" u="none" strike="noStrike" cap="none">
                <a:solidFill>
                  <a:schemeClr val="dk1"/>
                </a:solidFill>
                <a:latin typeface="Calibri"/>
                <a:ea typeface="Calibri"/>
                <a:cs typeface="Calibri"/>
                <a:sym typeface="Calibri"/>
              </a:rPr>
              <a:t>Phagocytic</a:t>
            </a: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6" name="Google Shape;246;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r>
              <a:rPr lang="en" sz="1200" b="0" i="0" u="none" strike="noStrike" cap="none">
                <a:solidFill>
                  <a:schemeClr val="dk1"/>
                </a:solidFill>
                <a:latin typeface="Calibri"/>
                <a:ea typeface="Calibri"/>
                <a:cs typeface="Calibri"/>
                <a:sym typeface="Calibri"/>
              </a:rPr>
              <a:t>Phagocytic</a:t>
            </a: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6" name="Google Shape;256;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6" name="Google Shape;256;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4" name="Google Shape;174;p1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 sz="1200" b="0" i="0" u="none" strike="noStrike" cap="none">
                <a:solidFill>
                  <a:schemeClr val="dk1"/>
                </a:solidFill>
                <a:latin typeface="Calibri"/>
                <a:ea typeface="Calibri"/>
                <a:cs typeface="Calibri"/>
                <a:sym typeface="Calibri"/>
              </a:rPr>
              <a:t>Altered RBC levels from </a:t>
            </a:r>
            <a:r>
              <a:rPr lang="en" sz="1200" b="1" i="0" u="none" strike="noStrike" cap="none">
                <a:solidFill>
                  <a:schemeClr val="dk1"/>
                </a:solidFill>
                <a:latin typeface="Calibri"/>
                <a:ea typeface="Calibri"/>
                <a:cs typeface="Calibri"/>
                <a:sym typeface="Calibri"/>
              </a:rPr>
              <a:t>altered production</a:t>
            </a:r>
            <a:r>
              <a:rPr lang="en" sz="1200" b="0" i="0" u="none" strike="noStrike" cap="none">
                <a:solidFill>
                  <a:schemeClr val="dk1"/>
                </a:solidFill>
                <a:latin typeface="Calibri"/>
                <a:ea typeface="Calibri"/>
                <a:cs typeface="Calibri"/>
                <a:sym typeface="Calibri"/>
              </a:rPr>
              <a:t> or </a:t>
            </a:r>
            <a:r>
              <a:rPr lang="en" sz="1200" b="1" i="0" u="none" strike="noStrike" cap="none">
                <a:solidFill>
                  <a:schemeClr val="dk1"/>
                </a:solidFill>
                <a:latin typeface="Calibri"/>
                <a:ea typeface="Calibri"/>
                <a:cs typeface="Calibri"/>
                <a:sym typeface="Calibri"/>
              </a:rPr>
              <a:t>destruction</a:t>
            </a:r>
            <a:r>
              <a:rPr lang="en" sz="1200" b="0" i="0" u="none" strike="noStrike" cap="none">
                <a:solidFill>
                  <a:schemeClr val="dk1"/>
                </a:solidFill>
                <a:latin typeface="Calibri"/>
                <a:ea typeface="Calibri"/>
                <a:cs typeface="Calibri"/>
                <a:sym typeface="Calibri"/>
              </a:rPr>
              <a:t> (</a:t>
            </a:r>
            <a:r>
              <a:rPr lang="en" sz="1200" b="1" i="1" u="none" strike="noStrike" cap="none">
                <a:solidFill>
                  <a:srgbClr val="C00000"/>
                </a:solidFill>
                <a:latin typeface="Calibri"/>
                <a:ea typeface="Calibri"/>
                <a:cs typeface="Calibri"/>
                <a:sym typeface="Calibri"/>
              </a:rPr>
              <a:t>haemolysis</a:t>
            </a:r>
            <a:r>
              <a:rPr lang="en" sz="1200" b="0" i="0" u="none" strike="noStrike" cap="none">
                <a:solidFill>
                  <a:schemeClr val="dk1"/>
                </a:solidFill>
                <a:latin typeface="Calibri"/>
                <a:ea typeface="Calibri"/>
                <a:cs typeface="Calibri"/>
                <a:sym typeface="Calibri"/>
              </a:rPr>
              <a:t>), can majorly impact the body’s ability to effectively deliver oxygen to the tissues.</a:t>
            </a:r>
            <a:endParaRPr/>
          </a:p>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p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5" name="Google Shape;265;p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4" name="Google Shape;274;p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p2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p2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p2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p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1" name="Google Shape;311;p2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 sz="1200" b="0" i="0" u="none" strike="noStrike" cap="none">
                <a:solidFill>
                  <a:schemeClr val="dk1"/>
                </a:solidFill>
                <a:latin typeface="Calibri"/>
                <a:ea typeface="Calibri"/>
                <a:cs typeface="Calibri"/>
                <a:sym typeface="Calibri"/>
              </a:rPr>
              <a:t>It is possible that a B12 deficiency can occur despite the high B12 blood levels; if vitamin B12 isn’t correctly binding to transport molecules and thus is not able to be used by the body, for example.</a:t>
            </a:r>
            <a:r>
              <a:rPr lang="en" sz="1200" b="0" i="0" u="none" strike="noStrike" cap="none" baseline="30000">
                <a:solidFill>
                  <a:schemeClr val="dk1"/>
                </a:solidFill>
                <a:latin typeface="Calibri"/>
                <a:ea typeface="Calibri"/>
                <a:cs typeface="Calibri"/>
                <a:sym typeface="Calibri"/>
              </a:rPr>
              <a:t>6 </a:t>
            </a:r>
            <a:r>
              <a:rPr lang="en" sz="1200" b="0" i="0" u="none" strike="noStrike" cap="none">
                <a:solidFill>
                  <a:schemeClr val="dk1"/>
                </a:solidFill>
                <a:latin typeface="Calibri"/>
                <a:ea typeface="Calibri"/>
                <a:cs typeface="Calibri"/>
                <a:sym typeface="Calibri"/>
              </a:rPr>
              <a:t>This can be tested using a HoloTC or an </a:t>
            </a:r>
            <a:r>
              <a:rPr lang="en" sz="1200" b="1" i="0" u="sng" strike="noStrike" cap="none">
                <a:solidFill>
                  <a:schemeClr val="hlink"/>
                </a:solidFill>
                <a:latin typeface="Calibri"/>
                <a:ea typeface="Calibri"/>
                <a:cs typeface="Calibri"/>
                <a:sym typeface="Calibri"/>
                <a:hlinkClick r:id="rId3"/>
              </a:rPr>
              <a:t>MMA urine test</a:t>
            </a:r>
            <a:r>
              <a:rPr lang="en" sz="1200" b="0" i="0" u="none" strike="noStrike" cap="none">
                <a:solidFill>
                  <a:schemeClr val="dk1"/>
                </a:solidFill>
                <a:latin typeface="Calibri"/>
                <a:ea typeface="Calibri"/>
                <a:cs typeface="Calibri"/>
                <a:sym typeface="Calibri"/>
              </a:rPr>
              <a:t>, because these tests only measure the usable vitamin B12 (HoloTC) or the metabolic product (MMA test).</a:t>
            </a: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p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1" name="Google Shape;311;p2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 sz="1200" b="0" i="0" u="none" strike="noStrike" cap="none">
                <a:solidFill>
                  <a:schemeClr val="dk1"/>
                </a:solidFill>
                <a:latin typeface="Calibri"/>
                <a:ea typeface="Calibri"/>
                <a:cs typeface="Calibri"/>
                <a:sym typeface="Calibri"/>
              </a:rPr>
              <a:t>It is possible that a B12 deficiency can occur despite the high B12 blood levels; if vitamin B12 isn’t correctly binding to transport molecules and thus is not able to be used by the body, for example.</a:t>
            </a:r>
            <a:r>
              <a:rPr lang="en" sz="1200" b="0" i="0" u="none" strike="noStrike" cap="none" baseline="30000">
                <a:solidFill>
                  <a:schemeClr val="dk1"/>
                </a:solidFill>
                <a:latin typeface="Calibri"/>
                <a:ea typeface="Calibri"/>
                <a:cs typeface="Calibri"/>
                <a:sym typeface="Calibri"/>
              </a:rPr>
              <a:t>6 </a:t>
            </a:r>
            <a:r>
              <a:rPr lang="en" sz="1200" b="0" i="0" u="none" strike="noStrike" cap="none">
                <a:solidFill>
                  <a:schemeClr val="dk1"/>
                </a:solidFill>
                <a:latin typeface="Calibri"/>
                <a:ea typeface="Calibri"/>
                <a:cs typeface="Calibri"/>
                <a:sym typeface="Calibri"/>
              </a:rPr>
              <a:t>This can be tested using a HoloTC or an </a:t>
            </a:r>
            <a:r>
              <a:rPr lang="en" sz="1200" b="1" i="0" u="sng" strike="noStrike" cap="none">
                <a:solidFill>
                  <a:schemeClr val="hlink"/>
                </a:solidFill>
                <a:latin typeface="Calibri"/>
                <a:ea typeface="Calibri"/>
                <a:cs typeface="Calibri"/>
                <a:sym typeface="Calibri"/>
                <a:hlinkClick r:id="rId3"/>
              </a:rPr>
              <a:t>MMA urine test</a:t>
            </a:r>
            <a:r>
              <a:rPr lang="en" sz="1200" b="0" i="0" u="none" strike="noStrike" cap="none">
                <a:solidFill>
                  <a:schemeClr val="dk1"/>
                </a:solidFill>
                <a:latin typeface="Calibri"/>
                <a:ea typeface="Calibri"/>
                <a:cs typeface="Calibri"/>
                <a:sym typeface="Calibri"/>
              </a:rPr>
              <a:t>, because these tests only measure the usable vitamin B12 (HoloTC) or the metabolic product (MMA test).</a:t>
            </a: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p2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Google Shape;327;p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8" name="Google Shape;328;p3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 sz="1200" b="0" i="0" u="none" strike="noStrike" cap="none">
                <a:solidFill>
                  <a:schemeClr val="dk1"/>
                </a:solidFill>
                <a:latin typeface="Calibri"/>
                <a:ea typeface="Calibri"/>
                <a:cs typeface="Calibri"/>
                <a:sym typeface="Calibri"/>
              </a:rPr>
              <a:t>It is possible that a B12 deficiency can occur despite the high B12 blood levels; if vitamin B12 isn’t correctly binding to transport molecules and thus is not able to be used by the body, for example.</a:t>
            </a:r>
            <a:r>
              <a:rPr lang="en" sz="1200" b="0" i="0" u="none" strike="noStrike" cap="none" baseline="30000">
                <a:solidFill>
                  <a:schemeClr val="dk1"/>
                </a:solidFill>
                <a:latin typeface="Calibri"/>
                <a:ea typeface="Calibri"/>
                <a:cs typeface="Calibri"/>
                <a:sym typeface="Calibri"/>
              </a:rPr>
              <a:t>6 </a:t>
            </a:r>
            <a:r>
              <a:rPr lang="en" sz="1200" b="0" i="0" u="none" strike="noStrike" cap="none">
                <a:solidFill>
                  <a:schemeClr val="dk1"/>
                </a:solidFill>
                <a:latin typeface="Calibri"/>
                <a:ea typeface="Calibri"/>
                <a:cs typeface="Calibri"/>
                <a:sym typeface="Calibri"/>
              </a:rPr>
              <a:t>This can be tested using a HoloTC or an </a:t>
            </a:r>
            <a:r>
              <a:rPr lang="en" sz="1200" b="1" i="0" u="sng" strike="noStrike" cap="none">
                <a:solidFill>
                  <a:schemeClr val="hlink"/>
                </a:solidFill>
                <a:latin typeface="Calibri"/>
                <a:ea typeface="Calibri"/>
                <a:cs typeface="Calibri"/>
                <a:sym typeface="Calibri"/>
                <a:hlinkClick r:id="rId3"/>
              </a:rPr>
              <a:t>MMA urine test</a:t>
            </a:r>
            <a:r>
              <a:rPr lang="en" sz="1200" b="0" i="0" u="none" strike="noStrike" cap="none">
                <a:solidFill>
                  <a:schemeClr val="dk1"/>
                </a:solidFill>
                <a:latin typeface="Calibri"/>
                <a:ea typeface="Calibri"/>
                <a:cs typeface="Calibri"/>
                <a:sym typeface="Calibri"/>
              </a:rPr>
              <a:t>, because these tests only measure the usable vitamin B12 (HoloTC) or the metabolic product (MMA test).</a:t>
            </a:r>
            <a:endParaRPr/>
          </a:p>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en" sz="1200" b="0" i="0" u="none" strike="noStrike" cap="none" baseline="30000">
                <a:solidFill>
                  <a:schemeClr val="dk1"/>
                </a:solidFill>
                <a:latin typeface="Calibri"/>
                <a:ea typeface="Calibri"/>
                <a:cs typeface="Calibri"/>
                <a:sym typeface="Calibri"/>
              </a:rPr>
              <a:t>1</a:t>
            </a:r>
            <a:r>
              <a:rPr lang="en" sz="1200" b="0" i="0" u="none" strike="noStrike" cap="none">
                <a:solidFill>
                  <a:schemeClr val="dk1"/>
                </a:solidFill>
                <a:latin typeface="Calibri"/>
                <a:ea typeface="Calibri"/>
                <a:cs typeface="Calibri"/>
                <a:sym typeface="Calibri"/>
              </a:rPr>
              <a:t>E. Andrès, K. Serraj, J. Zhu, A.J.M. Vermorken. The pathophysiology of elevated vitamin B12 in clinical practice QJM Feb 2013</a:t>
            </a:r>
            <a:br>
              <a:rPr lang="en" sz="1200" b="0" i="0" u="none" strike="noStrike" cap="none">
                <a:solidFill>
                  <a:schemeClr val="dk1"/>
                </a:solidFill>
                <a:latin typeface="Calibri"/>
                <a:ea typeface="Calibri"/>
                <a:cs typeface="Calibri"/>
                <a:sym typeface="Calibri"/>
              </a:rPr>
            </a:br>
            <a:r>
              <a:rPr lang="en" sz="1200" b="0" i="0" u="none" strike="noStrike" cap="none" baseline="30000">
                <a:solidFill>
                  <a:schemeClr val="dk1"/>
                </a:solidFill>
                <a:latin typeface="Calibri"/>
                <a:ea typeface="Calibri"/>
                <a:cs typeface="Calibri"/>
                <a:sym typeface="Calibri"/>
              </a:rPr>
              <a:t>2</a:t>
            </a:r>
            <a:r>
              <a:rPr lang="en" sz="1200" b="0" i="0" u="none" strike="noStrike" cap="none">
                <a:solidFill>
                  <a:schemeClr val="dk1"/>
                </a:solidFill>
                <a:latin typeface="Calibri"/>
                <a:ea typeface="Calibri"/>
                <a:cs typeface="Calibri"/>
                <a:sym typeface="Calibri"/>
              </a:rPr>
              <a:t>Chiche L, Jean R, Romain F, Roux F, Thomas G, Canavese S, et al. Implications cliniques de la découverte d’une hypervitaminémie B12 en médecine interne. Rev Med Interne 2008;29:187-94.</a:t>
            </a:r>
            <a:br>
              <a:rPr lang="en" sz="1200" b="0" i="0" u="none" strike="noStrike" cap="none">
                <a:solidFill>
                  <a:schemeClr val="dk1"/>
                </a:solidFill>
                <a:latin typeface="Calibri"/>
                <a:ea typeface="Calibri"/>
                <a:cs typeface="Calibri"/>
                <a:sym typeface="Calibri"/>
              </a:rPr>
            </a:br>
            <a:r>
              <a:rPr lang="en" sz="1200" b="0" i="0" u="none" strike="noStrike" cap="none" baseline="30000">
                <a:solidFill>
                  <a:schemeClr val="dk1"/>
                </a:solidFill>
                <a:latin typeface="Calibri"/>
                <a:ea typeface="Calibri"/>
                <a:cs typeface="Calibri"/>
                <a:sym typeface="Calibri"/>
              </a:rPr>
              <a:t>3</a:t>
            </a:r>
            <a:r>
              <a:rPr lang="en" sz="1200" b="0" i="0" u="none" strike="noStrike" cap="none">
                <a:solidFill>
                  <a:schemeClr val="dk1"/>
                </a:solidFill>
                <a:latin typeface="Calibri"/>
                <a:ea typeface="Calibri"/>
                <a:cs typeface="Calibri"/>
                <a:sym typeface="Calibri"/>
              </a:rPr>
              <a:t>Arendt JFB, Nexo E . Cobalamin related parameters and disease patterns in patients with increased serum cobalamin levels. PLoS ONE 2012;9:e45979.</a:t>
            </a:r>
            <a:br>
              <a:rPr lang="en" sz="1200" b="0" i="0" u="none" strike="noStrike" cap="none">
                <a:solidFill>
                  <a:schemeClr val="dk1"/>
                </a:solidFill>
                <a:latin typeface="Calibri"/>
                <a:ea typeface="Calibri"/>
                <a:cs typeface="Calibri"/>
                <a:sym typeface="Calibri"/>
              </a:rPr>
            </a:br>
            <a:r>
              <a:rPr lang="en" sz="1200" b="0" i="0" u="none" strike="noStrike" cap="none" baseline="30000">
                <a:solidFill>
                  <a:schemeClr val="dk1"/>
                </a:solidFill>
                <a:latin typeface="Calibri"/>
                <a:ea typeface="Calibri"/>
                <a:cs typeface="Calibri"/>
                <a:sym typeface="Calibri"/>
              </a:rPr>
              <a:t>4</a:t>
            </a:r>
            <a:r>
              <a:rPr lang="en" sz="1200" b="0" i="0" u="none" strike="noStrike" cap="none">
                <a:solidFill>
                  <a:schemeClr val="dk1"/>
                </a:solidFill>
                <a:latin typeface="Calibri"/>
                <a:ea typeface="Calibri"/>
                <a:cs typeface="Calibri"/>
                <a:sym typeface="Calibri"/>
              </a:rPr>
              <a:t>Deneuville T, Mario N, Tiev KP, Tolédano C, Josselin-Mahr L, Gain M, et al. Concentration plasmatique élevée de la vitamine B12: un indicateur des maladies hépatiques ou tumorales? Rev Med Interne 2009;30 Suppl. 2:S73.</a:t>
            </a:r>
            <a:br>
              <a:rPr lang="en" sz="1200" b="0" i="0" u="none" strike="noStrike" cap="none">
                <a:solidFill>
                  <a:schemeClr val="dk1"/>
                </a:solidFill>
                <a:latin typeface="Calibri"/>
                <a:ea typeface="Calibri"/>
                <a:cs typeface="Calibri"/>
                <a:sym typeface="Calibri"/>
              </a:rPr>
            </a:br>
            <a:r>
              <a:rPr lang="en" sz="1200" b="0" i="0" u="none" strike="noStrike" cap="none" baseline="30000">
                <a:solidFill>
                  <a:schemeClr val="dk1"/>
                </a:solidFill>
                <a:latin typeface="Calibri"/>
                <a:ea typeface="Calibri"/>
                <a:cs typeface="Calibri"/>
                <a:sym typeface="Calibri"/>
              </a:rPr>
              <a:t>5</a:t>
            </a:r>
            <a:r>
              <a:rPr lang="en" sz="1200" b="0" i="0" u="none" strike="noStrike" cap="none">
                <a:solidFill>
                  <a:schemeClr val="dk1"/>
                </a:solidFill>
                <a:latin typeface="Calibri"/>
                <a:ea typeface="Calibri"/>
                <a:cs typeface="Calibri"/>
                <a:sym typeface="Calibri"/>
              </a:rPr>
              <a:t>Ermens AA, Vlasveld LT, Lindemans J. Significance of elevated cobalamin (vitamin B12) levels in blood. Clin Biochem 2003;36:585-90.</a:t>
            </a:r>
            <a:br>
              <a:rPr lang="en" sz="1200" b="0" i="0" u="none" strike="noStrike" cap="none">
                <a:solidFill>
                  <a:schemeClr val="dk1"/>
                </a:solidFill>
                <a:latin typeface="Calibri"/>
                <a:ea typeface="Calibri"/>
                <a:cs typeface="Calibri"/>
                <a:sym typeface="Calibri"/>
              </a:rPr>
            </a:br>
            <a:r>
              <a:rPr lang="en" sz="1200" b="0" i="0" u="none" strike="noStrike" cap="none" baseline="30000">
                <a:solidFill>
                  <a:schemeClr val="dk1"/>
                </a:solidFill>
                <a:latin typeface="Calibri"/>
                <a:ea typeface="Calibri"/>
                <a:cs typeface="Calibri"/>
                <a:sym typeface="Calibri"/>
              </a:rPr>
              <a:t>6</a:t>
            </a:r>
            <a:r>
              <a:rPr lang="en" sz="1200" b="0" i="0" u="none" strike="noStrike" cap="none">
                <a:solidFill>
                  <a:schemeClr val="dk1"/>
                </a:solidFill>
                <a:latin typeface="Calibri"/>
                <a:ea typeface="Calibri"/>
                <a:cs typeface="Calibri"/>
                <a:sym typeface="Calibri"/>
              </a:rPr>
              <a:t>Solomon LR. Disorders of cobalamin (vitamin B12) metabolism: emerging concepts in pathophysiology, diagnosis and treatment. Blood Rev 2007;21:113-30.</a:t>
            </a: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p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9" name="Google Shape;339;p3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 sz="1200" b="0" i="0" u="none" strike="noStrike" cap="none">
                <a:solidFill>
                  <a:schemeClr val="dk1"/>
                </a:solidFill>
                <a:latin typeface="Calibri"/>
                <a:ea typeface="Calibri"/>
                <a:cs typeface="Calibri"/>
                <a:sym typeface="Calibri"/>
              </a:rPr>
              <a:t>http://www.b12-vitamin.com/blood-levels/</a:t>
            </a: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5" name="Google Shape;125;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r>
              <a:rPr lang="en" sz="1200" b="0" i="0" u="none" strike="noStrike" cap="none">
                <a:solidFill>
                  <a:schemeClr val="dk1"/>
                </a:solidFill>
                <a:latin typeface="Calibri"/>
                <a:ea typeface="Calibri"/>
                <a:cs typeface="Calibri"/>
                <a:sym typeface="Calibri"/>
              </a:rPr>
              <a:t>provides important information about the types, populations, and health of blood cells</a:t>
            </a: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p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7" name="Google Shape;347;p3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3"/>
        <p:cNvGrpSpPr/>
        <p:nvPr/>
      </p:nvGrpSpPr>
      <p:grpSpPr>
        <a:xfrm>
          <a:off x="0" y="0"/>
          <a:ext cx="0" cy="0"/>
          <a:chOff x="0" y="0"/>
          <a:chExt cx="0" cy="0"/>
        </a:xfrm>
      </p:grpSpPr>
      <p:sp>
        <p:nvSpPr>
          <p:cNvPr id="354" name="Google Shape;354;p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5" name="Google Shape;355;p3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 sz="1200" b="0" i="0" u="none" strike="noStrike" cap="none">
                <a:solidFill>
                  <a:schemeClr val="dk1"/>
                </a:solidFill>
                <a:latin typeface="Calibri"/>
                <a:ea typeface="Calibri"/>
                <a:cs typeface="Calibri"/>
                <a:sym typeface="Calibri"/>
              </a:rPr>
              <a:t>Increased levels:  Pernicious Anaemia, Recent blood transusions.</a:t>
            </a:r>
            <a:endParaRPr/>
          </a:p>
          <a:p>
            <a:pPr marL="0" marR="0" lvl="0" indent="0" algn="l" rtl="0">
              <a:spcBef>
                <a:spcPts val="0"/>
              </a:spcBef>
              <a:spcAft>
                <a:spcPts val="0"/>
              </a:spcAft>
              <a:buNone/>
            </a:pPr>
            <a:r>
              <a:rPr lang="en" sz="1200" b="0" i="0" u="none" strike="noStrike" cap="none">
                <a:solidFill>
                  <a:schemeClr val="dk1"/>
                </a:solidFill>
                <a:latin typeface="Calibri"/>
                <a:ea typeface="Calibri"/>
                <a:cs typeface="Calibri"/>
                <a:sym typeface="Calibri"/>
              </a:rPr>
              <a:t>Low RBC folate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2" name="Google Shape;132;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9" name="Google Shape;139;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9" name="Google Shape;139;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8" name="Google Shape;148;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8" name="Google Shape;148;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625600" y="3886200"/>
            <a:ext cx="9144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625600" y="5124450"/>
            <a:ext cx="9144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8534400" y="6355080"/>
            <a:ext cx="3048000" cy="365760"/>
          </a:xfrm>
        </p:spPr>
        <p:txBody>
          <a:bodyPr/>
          <a:lstStyle>
            <a:lvl1pPr>
              <a:defRPr sz="1400"/>
            </a:lvl1pPr>
          </a:lstStyle>
          <a:p>
            <a:fld id="{DB7C580B-F790-4679-B5D2-492EEA70AFE3}" type="datetime1">
              <a:rPr lang="en-US" smtClean="0"/>
              <a:t>11/20/2018</a:t>
            </a:fld>
            <a:endParaRPr lang="en-AU"/>
          </a:p>
        </p:txBody>
      </p:sp>
      <p:sp>
        <p:nvSpPr>
          <p:cNvPr id="17" name="Footer Placeholder 16"/>
          <p:cNvSpPr>
            <a:spLocks noGrp="1"/>
          </p:cNvSpPr>
          <p:nvPr>
            <p:ph type="ftr" sz="quarter" idx="11"/>
          </p:nvPr>
        </p:nvSpPr>
        <p:spPr>
          <a:xfrm>
            <a:off x="3864864" y="6355080"/>
            <a:ext cx="4632960" cy="365760"/>
          </a:xfrm>
        </p:spPr>
        <p:txBody>
          <a:bodyPr/>
          <a:lstStyle/>
          <a:p>
            <a:endParaRPr lang="en-AU"/>
          </a:p>
        </p:txBody>
      </p:sp>
      <p:sp>
        <p:nvSpPr>
          <p:cNvPr id="29" name="Slide Number Placeholder 28"/>
          <p:cNvSpPr>
            <a:spLocks noGrp="1"/>
          </p:cNvSpPr>
          <p:nvPr>
            <p:ph type="sldNum" sz="quarter" idx="12"/>
          </p:nvPr>
        </p:nvSpPr>
        <p:spPr>
          <a:xfrm>
            <a:off x="1621536" y="6355080"/>
            <a:ext cx="1625600" cy="365760"/>
          </a:xfrm>
        </p:spPr>
        <p:txBody>
          <a:bodyPr/>
          <a:lstStyle/>
          <a:p>
            <a:pPr marL="0" lvl="0" indent="0" algn="l" rtl="0">
              <a:spcBef>
                <a:spcPts val="0"/>
              </a:spcBef>
              <a:spcAft>
                <a:spcPts val="0"/>
              </a:spcAft>
              <a:buNone/>
            </a:pPr>
            <a:fld id="{00000000-1234-1234-1234-123412341234}" type="slidenum">
              <a:rPr lang="en" smtClean="0"/>
              <a:t>‹#›</a:t>
            </a:fld>
            <a:endParaRPr lang="en"/>
          </a:p>
        </p:txBody>
      </p:sp>
      <p:sp>
        <p:nvSpPr>
          <p:cNvPr id="21" name="Rectangle 20"/>
          <p:cNvSpPr/>
          <p:nvPr/>
        </p:nvSpPr>
        <p:spPr>
          <a:xfrm>
            <a:off x="1206500" y="3648075"/>
            <a:ext cx="97536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1219200" y="5048250"/>
            <a:ext cx="97536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1206500" y="3648075"/>
            <a:ext cx="3048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1219200" y="5048250"/>
            <a:ext cx="3048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B347F9-15B2-40B3-8CE0-E26FD47634E3}" type="datetime1">
              <a:rPr lang="en-US" smtClean="0"/>
              <a:t>11/20/2018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pPr marL="0" lvl="0" indent="0" algn="l" rtl="0">
              <a:spcBef>
                <a:spcPts val="0"/>
              </a:spcBef>
              <a:spcAft>
                <a:spcPts val="0"/>
              </a:spcAft>
              <a:buNone/>
            </a:pPr>
            <a:fld id="{00000000-1234-1234-1234-123412341234}" type="slidenum">
              <a:rPr lang="en" smtClean="0"/>
              <a:t>‹#›</a:t>
            </a:fld>
            <a:endParaRPr lang="en"/>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9CE03F-E572-4F29-B98A-C9CD48149ED3}" type="datetime1">
              <a:rPr lang="en-US" smtClean="0"/>
              <a:t>11/20/2018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pPr marL="0" lvl="0" indent="0" algn="l" rtl="0">
              <a:spcBef>
                <a:spcPts val="0"/>
              </a:spcBef>
              <a:spcAft>
                <a:spcPts val="0"/>
              </a:spcAft>
              <a:buNone/>
            </a:pPr>
            <a:fld id="{00000000-1234-1234-1234-123412341234}" type="slidenum">
              <a:rPr lang="en" smtClean="0"/>
              <a:t>‹#›</a:t>
            </a:fld>
            <a:endParaRPr lang="en"/>
          </a:p>
        </p:txBody>
      </p:sp>
      <p:sp>
        <p:nvSpPr>
          <p:cNvPr id="7" name="Straight Connector 6"/>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5814836"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8"/>
        <p:cNvGrpSpPr/>
        <p:nvPr/>
      </p:nvGrpSpPr>
      <p:grpSpPr>
        <a:xfrm>
          <a:off x="0" y="0"/>
          <a:ext cx="0" cy="0"/>
          <a:chOff x="0" y="0"/>
          <a:chExt cx="0" cy="0"/>
        </a:xfrm>
      </p:grpSpPr>
      <p:sp>
        <p:nvSpPr>
          <p:cNvPr id="29" name="Google Shape;29;p3"/>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dk2"/>
              </a:buClr>
              <a:buSzPts val="2800"/>
              <a:buFont typeface="Bookman Old Style"/>
              <a:buNone/>
              <a:defRPr sz="3200" b="0" i="0" u="none" strike="noStrike" cap="none">
                <a:solidFill>
                  <a:schemeClr val="dk2"/>
                </a:solidFill>
                <a:latin typeface="Bookman Old Style"/>
                <a:ea typeface="Bookman Old Style"/>
                <a:cs typeface="Bookman Old Style"/>
                <a:sym typeface="Bookman Old Style"/>
              </a:defRPr>
            </a:lvl1pPr>
            <a:lvl2pPr lvl="1">
              <a:spcBef>
                <a:spcPts val="0"/>
              </a:spcBef>
              <a:spcAft>
                <a:spcPts val="0"/>
              </a:spcAft>
              <a:buSzPts val="2800"/>
              <a:buFont typeface="Arial"/>
              <a:buNone/>
              <a:defRPr sz="1800"/>
            </a:lvl2pPr>
            <a:lvl3pPr lvl="2">
              <a:spcBef>
                <a:spcPts val="0"/>
              </a:spcBef>
              <a:spcAft>
                <a:spcPts val="0"/>
              </a:spcAft>
              <a:buSzPts val="2800"/>
              <a:buFont typeface="Arial"/>
              <a:buNone/>
              <a:defRPr sz="1800"/>
            </a:lvl3pPr>
            <a:lvl4pPr lvl="3">
              <a:spcBef>
                <a:spcPts val="0"/>
              </a:spcBef>
              <a:spcAft>
                <a:spcPts val="0"/>
              </a:spcAft>
              <a:buSzPts val="2800"/>
              <a:buFont typeface="Arial"/>
              <a:buNone/>
              <a:defRPr sz="1800"/>
            </a:lvl4pPr>
            <a:lvl5pPr lvl="4">
              <a:spcBef>
                <a:spcPts val="0"/>
              </a:spcBef>
              <a:spcAft>
                <a:spcPts val="0"/>
              </a:spcAft>
              <a:buSzPts val="2800"/>
              <a:buFont typeface="Arial"/>
              <a:buNone/>
              <a:defRPr sz="1800"/>
            </a:lvl5pPr>
            <a:lvl6pPr lvl="5">
              <a:spcBef>
                <a:spcPts val="0"/>
              </a:spcBef>
              <a:spcAft>
                <a:spcPts val="0"/>
              </a:spcAft>
              <a:buSzPts val="2800"/>
              <a:buFont typeface="Arial"/>
              <a:buNone/>
              <a:defRPr sz="1800"/>
            </a:lvl6pPr>
            <a:lvl7pPr lvl="6">
              <a:spcBef>
                <a:spcPts val="0"/>
              </a:spcBef>
              <a:spcAft>
                <a:spcPts val="0"/>
              </a:spcAft>
              <a:buSzPts val="2800"/>
              <a:buFont typeface="Arial"/>
              <a:buNone/>
              <a:defRPr sz="1800"/>
            </a:lvl7pPr>
            <a:lvl8pPr lvl="7">
              <a:spcBef>
                <a:spcPts val="0"/>
              </a:spcBef>
              <a:spcAft>
                <a:spcPts val="0"/>
              </a:spcAft>
              <a:buSzPts val="2800"/>
              <a:buFont typeface="Arial"/>
              <a:buNone/>
              <a:defRPr sz="1800"/>
            </a:lvl8pPr>
            <a:lvl9pPr lvl="8">
              <a:spcBef>
                <a:spcPts val="0"/>
              </a:spcBef>
              <a:spcAft>
                <a:spcPts val="0"/>
              </a:spcAft>
              <a:buSzPts val="2800"/>
              <a:buFont typeface="Arial"/>
              <a:buNone/>
              <a:defRPr sz="1800"/>
            </a:lvl9pPr>
          </a:lstStyle>
          <a:p>
            <a:endParaRPr/>
          </a:p>
        </p:txBody>
      </p:sp>
      <p:sp>
        <p:nvSpPr>
          <p:cNvPr id="30" name="Google Shape;30;p3"/>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lstStyle>
            <a:lvl1pPr marL="457200" marR="0" lvl="0" indent="-342900" algn="l" rtl="0">
              <a:spcBef>
                <a:spcPts val="0"/>
              </a:spcBef>
              <a:spcAft>
                <a:spcPts val="0"/>
              </a:spcAft>
              <a:buClr>
                <a:schemeClr val="accent1"/>
              </a:buClr>
              <a:buSzPts val="1800"/>
              <a:buFont typeface="Noto Sans Symbols"/>
              <a:buChar char="●"/>
              <a:defRPr sz="2600" b="0" i="0" u="none" strike="noStrike" cap="none">
                <a:solidFill>
                  <a:schemeClr val="dk1"/>
                </a:solidFill>
                <a:latin typeface="Cabin"/>
                <a:ea typeface="Cabin"/>
                <a:cs typeface="Cabin"/>
                <a:sym typeface="Cabin"/>
              </a:defRPr>
            </a:lvl1pPr>
            <a:lvl2pPr marL="914400" marR="0" lvl="1" indent="-317500" algn="l" rtl="0">
              <a:spcBef>
                <a:spcPts val="2133"/>
              </a:spcBef>
              <a:spcAft>
                <a:spcPts val="0"/>
              </a:spcAft>
              <a:buClr>
                <a:schemeClr val="accent2"/>
              </a:buClr>
              <a:buSzPts val="1400"/>
              <a:buFont typeface="Noto Sans Symbols"/>
              <a:buChar char="●"/>
              <a:defRPr sz="2300" b="0" i="0" u="none" strike="noStrike" cap="none">
                <a:solidFill>
                  <a:schemeClr val="dk2"/>
                </a:solidFill>
                <a:latin typeface="Cabin"/>
                <a:ea typeface="Cabin"/>
                <a:cs typeface="Cabin"/>
                <a:sym typeface="Cabin"/>
              </a:defRPr>
            </a:lvl2pPr>
            <a:lvl3pPr marL="1371600" marR="0" lvl="2" indent="-317500" algn="l" rtl="0">
              <a:spcBef>
                <a:spcPts val="2133"/>
              </a:spcBef>
              <a:spcAft>
                <a:spcPts val="0"/>
              </a:spcAft>
              <a:buClr>
                <a:srgbClr val="BABABA"/>
              </a:buClr>
              <a:buSzPts val="1400"/>
              <a:buFont typeface="Noto Sans Symbols"/>
              <a:buChar char="●"/>
              <a:defRPr sz="2000" b="0" i="0" u="none" strike="noStrike" cap="none">
                <a:solidFill>
                  <a:schemeClr val="dk1"/>
                </a:solidFill>
                <a:latin typeface="Cabin"/>
                <a:ea typeface="Cabin"/>
                <a:cs typeface="Cabin"/>
                <a:sym typeface="Cabin"/>
              </a:defRPr>
            </a:lvl3pPr>
            <a:lvl4pPr marL="1828800" marR="0" lvl="3" indent="-317500" algn="l" rtl="0">
              <a:spcBef>
                <a:spcPts val="2133"/>
              </a:spcBef>
              <a:spcAft>
                <a:spcPts val="0"/>
              </a:spcAft>
              <a:buClr>
                <a:srgbClr val="8BA1B3"/>
              </a:buClr>
              <a:buSzPts val="1400"/>
              <a:buFont typeface="Noto Sans Symbols"/>
              <a:buChar char="●"/>
              <a:defRPr sz="1800" b="0" i="0" u="none" strike="noStrike" cap="none">
                <a:solidFill>
                  <a:schemeClr val="dk1"/>
                </a:solidFill>
                <a:latin typeface="Cabin"/>
                <a:ea typeface="Cabin"/>
                <a:cs typeface="Cabin"/>
                <a:sym typeface="Cabin"/>
              </a:defRPr>
            </a:lvl4pPr>
            <a:lvl5pPr marL="2286000" marR="0" lvl="4" indent="-317500" algn="l" rtl="0">
              <a:spcBef>
                <a:spcPts val="2133"/>
              </a:spcBef>
              <a:spcAft>
                <a:spcPts val="0"/>
              </a:spcAft>
              <a:buClr>
                <a:schemeClr val="accent2"/>
              </a:buClr>
              <a:buSzPts val="1400"/>
              <a:buFont typeface="Noto Sans Symbols"/>
              <a:buChar char="●"/>
              <a:defRPr sz="1600" b="0" i="0" u="none" strike="noStrike" cap="none">
                <a:solidFill>
                  <a:schemeClr val="dk1"/>
                </a:solidFill>
                <a:latin typeface="Cabin"/>
                <a:ea typeface="Cabin"/>
                <a:cs typeface="Cabin"/>
                <a:sym typeface="Cabin"/>
              </a:defRPr>
            </a:lvl5pPr>
            <a:lvl6pPr marL="2743200" marR="0" lvl="5" indent="-317500" algn="l" rtl="0">
              <a:spcBef>
                <a:spcPts val="2133"/>
              </a:spcBef>
              <a:spcAft>
                <a:spcPts val="0"/>
              </a:spcAft>
              <a:buClr>
                <a:srgbClr val="8BA1B3"/>
              </a:buClr>
              <a:buSzPts val="1400"/>
              <a:buFont typeface="Noto Sans Symbols"/>
              <a:buChar char="●"/>
              <a:defRPr sz="1600" b="0" i="0" u="none" strike="noStrike" cap="none">
                <a:solidFill>
                  <a:schemeClr val="dk1"/>
                </a:solidFill>
                <a:latin typeface="Cabin"/>
                <a:ea typeface="Cabin"/>
                <a:cs typeface="Cabin"/>
                <a:sym typeface="Cabin"/>
              </a:defRPr>
            </a:lvl6pPr>
            <a:lvl7pPr marL="3200400" marR="0" lvl="6" indent="-317500" algn="l" rtl="0">
              <a:spcBef>
                <a:spcPts val="2133"/>
              </a:spcBef>
              <a:spcAft>
                <a:spcPts val="0"/>
              </a:spcAft>
              <a:buClr>
                <a:srgbClr val="646C8F"/>
              </a:buClr>
              <a:buSzPts val="1400"/>
              <a:buFont typeface="Noto Sans Symbols"/>
              <a:buChar char="●"/>
              <a:defRPr sz="1400" b="0" i="0" u="none" strike="noStrike" cap="none">
                <a:solidFill>
                  <a:schemeClr val="dk1"/>
                </a:solidFill>
                <a:latin typeface="Cabin"/>
                <a:ea typeface="Cabin"/>
                <a:cs typeface="Cabin"/>
                <a:sym typeface="Cabin"/>
              </a:defRPr>
            </a:lvl7pPr>
            <a:lvl8pPr marL="3657600" marR="0" lvl="7" indent="-317500" algn="l" rtl="0">
              <a:spcBef>
                <a:spcPts val="2133"/>
              </a:spcBef>
              <a:spcAft>
                <a:spcPts val="0"/>
              </a:spcAft>
              <a:buClr>
                <a:srgbClr val="BABABA"/>
              </a:buClr>
              <a:buSzPts val="1400"/>
              <a:buFont typeface="Noto Sans Symbols"/>
              <a:buChar char="●"/>
              <a:defRPr sz="1400" b="0" i="0" u="none" strike="noStrike" cap="none">
                <a:solidFill>
                  <a:schemeClr val="dk1"/>
                </a:solidFill>
                <a:latin typeface="Cabin"/>
                <a:ea typeface="Cabin"/>
                <a:cs typeface="Cabin"/>
                <a:sym typeface="Cabin"/>
              </a:defRPr>
            </a:lvl8pPr>
            <a:lvl9pPr marL="4114800" marR="0" lvl="8" indent="-317500" algn="l" rtl="0">
              <a:spcBef>
                <a:spcPts val="2133"/>
              </a:spcBef>
              <a:spcAft>
                <a:spcPts val="2133"/>
              </a:spcAft>
              <a:buClr>
                <a:srgbClr val="9FB8CD"/>
              </a:buClr>
              <a:buSzPts val="1400"/>
              <a:buFont typeface="Noto Sans Symbols"/>
              <a:buChar char="●"/>
              <a:defRPr sz="1200" b="0" i="0" u="none" strike="noStrike" cap="none">
                <a:solidFill>
                  <a:schemeClr val="dk1"/>
                </a:solidFill>
                <a:latin typeface="Cabin"/>
                <a:ea typeface="Cabin"/>
                <a:cs typeface="Cabin"/>
                <a:sym typeface="Cabin"/>
              </a:defRPr>
            </a:lvl9pPr>
          </a:lstStyle>
          <a:p>
            <a:endParaRPr/>
          </a:p>
        </p:txBody>
      </p:sp>
      <p:sp>
        <p:nvSpPr>
          <p:cNvPr id="31" name="Google Shape;31;p3"/>
          <p:cNvSpPr txBox="1">
            <a:spLocks noGrp="1"/>
          </p:cNvSpPr>
          <p:nvPr>
            <p:ph type="sldNum" idx="12"/>
          </p:nvPr>
        </p:nvSpPr>
        <p:spPr>
          <a:xfrm>
            <a:off x="11296611" y="6217623"/>
            <a:ext cx="731600" cy="524800"/>
          </a:xfrm>
          <a:prstGeom prst="rect">
            <a:avLst/>
          </a:prstGeom>
          <a:noFill/>
          <a:ln>
            <a:noFill/>
          </a:ln>
        </p:spPr>
        <p:txBody>
          <a:bodyPr spcFirstLastPara="1" wrap="square" lIns="121875" tIns="121875" rIns="121875" bIns="121875" anchor="ctr" anchorCtr="0">
            <a:noAutofit/>
          </a:bodyPr>
          <a:lstStyle>
            <a:lvl1pPr marL="0" marR="0" lvl="0" indent="0" algn="l" rtl="0">
              <a:buClr>
                <a:schemeClr val="dk2"/>
              </a:buClr>
              <a:buSzPts val="1400"/>
              <a:buFont typeface="Cabin"/>
              <a:buNone/>
              <a:defRPr sz="1400" b="0" i="0" u="none" strike="noStrike" cap="none">
                <a:solidFill>
                  <a:schemeClr val="dk2"/>
                </a:solidFill>
                <a:latin typeface="Cabin"/>
                <a:ea typeface="Cabin"/>
                <a:cs typeface="Cabin"/>
                <a:sym typeface="Cabin"/>
              </a:defRPr>
            </a:lvl1pPr>
            <a:lvl2pPr marL="0" marR="0" lvl="1" indent="0" algn="l" rtl="0">
              <a:buClr>
                <a:schemeClr val="dk2"/>
              </a:buClr>
              <a:buSzPts val="1400"/>
              <a:buFont typeface="Cabin"/>
              <a:buNone/>
              <a:defRPr sz="1400" b="0" i="0" u="none" strike="noStrike" cap="none">
                <a:solidFill>
                  <a:schemeClr val="dk2"/>
                </a:solidFill>
                <a:latin typeface="Cabin"/>
                <a:ea typeface="Cabin"/>
                <a:cs typeface="Cabin"/>
                <a:sym typeface="Cabin"/>
              </a:defRPr>
            </a:lvl2pPr>
            <a:lvl3pPr marL="0" marR="0" lvl="2" indent="0" algn="l" rtl="0">
              <a:buClr>
                <a:schemeClr val="dk2"/>
              </a:buClr>
              <a:buSzPts val="1400"/>
              <a:buFont typeface="Cabin"/>
              <a:buNone/>
              <a:defRPr sz="1400" b="0" i="0" u="none" strike="noStrike" cap="none">
                <a:solidFill>
                  <a:schemeClr val="dk2"/>
                </a:solidFill>
                <a:latin typeface="Cabin"/>
                <a:ea typeface="Cabin"/>
                <a:cs typeface="Cabin"/>
                <a:sym typeface="Cabin"/>
              </a:defRPr>
            </a:lvl3pPr>
            <a:lvl4pPr marL="0" marR="0" lvl="3" indent="0" algn="l" rtl="0">
              <a:buClr>
                <a:schemeClr val="dk2"/>
              </a:buClr>
              <a:buSzPts val="1400"/>
              <a:buFont typeface="Cabin"/>
              <a:buNone/>
              <a:defRPr sz="1400" b="0" i="0" u="none" strike="noStrike" cap="none">
                <a:solidFill>
                  <a:schemeClr val="dk2"/>
                </a:solidFill>
                <a:latin typeface="Cabin"/>
                <a:ea typeface="Cabin"/>
                <a:cs typeface="Cabin"/>
                <a:sym typeface="Cabin"/>
              </a:defRPr>
            </a:lvl4pPr>
            <a:lvl5pPr marL="0" marR="0" lvl="4" indent="0" algn="l" rtl="0">
              <a:buClr>
                <a:schemeClr val="dk2"/>
              </a:buClr>
              <a:buSzPts val="1400"/>
              <a:buFont typeface="Cabin"/>
              <a:buNone/>
              <a:defRPr sz="1400" b="0" i="0" u="none" strike="noStrike" cap="none">
                <a:solidFill>
                  <a:schemeClr val="dk2"/>
                </a:solidFill>
                <a:latin typeface="Cabin"/>
                <a:ea typeface="Cabin"/>
                <a:cs typeface="Cabin"/>
                <a:sym typeface="Cabin"/>
              </a:defRPr>
            </a:lvl5pPr>
            <a:lvl6pPr marL="0" marR="0" lvl="5" indent="0" algn="l" rtl="0">
              <a:buClr>
                <a:schemeClr val="dk2"/>
              </a:buClr>
              <a:buSzPts val="1400"/>
              <a:buFont typeface="Cabin"/>
              <a:buNone/>
              <a:defRPr sz="1400" b="0" i="0" u="none" strike="noStrike" cap="none">
                <a:solidFill>
                  <a:schemeClr val="dk2"/>
                </a:solidFill>
                <a:latin typeface="Cabin"/>
                <a:ea typeface="Cabin"/>
                <a:cs typeface="Cabin"/>
                <a:sym typeface="Cabin"/>
              </a:defRPr>
            </a:lvl6pPr>
            <a:lvl7pPr marL="0" marR="0" lvl="6" indent="0" algn="l" rtl="0">
              <a:buClr>
                <a:schemeClr val="dk2"/>
              </a:buClr>
              <a:buSzPts val="1400"/>
              <a:buFont typeface="Cabin"/>
              <a:buNone/>
              <a:defRPr sz="1400" b="0" i="0" u="none" strike="noStrike" cap="none">
                <a:solidFill>
                  <a:schemeClr val="dk2"/>
                </a:solidFill>
                <a:latin typeface="Cabin"/>
                <a:ea typeface="Cabin"/>
                <a:cs typeface="Cabin"/>
                <a:sym typeface="Cabin"/>
              </a:defRPr>
            </a:lvl7pPr>
            <a:lvl8pPr marL="0" marR="0" lvl="7" indent="0" algn="l" rtl="0">
              <a:buClr>
                <a:schemeClr val="dk2"/>
              </a:buClr>
              <a:buSzPts val="1400"/>
              <a:buFont typeface="Cabin"/>
              <a:buNone/>
              <a:defRPr sz="1400" b="0" i="0" u="none" strike="noStrike" cap="none">
                <a:solidFill>
                  <a:schemeClr val="dk2"/>
                </a:solidFill>
                <a:latin typeface="Cabin"/>
                <a:ea typeface="Cabin"/>
                <a:cs typeface="Cabin"/>
                <a:sym typeface="Cabin"/>
              </a:defRPr>
            </a:lvl8pPr>
            <a:lvl9pPr marL="0" marR="0" lvl="8" indent="0" algn="l" rtl="0">
              <a:buClr>
                <a:schemeClr val="dk2"/>
              </a:buClr>
              <a:buSzPts val="1400"/>
              <a:buFont typeface="Cabin"/>
              <a:buNone/>
              <a:defRPr sz="1400" b="0" i="0" u="none" strike="noStrike" cap="none">
                <a:solidFill>
                  <a:schemeClr val="dk2"/>
                </a:solidFill>
                <a:latin typeface="Cabin"/>
                <a:ea typeface="Cabin"/>
                <a:cs typeface="Cabin"/>
                <a:sym typeface="Cabin"/>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0947E21-5B45-427A-AA4D-52366B41D6C0}" type="datetime1">
              <a:rPr lang="en-US" smtClean="0"/>
              <a:t>11/20/2018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pPr marL="0" lvl="0" indent="0" algn="l" rtl="0">
              <a:spcBef>
                <a:spcPts val="0"/>
              </a:spcBef>
              <a:spcAft>
                <a:spcPts val="0"/>
              </a:spcAft>
              <a:buNone/>
            </a:pPr>
            <a:fld id="{00000000-1234-1234-1234-123412341234}" type="slidenum">
              <a:rPr lang="en" smtClean="0"/>
              <a:t>‹#›</a:t>
            </a:fld>
            <a:endParaRPr lang="en"/>
          </a:p>
        </p:txBody>
      </p:sp>
      <p:sp>
        <p:nvSpPr>
          <p:cNvPr id="8" name="Content Placeholder 7"/>
          <p:cNvSpPr>
            <a:spLocks noGrp="1"/>
          </p:cNvSpPr>
          <p:nvPr>
            <p:ph sz="quarter" idx="1"/>
          </p:nvPr>
        </p:nvSpPr>
        <p:spPr>
          <a:xfrm>
            <a:off x="609600" y="1219200"/>
            <a:ext cx="109728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25600" y="2971800"/>
            <a:ext cx="9144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727200" y="4267200"/>
            <a:ext cx="90424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8534400" y="6355080"/>
            <a:ext cx="3048000" cy="365760"/>
          </a:xfrm>
        </p:spPr>
        <p:txBody>
          <a:bodyPr/>
          <a:lstStyle/>
          <a:p>
            <a:fld id="{CE95A8F9-8406-4BB1-815D-1597642ACD8D}" type="datetime1">
              <a:rPr lang="en-US" smtClean="0"/>
              <a:t>11/20/2018</a:t>
            </a:fld>
            <a:endParaRPr lang="en-AU"/>
          </a:p>
        </p:txBody>
      </p:sp>
      <p:sp>
        <p:nvSpPr>
          <p:cNvPr id="5" name="Footer Placeholder 4"/>
          <p:cNvSpPr>
            <a:spLocks noGrp="1"/>
          </p:cNvSpPr>
          <p:nvPr>
            <p:ph type="ftr" sz="quarter" idx="11"/>
          </p:nvPr>
        </p:nvSpPr>
        <p:spPr>
          <a:xfrm>
            <a:off x="3864864" y="6355080"/>
            <a:ext cx="4632960" cy="365760"/>
          </a:xfrm>
        </p:spPr>
        <p:txBody>
          <a:bodyPr/>
          <a:lstStyle/>
          <a:p>
            <a:endParaRPr lang="en-AU"/>
          </a:p>
        </p:txBody>
      </p:sp>
      <p:sp>
        <p:nvSpPr>
          <p:cNvPr id="6" name="Slide Number Placeholder 5"/>
          <p:cNvSpPr>
            <a:spLocks noGrp="1"/>
          </p:cNvSpPr>
          <p:nvPr>
            <p:ph type="sldNum" sz="quarter" idx="12"/>
          </p:nvPr>
        </p:nvSpPr>
        <p:spPr>
          <a:xfrm>
            <a:off x="1426464" y="6355080"/>
            <a:ext cx="2027936" cy="365760"/>
          </a:xfrm>
        </p:spPr>
        <p:txBody>
          <a:bodyPr/>
          <a:lstStyle/>
          <a:p>
            <a:pPr marL="0" lvl="0" indent="0" algn="l" rtl="0">
              <a:spcBef>
                <a:spcPts val="0"/>
              </a:spcBef>
              <a:spcAft>
                <a:spcPts val="0"/>
              </a:spcAft>
              <a:buNone/>
            </a:pPr>
            <a:fld id="{00000000-1234-1234-1234-123412341234}" type="slidenum">
              <a:rPr lang="en" smtClean="0"/>
              <a:t>‹#›</a:t>
            </a:fld>
            <a:endParaRPr lang="en"/>
          </a:p>
        </p:txBody>
      </p:sp>
      <p:sp>
        <p:nvSpPr>
          <p:cNvPr id="7" name="Rectangle 6"/>
          <p:cNvSpPr/>
          <p:nvPr/>
        </p:nvSpPr>
        <p:spPr>
          <a:xfrm>
            <a:off x="1219200" y="2819400"/>
            <a:ext cx="97536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1219200" y="2819400"/>
            <a:ext cx="3048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3DDAE5A-E7ED-4ACC-B037-7B8528A9B4F0}" type="datetime1">
              <a:rPr lang="en-US" smtClean="0"/>
              <a:t>11/20/2018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pPr marL="0" lvl="0" indent="0" algn="l" rtl="0">
              <a:spcBef>
                <a:spcPts val="0"/>
              </a:spcBef>
              <a:spcAft>
                <a:spcPts val="0"/>
              </a:spcAft>
              <a:buNone/>
            </a:pPr>
            <a:fld id="{00000000-1234-1234-1234-123412341234}" type="slidenum">
              <a:rPr lang="en" smtClean="0"/>
              <a:t>‹#›</a:t>
            </a:fld>
            <a:endParaRPr lang="en"/>
          </a:p>
        </p:txBody>
      </p:sp>
      <p:sp>
        <p:nvSpPr>
          <p:cNvPr id="9" name="Content Placeholder 8"/>
          <p:cNvSpPr>
            <a:spLocks noGrp="1"/>
          </p:cNvSpPr>
          <p:nvPr>
            <p:ph sz="quarter" idx="1"/>
          </p:nvPr>
        </p:nvSpPr>
        <p:spPr>
          <a:xfrm>
            <a:off x="609600" y="1219200"/>
            <a:ext cx="5388864"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176264" y="1216152"/>
            <a:ext cx="5388864"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285875"/>
            <a:ext cx="5386917"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7601" y="1295400"/>
            <a:ext cx="5389033"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E147681-9CAE-4FBA-AA67-B758552387A0}" type="datetime1">
              <a:rPr lang="en-US" smtClean="0"/>
              <a:t>11/20/2018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pPr marL="0" lvl="0" indent="0" algn="l" rtl="0">
              <a:spcBef>
                <a:spcPts val="0"/>
              </a:spcBef>
              <a:spcAft>
                <a:spcPts val="0"/>
              </a:spcAft>
              <a:buNone/>
            </a:pPr>
            <a:fld id="{00000000-1234-1234-1234-123412341234}" type="slidenum">
              <a:rPr lang="en" smtClean="0"/>
              <a:t>‹#›</a:t>
            </a:fld>
            <a:endParaRPr lang="en"/>
          </a:p>
        </p:txBody>
      </p:sp>
      <p:sp>
        <p:nvSpPr>
          <p:cNvPr id="11" name="Content Placeholder 10"/>
          <p:cNvSpPr>
            <a:spLocks noGrp="1"/>
          </p:cNvSpPr>
          <p:nvPr>
            <p:ph sz="quarter" idx="2"/>
          </p:nvPr>
        </p:nvSpPr>
        <p:spPr>
          <a:xfrm>
            <a:off x="609600" y="2133600"/>
            <a:ext cx="53848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6197600" y="2133600"/>
            <a:ext cx="53848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48361DF-01A3-43FB-9DB8-A8DC3A08D9D6}" type="datetime1">
              <a:rPr lang="en-US" smtClean="0"/>
              <a:t>11/20/2018</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pPr marL="0" lvl="0" indent="0" algn="l" rtl="0">
              <a:spcBef>
                <a:spcPts val="0"/>
              </a:spcBef>
              <a:spcAft>
                <a:spcPts val="0"/>
              </a:spcAft>
              <a:buNone/>
            </a:pPr>
            <a:fld id="{00000000-1234-1234-1234-123412341234}" type="slidenum">
              <a:rPr lang="en" smtClean="0"/>
              <a:t>‹#›</a:t>
            </a:fld>
            <a:endParaRPr lang="en"/>
          </a:p>
        </p:txBody>
      </p:sp>
      <p:sp>
        <p:nvSpPr>
          <p:cNvPr id="6" name="Isosceles Triangle 5"/>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E81398-360A-4698-A457-9E08FFBE8D52}" type="datetime1">
              <a:rPr lang="en-US" smtClean="0"/>
              <a:t>11/20/2018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pPr marL="0" lvl="0" indent="0" algn="l" rtl="0">
              <a:spcBef>
                <a:spcPts val="0"/>
              </a:spcBef>
              <a:spcAft>
                <a:spcPts val="0"/>
              </a:spcAft>
              <a:buNone/>
            </a:pPr>
            <a:fld id="{00000000-1234-1234-1234-123412341234}" type="slidenum">
              <a:rPr lang="en" smtClean="0"/>
              <a:t>‹#›</a:t>
            </a:fld>
            <a:endParaRPr lang="en"/>
          </a:p>
        </p:txBody>
      </p:sp>
      <p:sp>
        <p:nvSpPr>
          <p:cNvPr id="5" name="Straight Connector 4"/>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32800" y="304800"/>
            <a:ext cx="33528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8432800" y="1219201"/>
            <a:ext cx="33528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A5377D6-9D87-4FF3-8C5F-0851E8885A9B}" type="datetime1">
              <a:rPr lang="en-US" smtClean="0"/>
              <a:t>11/20/2018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pPr marL="0" lvl="0" indent="0" algn="l" rtl="0">
              <a:spcBef>
                <a:spcPts val="0"/>
              </a:spcBef>
              <a:spcAft>
                <a:spcPts val="0"/>
              </a:spcAft>
              <a:buNone/>
            </a:pPr>
            <a:fld id="{00000000-1234-1234-1234-123412341234}" type="slidenum">
              <a:rPr lang="en" smtClean="0"/>
              <a:t>‹#›</a:t>
            </a:fld>
            <a:endParaRPr lang="en"/>
          </a:p>
        </p:txBody>
      </p:sp>
      <p:sp>
        <p:nvSpPr>
          <p:cNvPr id="8" name="Straight Connector 7"/>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5220033"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406400" y="304800"/>
            <a:ext cx="7620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500856"/>
            <a:ext cx="109728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609600" y="1905000"/>
            <a:ext cx="109728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9600" y="1219200"/>
            <a:ext cx="109728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CF5C33E-A583-4C61-BF4F-6D6FD9F37B06}" type="datetime1">
              <a:rPr lang="en-US" smtClean="0"/>
              <a:t>11/20/2018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pPr marL="0" lvl="0" indent="0" algn="l" rtl="0">
              <a:spcBef>
                <a:spcPts val="0"/>
              </a:spcBef>
              <a:spcAft>
                <a:spcPts val="0"/>
              </a:spcAft>
              <a:buNone/>
            </a:pPr>
            <a:fld id="{00000000-1234-1234-1234-123412341234}" type="slidenum">
              <a:rPr lang="en" smtClean="0"/>
              <a:t>‹#›</a:t>
            </a:fld>
            <a:endParaRPr lang="en"/>
          </a:p>
        </p:txBody>
      </p:sp>
      <p:sp>
        <p:nvSpPr>
          <p:cNvPr id="8" name="Straight Connector 7"/>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09600" y="500856"/>
            <a:ext cx="24384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152400"/>
            <a:ext cx="109728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09600" y="1219200"/>
            <a:ext cx="109728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534400" y="6356350"/>
            <a:ext cx="3052064" cy="365760"/>
          </a:xfrm>
          <a:prstGeom prst="rect">
            <a:avLst/>
          </a:prstGeom>
        </p:spPr>
        <p:txBody>
          <a:bodyPr vert="horz"/>
          <a:lstStyle>
            <a:lvl1pPr algn="l" eaLnBrk="1" latinLnBrk="0" hangingPunct="1">
              <a:defRPr kumimoji="0" sz="1400">
                <a:solidFill>
                  <a:schemeClr val="tx2"/>
                </a:solidFill>
              </a:defRPr>
            </a:lvl1pPr>
          </a:lstStyle>
          <a:p>
            <a:fld id="{074004BB-258E-4D0E-AF21-73E1BCB20C45}" type="datetime1">
              <a:rPr lang="en-US" smtClean="0"/>
              <a:t>11/20/2018</a:t>
            </a:fld>
            <a:endParaRPr lang="en-AU"/>
          </a:p>
        </p:txBody>
      </p:sp>
      <p:sp>
        <p:nvSpPr>
          <p:cNvPr id="3" name="Footer Placeholder 2"/>
          <p:cNvSpPr>
            <a:spLocks noGrp="1"/>
          </p:cNvSpPr>
          <p:nvPr>
            <p:ph type="ftr" sz="quarter" idx="3"/>
          </p:nvPr>
        </p:nvSpPr>
        <p:spPr>
          <a:xfrm>
            <a:off x="3864864" y="6356350"/>
            <a:ext cx="4673600" cy="365760"/>
          </a:xfrm>
          <a:prstGeom prst="rect">
            <a:avLst/>
          </a:prstGeom>
        </p:spPr>
        <p:txBody>
          <a:bodyPr vert="horz"/>
          <a:lstStyle>
            <a:lvl1pPr algn="r" eaLnBrk="1" latinLnBrk="0" hangingPunct="1">
              <a:defRPr kumimoji="0" sz="1400">
                <a:solidFill>
                  <a:schemeClr val="tx2"/>
                </a:solidFill>
              </a:defRPr>
            </a:lvl1pPr>
          </a:lstStyle>
          <a:p>
            <a:endParaRPr lang="en-AU"/>
          </a:p>
        </p:txBody>
      </p:sp>
      <p:sp>
        <p:nvSpPr>
          <p:cNvPr id="23" name="Slide Number Placeholder 22"/>
          <p:cNvSpPr>
            <a:spLocks noGrp="1"/>
          </p:cNvSpPr>
          <p:nvPr>
            <p:ph type="sldNum" sz="quarter" idx="4"/>
          </p:nvPr>
        </p:nvSpPr>
        <p:spPr>
          <a:xfrm>
            <a:off x="816864" y="6356350"/>
            <a:ext cx="2641600" cy="365760"/>
          </a:xfrm>
          <a:prstGeom prst="rect">
            <a:avLst/>
          </a:prstGeom>
        </p:spPr>
        <p:txBody>
          <a:bodyPr vert="horz"/>
          <a:lstStyle>
            <a:lvl1pPr algn="l" eaLnBrk="1" latinLnBrk="0" hangingPunct="1">
              <a:defRPr kumimoji="0" sz="1400">
                <a:solidFill>
                  <a:schemeClr val="tx2"/>
                </a:solidFill>
              </a:defRPr>
            </a:lvl1pPr>
          </a:lstStyle>
          <a:p>
            <a:pPr marL="0" lvl="0" indent="0" algn="l" rtl="0">
              <a:spcBef>
                <a:spcPts val="0"/>
              </a:spcBef>
              <a:spcAft>
                <a:spcPts val="0"/>
              </a:spcAft>
              <a:buNone/>
            </a:pPr>
            <a:fld id="{00000000-1234-1234-1234-123412341234}" type="slidenum">
              <a:rPr lang="en" smtClean="0"/>
              <a:t>‹#›</a:t>
            </a:fld>
            <a:endParaRPr lang="en"/>
          </a:p>
        </p:txBody>
      </p:sp>
      <p:sp>
        <p:nvSpPr>
          <p:cNvPr id="28" name="Straight Connector 27"/>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609600" y="1143000"/>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 id="2147483894" r:id="rId12"/>
  </p:sldLayoutIdLst>
  <p:timing>
    <p:tnLst>
      <p:par>
        <p:cTn id="1" dur="indefinite" restart="never" nodeType="tmRoot"/>
      </p:par>
    </p:tnLst>
  </p:timing>
  <p:hf hdr="0" ftr="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accesspharmacy.mhmedical.com.ezproxy.une.edu.au/content.aspx?sectionid=99824844&amp;bookid=1593&amp;Resultclick=2#nemire_ch11_bib4"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accesspharmacy.mhmedical.com.ezproxy.une.edu.au/content.aspx?sectionid=99824844&amp;bookid=1593&amp;Resultclick=2#nemire_ch11_bib2"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hyperlink" Target="http://accesspharmacy.mhmedical.com.ezproxy.une.edu.au/content.aspx?sectionid=99824844&amp;bookid=1593&amp;Resultclick=2#nemire_ch11_bib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accesspharmacy.mhmedical.com.ezproxy.une.edu.au/content.aspx?sectionid=99824844&amp;bookid=1593&amp;Resultclick=2#nemire_ch11_bib4"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accesspharmacy.mhmedical.com.ezproxy.une.edu.au/content.aspx?sectionid=99824844&amp;bookid=1593&amp;Resultclick=2#nemire_ch11_bib4"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hyperlink" Target="http://accesspharmacy.mhmedical.com.ezproxy.une.edu.au/content.aspx?sectionid=99824844&amp;bookid=1593&amp;Resultclick=2#nemire_ch11_bib3"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accesspharmacy.mhmedical.com.ezproxy.une.edu.au/content.aspx?sectionid=99824844&amp;bookid=1593&amp;Resultclick=2#nemire_ch11_bib2"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hyperlink" Target="http://accesspharmacy.mhmedical.com.ezproxy.une.edu.au/content.aspx?sectionid=99824844&amp;bookid=1593&amp;Resultclick=2#nemire_ch11_bib3"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accesspharmacy.mhmedical.com.ezproxy.une.edu.au/content.aspx?sectionid=99824844&amp;bookid=1593&amp;Resultclick=2#nemire_ch11_bib2"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accesspharmacy.mhmedical.com.ezproxy.une.edu.au/content.aspx?sectionid=99824844&amp;bookid=1593&amp;Resultclick=2#nemire_ch11_bib1" TargetMode="External"/><Relationship Id="rId2" Type="http://schemas.openxmlformats.org/officeDocument/2006/relationships/notesSlide" Target="../notesSlides/notesSlide19.xml"/><Relationship Id="rId1" Type="http://schemas.openxmlformats.org/officeDocument/2006/relationships/slideLayout" Target="../slideLayouts/slideLayout4.xml"/><Relationship Id="rId4" Type="http://schemas.openxmlformats.org/officeDocument/2006/relationships/hyperlink" Target="http://accesspharmacy.mhmedical.com.ezproxy.une.edu.au/content.aspx?sectionid=99824844&amp;bookid=1593&amp;Resultclick=2#nemire_ch11_bib2"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amazon.com/s/ref=dp_byline_sr_book_1?ie=UTF8&amp;text=Ruth+E.+Nemire&amp;search-alias=books&amp;field-author=Ruth+E.+Nemire&amp;sort=relevancerank"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hyperlink" Target="https://www.amazon.com/s/ref=dp_byline_sr_book_3?ie=UTF8&amp;text=Michelle+T.+Assa-Eley&amp;search-alias=books&amp;field-author=Michelle+T.+Assa-Eley&amp;sort=relevancerank" TargetMode="External"/><Relationship Id="rId4" Type="http://schemas.openxmlformats.org/officeDocument/2006/relationships/hyperlink" Target="https://www.amazon.com/s/ref=dp_byline_sr_book_2?ie=UTF8&amp;text=Karen+L.+Kier&amp;search-alias=books&amp;field-author=Karen+L.+Kier&amp;sort=relevancerank"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hyperlink" Target="http://accesspharmacy.mhmedical.com.ezproxy.une.edu.au/content.aspx?sectionid=99824844&amp;bookid=1593&amp;Resultclick=2#nemire_ch11_bib1" TargetMode="External"/><Relationship Id="rId2" Type="http://schemas.openxmlformats.org/officeDocument/2006/relationships/notesSlide" Target="../notesSlides/notesSlide23.xml"/><Relationship Id="rId1" Type="http://schemas.openxmlformats.org/officeDocument/2006/relationships/slideLayout" Target="../slideLayouts/slideLayout4.xml"/><Relationship Id="rId4" Type="http://schemas.openxmlformats.org/officeDocument/2006/relationships/hyperlink" Target="http://accesspharmacy.mhmedical.com.ezproxy.une.edu.au/content.aspx?sectionid=99824844&amp;bookid=1593&amp;Resultclick=2#nemire_ch11_bib2"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hyperlink" Target="http://accesspharmacy.mhmedical.com.ezproxy.une.edu.au/content.aspx?sectionid=99824844&amp;bookid=1593&amp;Resultclick=2#nemire_ch11_bib2" TargetMode="External"/><Relationship Id="rId2" Type="http://schemas.openxmlformats.org/officeDocument/2006/relationships/notesSlide" Target="../notesSlides/notesSlide26.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hyperlink" Target="http://accesspharmacy.mhmedical.com.ezproxy.une.edu.au/content.aspx?sectionid=99824844&amp;bookid=1593&amp;Resultclick=2#nemire_ch11_bib2" TargetMode="External"/><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accesspharmacy.mhmedical.com.ezproxy.une.edu.au/content.aspx?sectionid=99824844&amp;bookid=1593&amp;Resultclick=2#nemire_ch11_bib5" TargetMode="External"/><Relationship Id="rId2" Type="http://schemas.openxmlformats.org/officeDocument/2006/relationships/notesSlide" Target="../notesSlides/notesSlide30.xml"/><Relationship Id="rId1" Type="http://schemas.openxmlformats.org/officeDocument/2006/relationships/slideLayout" Target="../slideLayouts/slideLayout4.xml"/><Relationship Id="rId4" Type="http://schemas.openxmlformats.org/officeDocument/2006/relationships/hyperlink" Target="http://accesspharmacy.mhmedical.com.ezproxy.une.edu.au/content.aspx?sectionid=99824844&amp;bookid=1593&amp;Resultclick=2#nemire_ch11_bib1"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accesspharmacy.mhmedical.com.ezproxy.une.edu.au/content.aspx?sectionid=99824844&amp;bookid=1593&amp;Resultclick=2#nemire_ch11_bib6" TargetMode="External"/><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hyperlink" Target="http://accesspharmacy.mhmedical.com.ezproxy.une.edu.au/content.aspx?sectionid=99824844&amp;bookid=1593&amp;jumpsectionID=99824850&amp;Resultclick=2#nemire_ch11_bib2" TargetMode="External"/><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hyperlink" Target="http://www.b12-vitamin.com/urine-test/"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accesspharmacy.mhmedical.com.ezproxy.une.edu.au/content.aspx?sectionid=99824844&amp;bookid=1593&amp;Resultclick=2#nemire_ch11_bib1"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accesspharmacy.mhmedical.com.ezproxy.une.edu.au/content.aspx?sectionid=99824844&amp;bookid=1593&amp;Resultclick=2#nemire_ch11_bib1"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accesspharmacy.mhmedical.com.ezproxy.une.edu.au/content.aspx?sectionid=99824844&amp;bookid=1593&amp;Resultclick=2#nemire_ch11_bib4"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accesspharmacy.mhmedical.com.ezproxy.une.edu.au/content.aspx?sectionid=99824844&amp;bookid=1593&amp;Resultclick=2#nemire_ch11_bib3"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4"/>
          <p:cNvSpPr txBox="1">
            <a:spLocks noGrp="1"/>
          </p:cNvSpPr>
          <p:nvPr>
            <p:ph type="ctrTitle"/>
          </p:nvPr>
        </p:nvSpPr>
        <p:spPr>
          <a:prstGeom prst="rect">
            <a:avLst/>
          </a:prstGeom>
          <a:noFill/>
          <a:ln>
            <a:noFill/>
          </a:ln>
        </p:spPr>
        <p:txBody>
          <a:bodyPr spcFirstLastPara="1" wrap="square" lIns="121875" tIns="121875" rIns="121875" bIns="121875" anchor="b" anchorCtr="0">
            <a:noAutofit/>
          </a:bodyPr>
          <a:lstStyle/>
          <a:p>
            <a:pPr marL="0" marR="0" lvl="0" indent="0" algn="r" rtl="0">
              <a:spcBef>
                <a:spcPts val="0"/>
              </a:spcBef>
              <a:spcAft>
                <a:spcPts val="0"/>
              </a:spcAft>
              <a:buClr>
                <a:schemeClr val="dk1"/>
              </a:buClr>
              <a:buSzPts val="3200"/>
              <a:buFont typeface="Bookman Old Style"/>
              <a:buNone/>
            </a:pPr>
            <a:r>
              <a:rPr lang="en" sz="3200" b="1" i="0" u="none" strike="noStrike" cap="none" dirty="0">
                <a:solidFill>
                  <a:schemeClr val="dk1"/>
                </a:solidFill>
                <a:latin typeface="Bookman Old Style"/>
                <a:ea typeface="Bookman Old Style"/>
                <a:cs typeface="Bookman Old Style"/>
                <a:sym typeface="Bookman Old Style"/>
              </a:rPr>
              <a:t>Lab Values</a:t>
            </a:r>
            <a:endParaRPr sz="3200" b="1" i="0" u="none" strike="noStrike" cap="none" dirty="0">
              <a:solidFill>
                <a:schemeClr val="dk1"/>
              </a:solidFill>
              <a:latin typeface="Bookman Old Style"/>
              <a:ea typeface="Bookman Old Style"/>
              <a:cs typeface="Bookman Old Style"/>
              <a:sym typeface="Bookman Old Style"/>
            </a:endParaRPr>
          </a:p>
        </p:txBody>
      </p:sp>
      <p:sp>
        <p:nvSpPr>
          <p:cNvPr id="114" name="Google Shape;114;p14"/>
          <p:cNvSpPr txBox="1">
            <a:spLocks noGrp="1"/>
          </p:cNvSpPr>
          <p:nvPr>
            <p:ph type="subTitle" idx="1"/>
          </p:nvPr>
        </p:nvSpPr>
        <p:spPr>
          <a:prstGeom prst="rect">
            <a:avLst/>
          </a:prstGeom>
          <a:noFill/>
          <a:ln>
            <a:noFill/>
          </a:ln>
        </p:spPr>
        <p:txBody>
          <a:bodyPr spcFirstLastPara="1" wrap="square" lIns="121875" tIns="121875" rIns="121875" bIns="121875" anchor="t" anchorCtr="0">
            <a:noAutofit/>
          </a:bodyPr>
          <a:lstStyle/>
          <a:p>
            <a:pPr marL="0" marR="0" lvl="0" indent="0" algn="r" rtl="0">
              <a:spcBef>
                <a:spcPts val="0"/>
              </a:spcBef>
              <a:spcAft>
                <a:spcPts val="0"/>
              </a:spcAft>
              <a:buClr>
                <a:schemeClr val="accent1"/>
              </a:buClr>
              <a:buSzPts val="1520"/>
              <a:buFont typeface="Noto Sans Symbols"/>
              <a:buNone/>
            </a:pPr>
            <a:r>
              <a:rPr lang="en" sz="2000" i="0" u="none" strike="noStrike" cap="none">
                <a:solidFill>
                  <a:srgbClr val="333333"/>
                </a:solidFill>
              </a:rPr>
              <a:t>P</a:t>
            </a:r>
            <a:r>
              <a:rPr lang="en">
                <a:solidFill>
                  <a:srgbClr val="333333"/>
                </a:solidFill>
              </a:rPr>
              <a:t>ART</a:t>
            </a:r>
            <a:r>
              <a:rPr lang="en" sz="2000" i="0" u="none" strike="noStrike" cap="none">
                <a:solidFill>
                  <a:srgbClr val="333333"/>
                </a:solidFill>
              </a:rPr>
              <a:t> 4: I</a:t>
            </a:r>
            <a:r>
              <a:rPr lang="en">
                <a:solidFill>
                  <a:srgbClr val="333333"/>
                </a:solidFill>
              </a:rPr>
              <a:t>NTERPRETATION OF CLINICAL LABORATORY DATA</a:t>
            </a:r>
            <a:endParaRPr sz="2400" i="0" u="none" strike="noStrike" cap="none">
              <a:solidFill>
                <a:schemeClr val="dk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Shape 159"/>
        <p:cNvGrpSpPr/>
        <p:nvPr/>
      </p:nvGrpSpPr>
      <p:grpSpPr>
        <a:xfrm>
          <a:off x="0" y="0"/>
          <a:ext cx="0" cy="0"/>
          <a:chOff x="0" y="0"/>
          <a:chExt cx="0" cy="0"/>
        </a:xfrm>
      </p:grpSpPr>
      <p:sp>
        <p:nvSpPr>
          <p:cNvPr id="160" name="Google Shape;160;p20"/>
          <p:cNvSpPr txBox="1">
            <a:spLocks noGrp="1"/>
          </p:cNvSpPr>
          <p:nvPr>
            <p:ph type="title"/>
          </p:nvPr>
        </p:nvSpPr>
        <p:spPr>
          <a:prstGeom prst="rect">
            <a:avLst/>
          </a:prstGeom>
          <a:noFill/>
          <a:ln>
            <a:noFill/>
          </a:ln>
        </p:spPr>
        <p:txBody>
          <a:bodyPr spcFirstLastPara="1" wrap="square" lIns="121875" tIns="121875" rIns="121875" bIns="121875" anchor="t" anchorCtr="0">
            <a:noAutofit/>
          </a:bodyPr>
          <a:lstStyle/>
          <a:p>
            <a:pPr>
              <a:lnSpc>
                <a:spcPct val="125000"/>
              </a:lnSpc>
              <a:spcBef>
                <a:spcPts val="0"/>
              </a:spcBef>
              <a:spcAft>
                <a:spcPts val="800"/>
              </a:spcAft>
              <a:buClr>
                <a:srgbClr val="333333"/>
              </a:buClr>
              <a:buSzPts val="3200"/>
            </a:pPr>
            <a:r>
              <a:rPr lang="en" sz="3600" b="1" dirty="0">
                <a:solidFill>
                  <a:schemeClr val="dk2"/>
                </a:solidFill>
                <a:latin typeface="Cabin" panose="020B0604020202020204" charset="0"/>
                <a:ea typeface="Bookman Old Style"/>
                <a:cs typeface="Bookman Old Style"/>
                <a:sym typeface="Bookman Old Style"/>
              </a:rPr>
              <a:t>Red Cell Count (RCC</a:t>
            </a:r>
            <a:r>
              <a:rPr lang="en" sz="3600" b="1" dirty="0" smtClean="0">
                <a:solidFill>
                  <a:schemeClr val="dk2"/>
                </a:solidFill>
                <a:latin typeface="Cabin" panose="020B0604020202020204" charset="0"/>
                <a:ea typeface="Bookman Old Style"/>
                <a:cs typeface="Bookman Old Style"/>
                <a:sym typeface="Bookman Old Style"/>
              </a:rPr>
              <a:t>)/Erythrocyte </a:t>
            </a:r>
            <a:r>
              <a:rPr lang="en" sz="3600" b="1" dirty="0">
                <a:solidFill>
                  <a:schemeClr val="dk2"/>
                </a:solidFill>
                <a:latin typeface="Cabin" panose="020B0604020202020204" charset="0"/>
                <a:ea typeface="Bookman Old Style"/>
                <a:cs typeface="Bookman Old Style"/>
                <a:sym typeface="Bookman Old Style"/>
              </a:rPr>
              <a:t>Count</a:t>
            </a:r>
            <a:endParaRPr sz="3600" b="1" dirty="0">
              <a:solidFill>
                <a:schemeClr val="dk2"/>
              </a:solidFill>
              <a:latin typeface="Cabin" panose="020B0604020202020204" charset="0"/>
              <a:ea typeface="Bookman Old Style"/>
              <a:cs typeface="Bookman Old Style"/>
              <a:sym typeface="Bookman Old Style"/>
            </a:endParaRPr>
          </a:p>
          <a:p>
            <a:pPr marL="0" marR="0" lvl="0" indent="0" algn="l" rtl="0">
              <a:spcBef>
                <a:spcPts val="800"/>
              </a:spcBef>
              <a:spcAft>
                <a:spcPts val="0"/>
              </a:spcAft>
              <a:buClr>
                <a:schemeClr val="dk2"/>
              </a:buClr>
              <a:buSzPts val="5900"/>
              <a:buFont typeface="Bookman Old Style"/>
              <a:buNone/>
            </a:pPr>
            <a:endParaRPr sz="3600" b="0" i="0" u="none" strike="noStrike" cap="none" dirty="0">
              <a:solidFill>
                <a:schemeClr val="dk2"/>
              </a:solidFill>
              <a:latin typeface="Cabin" panose="020B0604020202020204" charset="0"/>
              <a:ea typeface="Bookman Old Style"/>
              <a:cs typeface="Bookman Old Style"/>
              <a:sym typeface="Bookman Old Style"/>
            </a:endParaRPr>
          </a:p>
        </p:txBody>
      </p:sp>
      <p:sp>
        <p:nvSpPr>
          <p:cNvPr id="171" name="Google Shape;171;p20"/>
          <p:cNvSpPr txBox="1">
            <a:spLocks noGrp="1"/>
          </p:cNvSpPr>
          <p:nvPr>
            <p:ph type="sldNum" sz="quarter" idx="12"/>
          </p:nvPr>
        </p:nvSpPr>
        <p:spPr>
          <a:xfrm>
            <a:off x="816865" y="6356350"/>
            <a:ext cx="2641500" cy="365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
              <a:t>10</a:t>
            </a:fld>
            <a:endParaRPr/>
          </a:p>
        </p:txBody>
      </p:sp>
      <p:sp>
        <p:nvSpPr>
          <p:cNvPr id="161" name="Google Shape;161;p20"/>
          <p:cNvSpPr txBox="1">
            <a:spLocks noGrp="1"/>
          </p:cNvSpPr>
          <p:nvPr>
            <p:ph sz="quarter" idx="1"/>
          </p:nvPr>
        </p:nvSpPr>
        <p:spPr>
          <a:xfrm>
            <a:off x="618307" y="986003"/>
            <a:ext cx="11112139" cy="2985106"/>
          </a:xfrm>
          <a:prstGeom prst="rect">
            <a:avLst/>
          </a:prstGeom>
          <a:noFill/>
          <a:ln>
            <a:noFill/>
          </a:ln>
        </p:spPr>
        <p:txBody>
          <a:bodyPr spcFirstLastPara="1" wrap="square" lIns="121875" tIns="121875" rIns="121875" bIns="121875" anchor="t" anchorCtr="0">
            <a:noAutofit/>
          </a:bodyPr>
          <a:lstStyle/>
          <a:p>
            <a:pPr marL="0" marR="0" lvl="0" indent="0" algn="l" rtl="0">
              <a:spcBef>
                <a:spcPts val="800"/>
              </a:spcBef>
              <a:spcAft>
                <a:spcPts val="0"/>
              </a:spcAft>
              <a:buClr>
                <a:schemeClr val="dk1"/>
              </a:buClr>
              <a:buSzPts val="1100"/>
              <a:buNone/>
            </a:pPr>
            <a:r>
              <a:rPr lang="en" sz="2500" b="0" i="0" u="none" strike="noStrike" cap="none" dirty="0">
                <a:solidFill>
                  <a:srgbClr val="333333"/>
                </a:solidFill>
                <a:latin typeface="+mj-lt"/>
                <a:ea typeface="Cabin"/>
                <a:cs typeface="Cabin"/>
                <a:sym typeface="Cabin"/>
              </a:rPr>
              <a:t>RBC are produced in the bone marrow. </a:t>
            </a:r>
            <a:endParaRPr sz="2500" dirty="0">
              <a:latin typeface="+mj-lt"/>
            </a:endParaRPr>
          </a:p>
          <a:p>
            <a:pPr marL="0" marR="0" lvl="0" indent="0" algn="l" rtl="0">
              <a:spcBef>
                <a:spcPts val="800"/>
              </a:spcBef>
              <a:spcAft>
                <a:spcPts val="0"/>
              </a:spcAft>
              <a:buClr>
                <a:schemeClr val="dk1"/>
              </a:buClr>
              <a:buSzPts val="1100"/>
              <a:buNone/>
            </a:pPr>
            <a:r>
              <a:rPr lang="en" sz="2500" b="0" i="0" u="none" strike="noStrike" cap="none" dirty="0">
                <a:solidFill>
                  <a:srgbClr val="333333"/>
                </a:solidFill>
                <a:latin typeface="+mj-lt"/>
                <a:ea typeface="Cabin"/>
                <a:cs typeface="Cabin"/>
                <a:sym typeface="Cabin"/>
              </a:rPr>
              <a:t>They are released into the systemic circulation and serve to transport oxygen from the lungs to the body tissues. </a:t>
            </a:r>
            <a:endParaRPr sz="2500" dirty="0">
              <a:latin typeface="+mj-lt"/>
            </a:endParaRPr>
          </a:p>
          <a:p>
            <a:pPr marL="0" marR="0" lvl="0" indent="0" algn="l" rtl="0">
              <a:spcBef>
                <a:spcPts val="800"/>
              </a:spcBef>
              <a:spcAft>
                <a:spcPts val="0"/>
              </a:spcAft>
              <a:buClr>
                <a:schemeClr val="dk1"/>
              </a:buClr>
              <a:buSzPts val="1100"/>
              <a:buNone/>
            </a:pPr>
            <a:r>
              <a:rPr lang="en" sz="2500" b="0" i="0" u="none" strike="noStrike" cap="none" dirty="0">
                <a:solidFill>
                  <a:srgbClr val="333333"/>
                </a:solidFill>
                <a:latin typeface="+mj-lt"/>
                <a:ea typeface="Cabin"/>
                <a:cs typeface="Cabin"/>
                <a:sym typeface="Cabin"/>
              </a:rPr>
              <a:t>After circulating for a life span of approximately 120 days, the RBC are cleared by the reticuloendothelial system. </a:t>
            </a:r>
            <a:endParaRPr sz="2500" dirty="0">
              <a:latin typeface="+mj-lt"/>
            </a:endParaRPr>
          </a:p>
          <a:p>
            <a:pPr marL="0" marR="0" lvl="0" indent="0" algn="l" rtl="0">
              <a:spcBef>
                <a:spcPts val="800"/>
              </a:spcBef>
              <a:spcAft>
                <a:spcPts val="0"/>
              </a:spcAft>
              <a:buClr>
                <a:schemeClr val="dk1"/>
              </a:buClr>
              <a:buSzPts val="1100"/>
              <a:buNone/>
            </a:pPr>
            <a:r>
              <a:rPr lang="en" sz="2500" b="0" i="0" u="none" strike="noStrike" cap="none" dirty="0">
                <a:solidFill>
                  <a:srgbClr val="333333"/>
                </a:solidFill>
                <a:latin typeface="+mj-lt"/>
                <a:ea typeface="Cabin"/>
                <a:cs typeface="Cabin"/>
                <a:sym typeface="Cabin"/>
              </a:rPr>
              <a:t>The actual amount of RBC per unit of blood is the RCC.</a:t>
            </a:r>
            <a:br>
              <a:rPr lang="en" sz="2500" b="0" i="0" u="none" strike="noStrike" cap="none" dirty="0">
                <a:solidFill>
                  <a:srgbClr val="333333"/>
                </a:solidFill>
                <a:latin typeface="+mj-lt"/>
                <a:ea typeface="Cabin"/>
                <a:cs typeface="Cabin"/>
                <a:sym typeface="Cabin"/>
              </a:rPr>
            </a:br>
            <a:endParaRPr sz="2500" b="0" i="0" u="sng" strike="noStrike" cap="none" dirty="0">
              <a:solidFill>
                <a:schemeClr val="hlink"/>
              </a:solidFill>
              <a:latin typeface="+mj-lt"/>
              <a:ea typeface="Cabin"/>
              <a:cs typeface="Cabin"/>
              <a:sym typeface="Cabin"/>
              <a:hlinkClick r:id="rId3"/>
            </a:endParaRPr>
          </a:p>
          <a:p>
            <a:pPr marL="274320" marR="0" lvl="0" indent="-66802" algn="l" rtl="0">
              <a:spcBef>
                <a:spcPts val="600"/>
              </a:spcBef>
              <a:spcAft>
                <a:spcPts val="2133"/>
              </a:spcAft>
              <a:buClr>
                <a:schemeClr val="accent1"/>
              </a:buClr>
              <a:buSzPts val="3268"/>
              <a:buFont typeface="Noto Sans Symbols"/>
              <a:buNone/>
            </a:pPr>
            <a:endParaRPr sz="2500" b="0" i="0" u="none" strike="noStrike" cap="none" dirty="0">
              <a:solidFill>
                <a:schemeClr val="dk1"/>
              </a:solidFill>
              <a:latin typeface="+mj-lt"/>
              <a:ea typeface="Cabin"/>
              <a:cs typeface="Cabin"/>
              <a:sym typeface="Cabin"/>
            </a:endParaRPr>
          </a:p>
        </p:txBody>
      </p:sp>
      <p:sp>
        <p:nvSpPr>
          <p:cNvPr id="163" name="Google Shape;163;p20"/>
          <p:cNvSpPr txBox="1"/>
          <p:nvPr/>
        </p:nvSpPr>
        <p:spPr>
          <a:xfrm>
            <a:off x="5854575" y="519068"/>
            <a:ext cx="246308" cy="410369"/>
          </a:xfrm>
          <a:prstGeom prst="rect">
            <a:avLst/>
          </a:prstGeom>
          <a:no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1800">
              <a:solidFill>
                <a:schemeClr val="dk1"/>
              </a:solidFill>
              <a:latin typeface="Cabin"/>
              <a:ea typeface="Cabin"/>
              <a:cs typeface="Cabin"/>
              <a:sym typeface="Cabin"/>
            </a:endParaRPr>
          </a:p>
        </p:txBody>
      </p:sp>
      <p:sp>
        <p:nvSpPr>
          <p:cNvPr id="164" name="Google Shape;164;p20"/>
          <p:cNvSpPr txBox="1"/>
          <p:nvPr/>
        </p:nvSpPr>
        <p:spPr>
          <a:xfrm>
            <a:off x="8244691" y="579424"/>
            <a:ext cx="246308" cy="410369"/>
          </a:xfrm>
          <a:prstGeom prst="rect">
            <a:avLst/>
          </a:prstGeom>
          <a:no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1800">
              <a:solidFill>
                <a:schemeClr val="dk1"/>
              </a:solidFill>
              <a:latin typeface="Cabin"/>
              <a:ea typeface="Cabin"/>
              <a:cs typeface="Cabin"/>
              <a:sym typeface="Cabin"/>
            </a:endParaRPr>
          </a:p>
        </p:txBody>
      </p:sp>
      <p:sp>
        <p:nvSpPr>
          <p:cNvPr id="165" name="Google Shape;165;p20"/>
          <p:cNvSpPr txBox="1"/>
          <p:nvPr/>
        </p:nvSpPr>
        <p:spPr>
          <a:xfrm>
            <a:off x="8570615" y="543211"/>
            <a:ext cx="246308" cy="410369"/>
          </a:xfrm>
          <a:prstGeom prst="rect">
            <a:avLst/>
          </a:prstGeom>
          <a:no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1800">
              <a:solidFill>
                <a:schemeClr val="dk1"/>
              </a:solidFill>
              <a:latin typeface="Cabin"/>
              <a:ea typeface="Cabin"/>
              <a:cs typeface="Cabin"/>
              <a:sym typeface="Cabin"/>
            </a:endParaRPr>
          </a:p>
        </p:txBody>
      </p:sp>
      <p:sp>
        <p:nvSpPr>
          <p:cNvPr id="166" name="Google Shape;166;p20"/>
          <p:cNvSpPr txBox="1"/>
          <p:nvPr/>
        </p:nvSpPr>
        <p:spPr>
          <a:xfrm>
            <a:off x="7725626" y="688066"/>
            <a:ext cx="246308" cy="410369"/>
          </a:xfrm>
          <a:prstGeom prst="rect">
            <a:avLst/>
          </a:prstGeom>
          <a:no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1800">
              <a:solidFill>
                <a:schemeClr val="dk1"/>
              </a:solidFill>
              <a:latin typeface="Cabin"/>
              <a:ea typeface="Cabin"/>
              <a:cs typeface="Cabin"/>
              <a:sym typeface="Cabin"/>
            </a:endParaRPr>
          </a:p>
        </p:txBody>
      </p:sp>
      <p:sp>
        <p:nvSpPr>
          <p:cNvPr id="167" name="Google Shape;167;p20"/>
          <p:cNvSpPr txBox="1"/>
          <p:nvPr/>
        </p:nvSpPr>
        <p:spPr>
          <a:xfrm>
            <a:off x="8317119" y="1557199"/>
            <a:ext cx="246308" cy="410369"/>
          </a:xfrm>
          <a:prstGeom prst="rect">
            <a:avLst/>
          </a:prstGeom>
          <a:no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1800">
              <a:solidFill>
                <a:schemeClr val="dk1"/>
              </a:solidFill>
              <a:latin typeface="Cabin"/>
              <a:ea typeface="Cabin"/>
              <a:cs typeface="Cabin"/>
              <a:sym typeface="Cabin"/>
            </a:endParaRPr>
          </a:p>
        </p:txBody>
      </p:sp>
      <p:sp>
        <p:nvSpPr>
          <p:cNvPr id="168" name="Google Shape;168;p20"/>
          <p:cNvSpPr txBox="1"/>
          <p:nvPr/>
        </p:nvSpPr>
        <p:spPr>
          <a:xfrm>
            <a:off x="8510259" y="1424415"/>
            <a:ext cx="246308" cy="410369"/>
          </a:xfrm>
          <a:prstGeom prst="rect">
            <a:avLst/>
          </a:prstGeom>
          <a:no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1800">
              <a:solidFill>
                <a:schemeClr val="dk1"/>
              </a:solidFill>
              <a:latin typeface="Cabin"/>
              <a:ea typeface="Cabin"/>
              <a:cs typeface="Cabin"/>
              <a:sym typeface="Cabin"/>
            </a:endParaRPr>
          </a:p>
        </p:txBody>
      </p:sp>
      <p:sp>
        <p:nvSpPr>
          <p:cNvPr id="169" name="Google Shape;169;p20"/>
          <p:cNvSpPr txBox="1"/>
          <p:nvPr/>
        </p:nvSpPr>
        <p:spPr>
          <a:xfrm>
            <a:off x="7930838" y="1460628"/>
            <a:ext cx="246308" cy="410369"/>
          </a:xfrm>
          <a:prstGeom prst="rect">
            <a:avLst/>
          </a:prstGeom>
          <a:no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1800">
              <a:solidFill>
                <a:schemeClr val="dk1"/>
              </a:solidFill>
              <a:latin typeface="Cabin"/>
              <a:ea typeface="Cabin"/>
              <a:cs typeface="Cabin"/>
              <a:sym typeface="Cabin"/>
            </a:endParaRPr>
          </a:p>
        </p:txBody>
      </p:sp>
      <p:graphicFrame>
        <p:nvGraphicFramePr>
          <p:cNvPr id="170" name="Google Shape;170;p20"/>
          <p:cNvGraphicFramePr/>
          <p:nvPr>
            <p:extLst>
              <p:ext uri="{D42A27DB-BD31-4B8C-83A1-F6EECF244321}">
                <p14:modId xmlns:p14="http://schemas.microsoft.com/office/powerpoint/2010/main" val="3575303395"/>
              </p:ext>
            </p:extLst>
          </p:nvPr>
        </p:nvGraphicFramePr>
        <p:xfrm>
          <a:off x="1375954" y="4049487"/>
          <a:ext cx="9257214" cy="2081347"/>
        </p:xfrm>
        <a:graphic>
          <a:graphicData uri="http://schemas.openxmlformats.org/drawingml/2006/table">
            <a:tbl>
              <a:tblPr>
                <a:noFill/>
                <a:tableStyleId>{B53A2DF2-59E2-4C89-80D7-C43F8FA8ED1D}</a:tableStyleId>
              </a:tblPr>
              <a:tblGrid>
                <a:gridCol w="1371038"/>
                <a:gridCol w="1971544"/>
                <a:gridCol w="1971544"/>
                <a:gridCol w="1971544"/>
                <a:gridCol w="1971544"/>
              </a:tblGrid>
              <a:tr h="708208">
                <a:tc>
                  <a:txBody>
                    <a:bodyPr/>
                    <a:lstStyle/>
                    <a:p>
                      <a:pPr marL="0" marR="0" lvl="0" indent="0" algn="ctr" rtl="0">
                        <a:spcBef>
                          <a:spcPts val="0"/>
                        </a:spcBef>
                        <a:spcAft>
                          <a:spcPts val="0"/>
                        </a:spcAft>
                        <a:buClr>
                          <a:schemeClr val="dk1"/>
                        </a:buClr>
                        <a:buSzPts val="1300"/>
                        <a:buFont typeface="Cabin"/>
                        <a:buNone/>
                      </a:pPr>
                      <a:endParaRPr sz="1300" u="none" strike="noStrike" cap="none" dirty="0">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Conventional ref range</a:t>
                      </a:r>
                      <a:endParaRPr sz="1300" b="1" u="none" strike="noStrike" cap="none">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Clr>
                          <a:srgbClr val="000000"/>
                        </a:buClr>
                        <a:buSzPts val="1300"/>
                        <a:buFont typeface="Cabin"/>
                        <a:buNone/>
                      </a:pPr>
                      <a:r>
                        <a:rPr lang="en" sz="1300" b="1" u="none" strike="noStrike" cap="none">
                          <a:solidFill>
                            <a:srgbClr val="000000"/>
                          </a:solidFill>
                          <a:latin typeface="Cabin"/>
                          <a:ea typeface="Cabin"/>
                          <a:cs typeface="Cabin"/>
                          <a:sym typeface="Cabin"/>
                        </a:rPr>
                        <a:t>Conventional ref range</a:t>
                      </a:r>
                      <a:endParaRPr/>
                    </a:p>
                  </a:txBody>
                  <a:tcPr marL="121900" marR="121900" marT="121900" marB="121900" anchor="ctr"/>
                </a:tc>
                <a:tc>
                  <a:txBody>
                    <a:bodyPr/>
                    <a:lstStyle/>
                    <a:p>
                      <a:pPr marL="0" marR="0" lvl="0" indent="0" algn="ctr" rtl="0">
                        <a:lnSpc>
                          <a:spcPct val="100000"/>
                        </a:lnSpc>
                        <a:spcBef>
                          <a:spcPts val="0"/>
                        </a:spcBef>
                        <a:spcAft>
                          <a:spcPts val="0"/>
                        </a:spcAft>
                        <a:buClr>
                          <a:srgbClr val="000000"/>
                        </a:buClr>
                        <a:buSzPts val="1300"/>
                        <a:buFont typeface="Cabin"/>
                        <a:buNone/>
                      </a:pPr>
                      <a:r>
                        <a:rPr lang="en" sz="1300" b="1" u="none" strike="noStrike" cap="none" dirty="0">
                          <a:solidFill>
                            <a:srgbClr val="000000"/>
                          </a:solidFill>
                          <a:latin typeface="Cabin"/>
                          <a:ea typeface="Cabin"/>
                          <a:cs typeface="Cabin"/>
                          <a:sym typeface="Cabin"/>
                        </a:rPr>
                        <a:t>Optimal ref range</a:t>
                      </a:r>
                      <a:endParaRPr dirty="0"/>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Alarm range</a:t>
                      </a:r>
                      <a:endParaRPr/>
                    </a:p>
                  </a:txBody>
                  <a:tcPr marL="121900" marR="121900" marT="121900" marB="121900" anchor="ctr"/>
                </a:tc>
              </a:tr>
              <a:tr h="708208">
                <a:tc>
                  <a:txBody>
                    <a:bodyPr/>
                    <a:lstStyle/>
                    <a:p>
                      <a:pPr marL="0" marR="0" lvl="0" indent="0" algn="ctr" rtl="0">
                        <a:spcBef>
                          <a:spcPts val="0"/>
                        </a:spcBef>
                        <a:spcAft>
                          <a:spcPts val="0"/>
                        </a:spcAft>
                        <a:buClr>
                          <a:schemeClr val="dk1"/>
                        </a:buClr>
                        <a:buSzPts val="1300"/>
                        <a:buFont typeface="Cabin"/>
                        <a:buNone/>
                      </a:pPr>
                      <a:r>
                        <a:rPr lang="en" sz="1300" b="1" u="none" strike="noStrike" cap="none" dirty="0">
                          <a:latin typeface="Cabin"/>
                          <a:ea typeface="Cabin"/>
                          <a:cs typeface="Cabin"/>
                          <a:sym typeface="Cabin"/>
                        </a:rPr>
                        <a:t>Male</a:t>
                      </a:r>
                      <a:endParaRPr sz="1300" b="1" u="none" strike="noStrike" cap="none" dirty="0">
                        <a:latin typeface="Cabin"/>
                        <a:ea typeface="Cabin"/>
                        <a:cs typeface="Cabin"/>
                        <a:sym typeface="Cabin"/>
                      </a:endParaRPr>
                    </a:p>
                  </a:txBody>
                  <a:tcPr marL="121900" marR="121900" marT="121900" marB="121900" anchor="ctr"/>
                </a:tc>
                <a:tc>
                  <a:txBody>
                    <a:bodyPr/>
                    <a:lstStyle/>
                    <a:p>
                      <a:pPr marL="0" marR="0" lvl="0" indent="0" algn="ctr" rtl="0">
                        <a:lnSpc>
                          <a:spcPct val="100000"/>
                        </a:lnSpc>
                        <a:spcBef>
                          <a:spcPts val="0"/>
                        </a:spcBef>
                        <a:spcAft>
                          <a:spcPts val="0"/>
                        </a:spcAft>
                        <a:buClr>
                          <a:schemeClr val="dk1"/>
                        </a:buClr>
                        <a:buSzPts val="1300"/>
                        <a:buFont typeface="Cabin"/>
                        <a:buNone/>
                      </a:pPr>
                      <a:r>
                        <a:rPr lang="en" sz="1300" u="none" strike="noStrike" cap="none">
                          <a:latin typeface="Cabin"/>
                          <a:ea typeface="Cabin"/>
                          <a:cs typeface="Cabin"/>
                          <a:sym typeface="Cabin"/>
                        </a:rPr>
                        <a:t>SI 3-5.9x</a:t>
                      </a:r>
                      <a:endParaRPr/>
                    </a:p>
                    <a:p>
                      <a:pPr marL="0" marR="0" lvl="0" indent="0" algn="ctr" rtl="0">
                        <a:lnSpc>
                          <a:spcPct val="100000"/>
                        </a:lnSpc>
                        <a:spcBef>
                          <a:spcPts val="0"/>
                        </a:spcBef>
                        <a:spcAft>
                          <a:spcPts val="0"/>
                        </a:spcAft>
                        <a:buClr>
                          <a:schemeClr val="dk1"/>
                        </a:buClr>
                        <a:buSzPts val="1300"/>
                        <a:buFont typeface="Cabin"/>
                        <a:buNone/>
                      </a:pPr>
                      <a:r>
                        <a:rPr lang="en" sz="1300" u="none" strike="noStrike" cap="none">
                          <a:latin typeface="Cabin"/>
                          <a:ea typeface="Cabin"/>
                          <a:cs typeface="Cabin"/>
                          <a:sym typeface="Cabin"/>
                        </a:rPr>
                        <a:t>10</a:t>
                      </a:r>
                      <a:r>
                        <a:rPr lang="en" sz="1300" u="none" strike="noStrike" cap="none" baseline="30000">
                          <a:latin typeface="Cabin"/>
                          <a:ea typeface="Cabin"/>
                          <a:cs typeface="Cabin"/>
                          <a:sym typeface="Cabin"/>
                        </a:rPr>
                        <a:t>12</a:t>
                      </a:r>
                      <a:r>
                        <a:rPr lang="en" sz="1300" u="none" strike="noStrike" cap="none">
                          <a:latin typeface="Cabin"/>
                          <a:ea typeface="Cabin"/>
                          <a:cs typeface="Cabin"/>
                          <a:sym typeface="Cabin"/>
                        </a:rPr>
                        <a:t>/L</a:t>
                      </a:r>
                      <a:endParaRPr/>
                    </a:p>
                  </a:txBody>
                  <a:tcPr marL="121900" marR="121900" marT="121900" marB="121900" anchor="ctr">
                    <a:solidFill>
                      <a:srgbClr val="93B9C3"/>
                    </a:solidFill>
                  </a:tcPr>
                </a:tc>
                <a:tc>
                  <a:txBody>
                    <a:bodyPr/>
                    <a:lstStyle/>
                    <a:p>
                      <a:pPr marL="0" marR="0" lvl="0" indent="0" algn="ctr" rtl="0">
                        <a:lnSpc>
                          <a:spcPct val="100000"/>
                        </a:lnSpc>
                        <a:spcBef>
                          <a:spcPts val="0"/>
                        </a:spcBef>
                        <a:spcAft>
                          <a:spcPts val="0"/>
                        </a:spcAft>
                        <a:buClr>
                          <a:schemeClr val="dk1"/>
                        </a:buClr>
                        <a:buSzPts val="1300"/>
                        <a:buFont typeface="Cabin"/>
                        <a:buNone/>
                      </a:pPr>
                      <a:r>
                        <a:rPr lang="en" sz="1300" u="none" strike="noStrike" cap="none" dirty="0">
                          <a:latin typeface="Cabin"/>
                          <a:ea typeface="Cabin"/>
                          <a:cs typeface="Cabin"/>
                          <a:sym typeface="Cabin"/>
                        </a:rPr>
                        <a:t>4.3-5.9x10</a:t>
                      </a:r>
                      <a:r>
                        <a:rPr lang="en" sz="1300" u="none" strike="noStrike" cap="none" baseline="30000" dirty="0">
                          <a:latin typeface="Cabin"/>
                          <a:ea typeface="Cabin"/>
                          <a:cs typeface="Cabin"/>
                          <a:sym typeface="Cabin"/>
                        </a:rPr>
                        <a:t>6</a:t>
                      </a:r>
                      <a:r>
                        <a:rPr lang="en" sz="1300" u="none" strike="noStrike" cap="none" dirty="0">
                          <a:latin typeface="Cabin"/>
                          <a:ea typeface="Cabin"/>
                          <a:cs typeface="Cabin"/>
                          <a:sym typeface="Cabin"/>
                        </a:rPr>
                        <a:t> cells/mm</a:t>
                      </a:r>
                      <a:r>
                        <a:rPr lang="en" sz="1300" u="none" strike="noStrike" cap="none" baseline="30000" dirty="0">
                          <a:latin typeface="Cabin"/>
                          <a:ea typeface="Cabin"/>
                          <a:cs typeface="Cabin"/>
                          <a:sym typeface="Cabin"/>
                        </a:rPr>
                        <a:t>3</a:t>
                      </a:r>
                      <a:endParaRPr dirty="0"/>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u="none" strike="noStrike" cap="none">
                          <a:solidFill>
                            <a:schemeClr val="dk1"/>
                          </a:solidFill>
                          <a:latin typeface="Cabin"/>
                          <a:ea typeface="Cabin"/>
                          <a:cs typeface="Cabin"/>
                          <a:sym typeface="Cabin"/>
                        </a:rPr>
                        <a:t>4.2-4.9x10</a:t>
                      </a:r>
                      <a:r>
                        <a:rPr lang="en" sz="1300" u="none" strike="noStrike" cap="none" baseline="30000">
                          <a:solidFill>
                            <a:schemeClr val="dk1"/>
                          </a:solidFill>
                          <a:latin typeface="Cabin"/>
                          <a:ea typeface="Cabin"/>
                          <a:cs typeface="Cabin"/>
                          <a:sym typeface="Cabin"/>
                        </a:rPr>
                        <a:t>12</a:t>
                      </a:r>
                      <a:r>
                        <a:rPr lang="en" sz="1300" u="none" strike="noStrike" cap="none">
                          <a:solidFill>
                            <a:schemeClr val="dk1"/>
                          </a:solidFill>
                          <a:latin typeface="Cabin"/>
                          <a:ea typeface="Cabin"/>
                          <a:cs typeface="Cabin"/>
                          <a:sym typeface="Cabin"/>
                        </a:rPr>
                        <a:t>/L</a:t>
                      </a:r>
                      <a:endParaRPr sz="1300" u="none" strike="noStrike" cap="none" baseline="30000">
                        <a:solidFill>
                          <a:schemeClr val="dk1"/>
                        </a:solidFill>
                        <a:latin typeface="Cabin"/>
                        <a:ea typeface="Cabin"/>
                        <a:cs typeface="Cabin"/>
                        <a:sym typeface="Cabin"/>
                      </a:endParaRPr>
                    </a:p>
                  </a:txBody>
                  <a:tcPr marL="121900" marR="121900" marT="121900" marB="121900" anchor="ctr">
                    <a:solidFill>
                      <a:srgbClr val="92D050"/>
                    </a:solidFill>
                  </a:tcPr>
                </a:tc>
                <a:tc>
                  <a:txBody>
                    <a:bodyPr/>
                    <a:lstStyle/>
                    <a:p>
                      <a:pPr marL="0" marR="0" lvl="0" indent="0" algn="ctr" rtl="0">
                        <a:spcBef>
                          <a:spcPts val="0"/>
                        </a:spcBef>
                        <a:spcAft>
                          <a:spcPts val="0"/>
                        </a:spcAft>
                        <a:buClr>
                          <a:schemeClr val="dk1"/>
                        </a:buClr>
                        <a:buSzPts val="1300"/>
                        <a:buFont typeface="Cabin"/>
                        <a:buNone/>
                      </a:pPr>
                      <a:r>
                        <a:rPr lang="en" sz="1300" u="none" strike="noStrike" cap="none">
                          <a:solidFill>
                            <a:schemeClr val="dk1"/>
                          </a:solidFill>
                          <a:latin typeface="Cabin"/>
                          <a:ea typeface="Cabin"/>
                          <a:cs typeface="Cabin"/>
                          <a:sym typeface="Cabin"/>
                        </a:rPr>
                        <a:t>&lt;3.8 or &gt;6.0</a:t>
                      </a:r>
                      <a:endParaRPr sz="1300" u="none" strike="noStrike" cap="none">
                        <a:solidFill>
                          <a:schemeClr val="dk1"/>
                        </a:solidFill>
                        <a:latin typeface="Cabin"/>
                        <a:ea typeface="Cabin"/>
                        <a:cs typeface="Cabin"/>
                        <a:sym typeface="Cabin"/>
                      </a:endParaRPr>
                    </a:p>
                  </a:txBody>
                  <a:tcPr marL="121900" marR="121900" marT="121900" marB="121900" anchor="ctr">
                    <a:solidFill>
                      <a:srgbClr val="FF7E79"/>
                    </a:solidFill>
                  </a:tcPr>
                </a:tc>
              </a:tr>
              <a:tr h="664931">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Female</a:t>
                      </a:r>
                      <a:endParaRPr/>
                    </a:p>
                  </a:txBody>
                  <a:tcPr marL="121900" marR="121900" marT="121900" marB="121900" anchor="ctr"/>
                </a:tc>
                <a:tc>
                  <a:txBody>
                    <a:bodyPr/>
                    <a:lstStyle/>
                    <a:p>
                      <a:pPr marL="0" marR="0" lvl="0" indent="0" algn="ctr" rtl="0">
                        <a:lnSpc>
                          <a:spcPct val="100000"/>
                        </a:lnSpc>
                        <a:spcBef>
                          <a:spcPts val="0"/>
                        </a:spcBef>
                        <a:spcAft>
                          <a:spcPts val="0"/>
                        </a:spcAft>
                        <a:buClr>
                          <a:schemeClr val="dk1"/>
                        </a:buClr>
                        <a:buSzPts val="1300"/>
                        <a:buFont typeface="Cabin"/>
                        <a:buNone/>
                      </a:pPr>
                      <a:r>
                        <a:rPr lang="en" sz="1300" u="none" strike="noStrike" cap="none" dirty="0">
                          <a:latin typeface="Cabin"/>
                          <a:ea typeface="Cabin"/>
                          <a:cs typeface="Cabin"/>
                          <a:sym typeface="Cabin"/>
                        </a:rPr>
                        <a:t>SI 3.5-5.0x10</a:t>
                      </a:r>
                      <a:r>
                        <a:rPr lang="en" sz="1300" u="none" strike="noStrike" cap="none" baseline="30000" dirty="0">
                          <a:latin typeface="Cabin"/>
                          <a:ea typeface="Cabin"/>
                          <a:cs typeface="Cabin"/>
                          <a:sym typeface="Cabin"/>
                        </a:rPr>
                        <a:t>12</a:t>
                      </a:r>
                      <a:r>
                        <a:rPr lang="en" sz="1300" u="none" strike="noStrike" cap="none" dirty="0">
                          <a:latin typeface="Cabin"/>
                          <a:ea typeface="Cabin"/>
                          <a:cs typeface="Cabin"/>
                          <a:sym typeface="Cabin"/>
                        </a:rPr>
                        <a:t>/L</a:t>
                      </a:r>
                      <a:endParaRPr dirty="0"/>
                    </a:p>
                  </a:txBody>
                  <a:tcPr marL="121900" marR="121900" marT="121900" marB="121900" anchor="ctr">
                    <a:solidFill>
                      <a:srgbClr val="93B9C3"/>
                    </a:solidFill>
                  </a:tcPr>
                </a:tc>
                <a:tc>
                  <a:txBody>
                    <a:bodyPr/>
                    <a:lstStyle/>
                    <a:p>
                      <a:pPr marL="0" marR="0" lvl="0" indent="0" algn="ctr" rtl="0">
                        <a:lnSpc>
                          <a:spcPct val="100000"/>
                        </a:lnSpc>
                        <a:spcBef>
                          <a:spcPts val="0"/>
                        </a:spcBef>
                        <a:spcAft>
                          <a:spcPts val="0"/>
                        </a:spcAft>
                        <a:buClr>
                          <a:schemeClr val="dk1"/>
                        </a:buClr>
                        <a:buSzPts val="1300"/>
                        <a:buFont typeface="Cabin"/>
                        <a:buNone/>
                      </a:pPr>
                      <a:r>
                        <a:rPr lang="en" sz="1300" u="none" strike="noStrike" cap="none">
                          <a:latin typeface="Cabin"/>
                          <a:ea typeface="Cabin"/>
                          <a:cs typeface="Cabin"/>
                          <a:sym typeface="Cabin"/>
                        </a:rPr>
                        <a:t>3.5-5.0x10</a:t>
                      </a:r>
                      <a:r>
                        <a:rPr lang="en" sz="1300" u="none" strike="noStrike" cap="none" baseline="30000">
                          <a:latin typeface="Cabin"/>
                          <a:ea typeface="Cabin"/>
                          <a:cs typeface="Cabin"/>
                          <a:sym typeface="Cabin"/>
                        </a:rPr>
                        <a:t>6 </a:t>
                      </a:r>
                      <a:r>
                        <a:rPr lang="en" sz="1300" u="none" strike="noStrike" cap="none">
                          <a:latin typeface="Cabin"/>
                          <a:ea typeface="Cabin"/>
                          <a:cs typeface="Cabin"/>
                          <a:sym typeface="Cabin"/>
                        </a:rPr>
                        <a:t>cells/mm</a:t>
                      </a:r>
                      <a:r>
                        <a:rPr lang="en" sz="1300" u="none" strike="noStrike" cap="none" baseline="30000">
                          <a:latin typeface="Cabin"/>
                          <a:ea typeface="Cabin"/>
                          <a:cs typeface="Cabin"/>
                          <a:sym typeface="Cabin"/>
                        </a:rPr>
                        <a:t>3</a:t>
                      </a:r>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u="none" strike="noStrike" cap="none">
                          <a:solidFill>
                            <a:schemeClr val="dk1"/>
                          </a:solidFill>
                          <a:latin typeface="Cabin"/>
                          <a:ea typeface="Cabin"/>
                          <a:cs typeface="Cabin"/>
                          <a:sym typeface="Cabin"/>
                        </a:rPr>
                        <a:t>4.0-4.5x10</a:t>
                      </a:r>
                      <a:r>
                        <a:rPr lang="en" sz="1300" u="none" strike="noStrike" cap="none" baseline="30000">
                          <a:solidFill>
                            <a:schemeClr val="dk1"/>
                          </a:solidFill>
                          <a:latin typeface="Cabin"/>
                          <a:ea typeface="Cabin"/>
                          <a:cs typeface="Cabin"/>
                          <a:sym typeface="Cabin"/>
                        </a:rPr>
                        <a:t>12</a:t>
                      </a:r>
                      <a:r>
                        <a:rPr lang="en" sz="1300" u="none" strike="noStrike" cap="none">
                          <a:solidFill>
                            <a:schemeClr val="dk1"/>
                          </a:solidFill>
                          <a:latin typeface="Cabin"/>
                          <a:ea typeface="Cabin"/>
                          <a:cs typeface="Cabin"/>
                          <a:sym typeface="Cabin"/>
                        </a:rPr>
                        <a:t>/L</a:t>
                      </a:r>
                      <a:endParaRPr sz="1300" u="none" strike="noStrike" cap="none">
                        <a:solidFill>
                          <a:schemeClr val="dk1"/>
                        </a:solidFill>
                        <a:latin typeface="Cabin"/>
                        <a:ea typeface="Cabin"/>
                        <a:cs typeface="Cabin"/>
                        <a:sym typeface="Cabin"/>
                      </a:endParaRPr>
                    </a:p>
                  </a:txBody>
                  <a:tcPr marL="121900" marR="121900" marT="121900" marB="121900" anchor="ctr">
                    <a:solidFill>
                      <a:srgbClr val="92D050"/>
                    </a:solidFill>
                  </a:tcPr>
                </a:tc>
                <a:tc>
                  <a:txBody>
                    <a:bodyPr/>
                    <a:lstStyle/>
                    <a:p>
                      <a:pPr marL="0" marR="0" lvl="0" indent="0" algn="ctr" rtl="0">
                        <a:spcBef>
                          <a:spcPts val="0"/>
                        </a:spcBef>
                        <a:spcAft>
                          <a:spcPts val="0"/>
                        </a:spcAft>
                        <a:buClr>
                          <a:schemeClr val="dk1"/>
                        </a:buClr>
                        <a:buSzPts val="1300"/>
                        <a:buFont typeface="Cabin"/>
                        <a:buNone/>
                      </a:pPr>
                      <a:r>
                        <a:rPr lang="en" sz="1300" u="none" strike="noStrike" cap="none" dirty="0">
                          <a:solidFill>
                            <a:schemeClr val="dk1"/>
                          </a:solidFill>
                          <a:latin typeface="Cabin"/>
                          <a:ea typeface="Cabin"/>
                          <a:cs typeface="Cabin"/>
                          <a:sym typeface="Cabin"/>
                        </a:rPr>
                        <a:t>&lt;3.5 or &gt;5.0</a:t>
                      </a:r>
                      <a:endParaRPr sz="1300" u="none" strike="noStrike" cap="none" dirty="0">
                        <a:solidFill>
                          <a:schemeClr val="dk1"/>
                        </a:solidFill>
                        <a:latin typeface="Cabin"/>
                        <a:ea typeface="Cabin"/>
                        <a:cs typeface="Cabin"/>
                        <a:sym typeface="Cabin"/>
                      </a:endParaRPr>
                    </a:p>
                  </a:txBody>
                  <a:tcPr marL="121900" marR="121900" marT="121900" marB="121900" anchor="ctr">
                    <a:solidFill>
                      <a:srgbClr val="FF7E79"/>
                    </a:solidFill>
                  </a:tcPr>
                </a:tc>
              </a:tr>
            </a:tbl>
          </a:graphicData>
        </a:graphic>
      </p:graphicFrame>
      <p:sp>
        <p:nvSpPr>
          <p:cNvPr id="2" name="Date Placeholder 1"/>
          <p:cNvSpPr>
            <a:spLocks noGrp="1"/>
          </p:cNvSpPr>
          <p:nvPr>
            <p:ph type="dt" sz="half" idx="10"/>
          </p:nvPr>
        </p:nvSpPr>
        <p:spPr/>
        <p:txBody>
          <a:bodyPr/>
          <a:lstStyle/>
          <a:p>
            <a:fld id="{2AC9F888-087E-4023-B553-DDB23F35A8B4}" type="datetime1">
              <a:rPr lang="en-US" smtClean="0"/>
              <a:t>11/20/2018</a:t>
            </a:fld>
            <a:endParaRPr lang="en-A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Shape 159"/>
        <p:cNvGrpSpPr/>
        <p:nvPr/>
      </p:nvGrpSpPr>
      <p:grpSpPr>
        <a:xfrm>
          <a:off x="0" y="0"/>
          <a:ext cx="0" cy="0"/>
          <a:chOff x="0" y="0"/>
          <a:chExt cx="0" cy="0"/>
        </a:xfrm>
      </p:grpSpPr>
      <p:sp>
        <p:nvSpPr>
          <p:cNvPr id="160" name="Google Shape;160;p20"/>
          <p:cNvSpPr txBox="1">
            <a:spLocks noGrp="1"/>
          </p:cNvSpPr>
          <p:nvPr>
            <p:ph type="title"/>
          </p:nvPr>
        </p:nvSpPr>
        <p:spPr>
          <a:prstGeom prst="rect">
            <a:avLst/>
          </a:prstGeom>
          <a:noFill/>
          <a:ln>
            <a:noFill/>
          </a:ln>
        </p:spPr>
        <p:txBody>
          <a:bodyPr spcFirstLastPara="1" wrap="square" lIns="121875" tIns="121875" rIns="121875" bIns="121875" anchor="t" anchorCtr="0">
            <a:noAutofit/>
          </a:bodyPr>
          <a:lstStyle/>
          <a:p>
            <a:pPr>
              <a:lnSpc>
                <a:spcPct val="125000"/>
              </a:lnSpc>
              <a:spcBef>
                <a:spcPts val="0"/>
              </a:spcBef>
              <a:spcAft>
                <a:spcPts val="800"/>
              </a:spcAft>
              <a:buClr>
                <a:srgbClr val="333333"/>
              </a:buClr>
              <a:buSzPts val="3200"/>
            </a:pPr>
            <a:r>
              <a:rPr lang="en" b="1" dirty="0">
                <a:solidFill>
                  <a:schemeClr val="dk2"/>
                </a:solidFill>
                <a:latin typeface="Bookman Old Style"/>
                <a:ea typeface="Bookman Old Style"/>
                <a:cs typeface="Bookman Old Style"/>
                <a:sym typeface="Bookman Old Style"/>
              </a:rPr>
              <a:t>Red Cell Count (RCC</a:t>
            </a:r>
            <a:r>
              <a:rPr lang="en" b="1" dirty="0" smtClean="0">
                <a:solidFill>
                  <a:schemeClr val="dk2"/>
                </a:solidFill>
                <a:latin typeface="Bookman Old Style"/>
                <a:ea typeface="Bookman Old Style"/>
                <a:cs typeface="Bookman Old Style"/>
                <a:sym typeface="Bookman Old Style"/>
              </a:rPr>
              <a:t>)/Erythrocyte </a:t>
            </a:r>
            <a:r>
              <a:rPr lang="en" b="1" dirty="0">
                <a:solidFill>
                  <a:schemeClr val="dk2"/>
                </a:solidFill>
                <a:latin typeface="Bookman Old Style"/>
                <a:ea typeface="Bookman Old Style"/>
                <a:cs typeface="Bookman Old Style"/>
                <a:sym typeface="Bookman Old Style"/>
              </a:rPr>
              <a:t>Count</a:t>
            </a:r>
            <a:endParaRPr b="1" dirty="0">
              <a:solidFill>
                <a:schemeClr val="dk2"/>
              </a:solidFill>
              <a:latin typeface="Bookman Old Style"/>
              <a:ea typeface="Bookman Old Style"/>
              <a:cs typeface="Bookman Old Style"/>
              <a:sym typeface="Bookman Old Style"/>
            </a:endParaRPr>
          </a:p>
          <a:p>
            <a:pPr marL="0" marR="0" lvl="0" indent="0" algn="l" rtl="0">
              <a:spcBef>
                <a:spcPts val="800"/>
              </a:spcBef>
              <a:spcAft>
                <a:spcPts val="0"/>
              </a:spcAft>
              <a:buClr>
                <a:schemeClr val="dk2"/>
              </a:buClr>
              <a:buSzPts val="5900"/>
              <a:buFont typeface="Bookman Old Style"/>
              <a:buNone/>
            </a:pPr>
            <a:endParaRPr sz="5900" b="0" i="0" u="none" strike="noStrike" cap="none" dirty="0">
              <a:solidFill>
                <a:schemeClr val="dk2"/>
              </a:solidFill>
              <a:latin typeface="Bookman Old Style"/>
              <a:ea typeface="Bookman Old Style"/>
              <a:cs typeface="Bookman Old Style"/>
              <a:sym typeface="Bookman Old Style"/>
            </a:endParaRPr>
          </a:p>
        </p:txBody>
      </p:sp>
      <p:sp>
        <p:nvSpPr>
          <p:cNvPr id="171" name="Google Shape;171;p20"/>
          <p:cNvSpPr txBox="1">
            <a:spLocks noGrp="1"/>
          </p:cNvSpPr>
          <p:nvPr>
            <p:ph type="sldNum" sz="quarter" idx="12"/>
          </p:nvPr>
        </p:nvSpPr>
        <p:spPr>
          <a:xfrm>
            <a:off x="816865" y="6356350"/>
            <a:ext cx="2641500" cy="365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
              <a:t>11</a:t>
            </a:fld>
            <a:endParaRPr/>
          </a:p>
        </p:txBody>
      </p:sp>
      <p:sp>
        <p:nvSpPr>
          <p:cNvPr id="162" name="Google Shape;162;p20"/>
          <p:cNvSpPr txBox="1">
            <a:spLocks noGrp="1"/>
          </p:cNvSpPr>
          <p:nvPr>
            <p:ph sz="quarter" idx="2"/>
          </p:nvPr>
        </p:nvSpPr>
        <p:spPr>
          <a:xfrm>
            <a:off x="1810517" y="1424414"/>
            <a:ext cx="8509140" cy="4706419"/>
          </a:xfrm>
          <a:prstGeom prst="rect">
            <a:avLst/>
          </a:prstGeom>
          <a:noFill/>
          <a:ln>
            <a:noFill/>
          </a:ln>
        </p:spPr>
        <p:txBody>
          <a:bodyPr spcFirstLastPara="1" wrap="square" lIns="121900" tIns="60950" rIns="121900" bIns="60950" anchor="t" anchorCtr="0">
            <a:noAutofit/>
          </a:bodyPr>
          <a:lstStyle/>
          <a:p>
            <a:pPr marL="609585" marR="0" lvl="1" indent="0" algn="l" rtl="0">
              <a:lnSpc>
                <a:spcPct val="90000"/>
              </a:lnSpc>
              <a:spcBef>
                <a:spcPts val="0"/>
              </a:spcBef>
              <a:spcAft>
                <a:spcPts val="0"/>
              </a:spcAft>
              <a:buClr>
                <a:schemeClr val="dk1"/>
              </a:buClr>
              <a:buSzPts val="1100"/>
              <a:buFont typeface="Noto Sans Symbols"/>
              <a:buNone/>
            </a:pPr>
            <a:r>
              <a:rPr lang="en" sz="2600" b="1" i="0" u="none" strike="noStrike" cap="none" dirty="0">
                <a:solidFill>
                  <a:srgbClr val="333333"/>
                </a:solidFill>
                <a:latin typeface="+mj-lt"/>
                <a:ea typeface="Cabin"/>
                <a:cs typeface="Cabin"/>
                <a:sym typeface="Cabin"/>
              </a:rPr>
              <a:t>INCREASED RCC </a:t>
            </a:r>
            <a:r>
              <a:rPr lang="en" sz="2600" b="0" i="0" u="none" strike="noStrike" cap="none" dirty="0">
                <a:solidFill>
                  <a:srgbClr val="333333"/>
                </a:solidFill>
                <a:latin typeface="+mj-lt"/>
                <a:ea typeface="Cabin"/>
                <a:cs typeface="Cabin"/>
                <a:sym typeface="Cabin"/>
              </a:rPr>
              <a:t>(</a:t>
            </a:r>
            <a:r>
              <a:rPr lang="en" sz="2600" b="0" i="1" u="none" strike="noStrike" cap="none" dirty="0">
                <a:solidFill>
                  <a:srgbClr val="333333"/>
                </a:solidFill>
                <a:latin typeface="+mj-lt"/>
                <a:ea typeface="Cabin"/>
                <a:cs typeface="Cabin"/>
                <a:sym typeface="Cabin"/>
              </a:rPr>
              <a:t>erythrocytosis</a:t>
            </a:r>
            <a:r>
              <a:rPr lang="en" sz="2600" b="0" i="0" u="none" strike="noStrike" cap="none" dirty="0">
                <a:solidFill>
                  <a:srgbClr val="333333"/>
                </a:solidFill>
                <a:latin typeface="+mj-lt"/>
                <a:ea typeface="Cabin"/>
                <a:cs typeface="Cabin"/>
                <a:sym typeface="Cabin"/>
              </a:rPr>
              <a:t>) </a:t>
            </a:r>
            <a:endParaRPr sz="2600" b="1" i="0" u="none" strike="noStrike" cap="none" dirty="0">
              <a:solidFill>
                <a:srgbClr val="333333"/>
              </a:solidFill>
              <a:latin typeface="+mj-lt"/>
              <a:ea typeface="Cabin"/>
              <a:cs typeface="Cabin"/>
              <a:sym typeface="Cabin"/>
            </a:endParaRPr>
          </a:p>
          <a:p>
            <a:pPr marL="990575" marR="0" lvl="1" indent="-380990" algn="l" rtl="0">
              <a:lnSpc>
                <a:spcPct val="90000"/>
              </a:lnSpc>
              <a:spcBef>
                <a:spcPts val="500"/>
              </a:spcBef>
              <a:spcAft>
                <a:spcPts val="0"/>
              </a:spcAft>
              <a:buClr>
                <a:schemeClr val="dk1"/>
              </a:buClr>
              <a:buSzPts val="1100"/>
              <a:buFont typeface="Noto Sans Symbols"/>
              <a:buChar char="➢"/>
            </a:pPr>
            <a:r>
              <a:rPr lang="en" sz="2600" b="0" i="0" u="none" strike="noStrike" cap="none" dirty="0">
                <a:solidFill>
                  <a:srgbClr val="333333"/>
                </a:solidFill>
                <a:latin typeface="+mj-lt"/>
                <a:ea typeface="Cabin"/>
                <a:cs typeface="Cabin"/>
                <a:sym typeface="Cabin"/>
              </a:rPr>
              <a:t>Polycythemia vera</a:t>
            </a:r>
            <a:endParaRPr sz="2600" b="0" i="0" u="none" strike="noStrike" cap="none" dirty="0">
              <a:solidFill>
                <a:srgbClr val="333333"/>
              </a:solidFill>
              <a:latin typeface="+mj-lt"/>
              <a:ea typeface="Cabin"/>
              <a:cs typeface="Cabin"/>
              <a:sym typeface="Cabin"/>
            </a:endParaRPr>
          </a:p>
          <a:p>
            <a:pPr marL="990575" marR="0" lvl="1" indent="-380990" algn="l" rtl="0">
              <a:lnSpc>
                <a:spcPct val="90000"/>
              </a:lnSpc>
              <a:spcBef>
                <a:spcPts val="500"/>
              </a:spcBef>
              <a:spcAft>
                <a:spcPts val="0"/>
              </a:spcAft>
              <a:buClr>
                <a:schemeClr val="dk1"/>
              </a:buClr>
              <a:buSzPts val="1100"/>
              <a:buFont typeface="Noto Sans Symbols"/>
              <a:buChar char="➢"/>
            </a:pPr>
            <a:r>
              <a:rPr lang="en" sz="2600" b="0" i="0" u="none" strike="noStrike" cap="none" dirty="0">
                <a:solidFill>
                  <a:srgbClr val="333333"/>
                </a:solidFill>
                <a:latin typeface="+mj-lt"/>
                <a:ea typeface="Cabin"/>
                <a:cs typeface="Cabin"/>
                <a:sym typeface="Cabin"/>
              </a:rPr>
              <a:t>High altitudes</a:t>
            </a:r>
            <a:endParaRPr sz="2600" dirty="0">
              <a:latin typeface="+mj-lt"/>
            </a:endParaRPr>
          </a:p>
          <a:p>
            <a:pPr marL="990575" marR="0" lvl="1" indent="-380990" algn="l" rtl="0">
              <a:lnSpc>
                <a:spcPct val="90000"/>
              </a:lnSpc>
              <a:spcBef>
                <a:spcPts val="500"/>
              </a:spcBef>
              <a:spcAft>
                <a:spcPts val="0"/>
              </a:spcAft>
              <a:buClr>
                <a:schemeClr val="dk1"/>
              </a:buClr>
              <a:buSzPts val="1100"/>
              <a:buFont typeface="Noto Sans Symbols"/>
              <a:buChar char="➢"/>
            </a:pPr>
            <a:r>
              <a:rPr lang="en" sz="2600" b="0" i="0" u="none" strike="noStrike" cap="none" dirty="0">
                <a:solidFill>
                  <a:srgbClr val="333333"/>
                </a:solidFill>
                <a:latin typeface="+mj-lt"/>
                <a:ea typeface="Cabin"/>
                <a:cs typeface="Cabin"/>
                <a:sym typeface="Cabin"/>
              </a:rPr>
              <a:t>Strenuous exercise</a:t>
            </a:r>
            <a:endParaRPr sz="2600" b="0" i="0" u="sng" strike="noStrike" cap="none" dirty="0">
              <a:solidFill>
                <a:schemeClr val="hlink"/>
              </a:solidFill>
              <a:latin typeface="+mj-lt"/>
              <a:ea typeface="Cabin"/>
              <a:cs typeface="Cabin"/>
              <a:sym typeface="Cabin"/>
              <a:hlinkClick r:id="rId3"/>
            </a:endParaRPr>
          </a:p>
          <a:p>
            <a:pPr marL="609585" marR="0" lvl="1" indent="0" algn="l" rtl="0">
              <a:lnSpc>
                <a:spcPct val="90000"/>
              </a:lnSpc>
              <a:spcBef>
                <a:spcPts val="500"/>
              </a:spcBef>
              <a:spcAft>
                <a:spcPts val="0"/>
              </a:spcAft>
              <a:buClr>
                <a:schemeClr val="dk1"/>
              </a:buClr>
              <a:buSzPts val="1100"/>
              <a:buFont typeface="Noto Sans Symbols"/>
              <a:buNone/>
            </a:pPr>
            <a:r>
              <a:rPr lang="en" sz="2600" b="1" i="0" u="none" strike="noStrike" cap="none" dirty="0">
                <a:solidFill>
                  <a:srgbClr val="333333"/>
                </a:solidFill>
                <a:latin typeface="+mj-lt"/>
                <a:ea typeface="Cabin"/>
                <a:cs typeface="Cabin"/>
                <a:sym typeface="Cabin"/>
              </a:rPr>
              <a:t/>
            </a:r>
            <a:br>
              <a:rPr lang="en" sz="2600" b="1" i="0" u="none" strike="noStrike" cap="none" dirty="0">
                <a:solidFill>
                  <a:srgbClr val="333333"/>
                </a:solidFill>
                <a:latin typeface="+mj-lt"/>
                <a:ea typeface="Cabin"/>
                <a:cs typeface="Cabin"/>
                <a:sym typeface="Cabin"/>
              </a:rPr>
            </a:br>
            <a:r>
              <a:rPr lang="en" sz="2600" b="1" i="0" u="none" strike="noStrike" cap="none" dirty="0">
                <a:solidFill>
                  <a:srgbClr val="333333"/>
                </a:solidFill>
                <a:latin typeface="+mj-lt"/>
                <a:ea typeface="Cabin"/>
                <a:cs typeface="Cabin"/>
                <a:sym typeface="Cabin"/>
              </a:rPr>
              <a:t>DECREASED </a:t>
            </a:r>
            <a:r>
              <a:rPr lang="en" sz="2600" b="1" i="0" u="none" strike="noStrike" cap="none" dirty="0" smtClean="0">
                <a:solidFill>
                  <a:srgbClr val="333333"/>
                </a:solidFill>
                <a:latin typeface="+mj-lt"/>
                <a:ea typeface="Cabin"/>
                <a:cs typeface="Cabin"/>
                <a:sym typeface="Cabin"/>
              </a:rPr>
              <a:t>RCC </a:t>
            </a:r>
            <a:r>
              <a:rPr lang="en" sz="2600" i="1" u="none" strike="noStrike" cap="none" dirty="0" smtClean="0">
                <a:solidFill>
                  <a:srgbClr val="333333"/>
                </a:solidFill>
                <a:latin typeface="+mj-lt"/>
                <a:ea typeface="Cabin"/>
                <a:cs typeface="Cabin"/>
                <a:sym typeface="Cabin"/>
              </a:rPr>
              <a:t>(erythropenia)</a:t>
            </a:r>
            <a:endParaRPr sz="2600" i="1" dirty="0">
              <a:latin typeface="+mj-lt"/>
            </a:endParaRPr>
          </a:p>
          <a:p>
            <a:pPr marL="990575" marR="0" lvl="1" indent="-380990" algn="l" rtl="0">
              <a:lnSpc>
                <a:spcPct val="90000"/>
              </a:lnSpc>
              <a:spcBef>
                <a:spcPts val="500"/>
              </a:spcBef>
              <a:spcAft>
                <a:spcPts val="0"/>
              </a:spcAft>
              <a:buClr>
                <a:schemeClr val="dk1"/>
              </a:buClr>
              <a:buSzPts val="1100"/>
              <a:buFont typeface="Noto Sans Symbols"/>
              <a:buChar char="➢"/>
            </a:pPr>
            <a:r>
              <a:rPr lang="en" sz="2600" b="0" i="0" u="none" strike="noStrike" cap="none" dirty="0">
                <a:solidFill>
                  <a:srgbClr val="333333"/>
                </a:solidFill>
                <a:latin typeface="+mj-lt"/>
                <a:ea typeface="Cabin"/>
                <a:cs typeface="Cabin"/>
                <a:sym typeface="Cabin"/>
              </a:rPr>
              <a:t>Various types of anaemias</a:t>
            </a:r>
            <a:endParaRPr sz="2600" dirty="0">
              <a:latin typeface="+mj-lt"/>
            </a:endParaRPr>
          </a:p>
          <a:p>
            <a:pPr marL="990575" marR="0" lvl="1" indent="-380990" algn="l" rtl="0">
              <a:lnSpc>
                <a:spcPct val="90000"/>
              </a:lnSpc>
              <a:spcBef>
                <a:spcPts val="500"/>
              </a:spcBef>
              <a:spcAft>
                <a:spcPts val="0"/>
              </a:spcAft>
              <a:buClr>
                <a:schemeClr val="dk1"/>
              </a:buClr>
              <a:buSzPts val="1100"/>
              <a:buFont typeface="Noto Sans Symbols"/>
              <a:buChar char="➢"/>
            </a:pPr>
            <a:r>
              <a:rPr lang="en" sz="2600" b="0" i="0" u="none" strike="noStrike" cap="none" dirty="0">
                <a:solidFill>
                  <a:srgbClr val="333333"/>
                </a:solidFill>
                <a:latin typeface="+mj-lt"/>
                <a:ea typeface="Cabin"/>
                <a:cs typeface="Cabin"/>
                <a:sym typeface="Cabin"/>
              </a:rPr>
              <a:t>Lymphomas and leukaemia</a:t>
            </a:r>
            <a:endParaRPr sz="2600" dirty="0">
              <a:latin typeface="+mj-lt"/>
            </a:endParaRPr>
          </a:p>
          <a:p>
            <a:pPr marL="990575" marR="0" lvl="1" indent="-380990" algn="l" rtl="0">
              <a:lnSpc>
                <a:spcPct val="90000"/>
              </a:lnSpc>
              <a:spcBef>
                <a:spcPts val="500"/>
              </a:spcBef>
              <a:spcAft>
                <a:spcPts val="0"/>
              </a:spcAft>
              <a:buClr>
                <a:schemeClr val="dk1"/>
              </a:buClr>
              <a:buSzPts val="1100"/>
              <a:buFont typeface="Noto Sans Symbols"/>
              <a:buChar char="➢"/>
            </a:pPr>
            <a:r>
              <a:rPr lang="en" sz="2600" b="0" i="0" u="none" strike="noStrike" cap="none" dirty="0">
                <a:solidFill>
                  <a:srgbClr val="333333"/>
                </a:solidFill>
                <a:latin typeface="+mj-lt"/>
                <a:ea typeface="Cabin"/>
                <a:cs typeface="Cabin"/>
                <a:sym typeface="Cabin"/>
              </a:rPr>
              <a:t>Menstruating females typically have decreased RCC and Hb due to blood loss. </a:t>
            </a:r>
            <a:endParaRPr sz="2600" b="0" i="0" u="sng" strike="noStrike" cap="none" dirty="0">
              <a:solidFill>
                <a:schemeClr val="hlink"/>
              </a:solidFill>
              <a:latin typeface="+mj-lt"/>
              <a:ea typeface="Cabin"/>
              <a:cs typeface="Cabin"/>
              <a:sym typeface="Cabin"/>
              <a:hlinkClick r:id="rId4"/>
            </a:endParaRPr>
          </a:p>
          <a:p>
            <a:pPr marL="274320" marR="0" lvl="0" indent="-148844" algn="l" rtl="0">
              <a:lnSpc>
                <a:spcPct val="90000"/>
              </a:lnSpc>
              <a:spcBef>
                <a:spcPts val="600"/>
              </a:spcBef>
              <a:spcAft>
                <a:spcPts val="0"/>
              </a:spcAft>
              <a:buClr>
                <a:schemeClr val="accent1"/>
              </a:buClr>
              <a:buSzPts val="1976"/>
              <a:buFont typeface="Noto Sans Symbols"/>
              <a:buNone/>
            </a:pPr>
            <a:endParaRPr b="0" i="0" u="none" strike="noStrike" cap="none" dirty="0">
              <a:solidFill>
                <a:schemeClr val="dk1"/>
              </a:solidFill>
              <a:latin typeface="+mj-lt"/>
              <a:ea typeface="Cabin"/>
              <a:cs typeface="Cabin"/>
              <a:sym typeface="Cabin"/>
            </a:endParaRPr>
          </a:p>
        </p:txBody>
      </p:sp>
      <p:sp>
        <p:nvSpPr>
          <p:cNvPr id="163" name="Google Shape;163;p20"/>
          <p:cNvSpPr txBox="1"/>
          <p:nvPr/>
        </p:nvSpPr>
        <p:spPr>
          <a:xfrm>
            <a:off x="5854575" y="519068"/>
            <a:ext cx="246308" cy="410369"/>
          </a:xfrm>
          <a:prstGeom prst="rect">
            <a:avLst/>
          </a:prstGeom>
          <a:no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1800">
              <a:solidFill>
                <a:schemeClr val="dk1"/>
              </a:solidFill>
              <a:latin typeface="Cabin"/>
              <a:ea typeface="Cabin"/>
              <a:cs typeface="Cabin"/>
              <a:sym typeface="Cabin"/>
            </a:endParaRPr>
          </a:p>
        </p:txBody>
      </p:sp>
      <p:sp>
        <p:nvSpPr>
          <p:cNvPr id="164" name="Google Shape;164;p20"/>
          <p:cNvSpPr txBox="1"/>
          <p:nvPr/>
        </p:nvSpPr>
        <p:spPr>
          <a:xfrm>
            <a:off x="8244691" y="579424"/>
            <a:ext cx="246308" cy="410369"/>
          </a:xfrm>
          <a:prstGeom prst="rect">
            <a:avLst/>
          </a:prstGeom>
          <a:no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1800">
              <a:solidFill>
                <a:schemeClr val="dk1"/>
              </a:solidFill>
              <a:latin typeface="Cabin"/>
              <a:ea typeface="Cabin"/>
              <a:cs typeface="Cabin"/>
              <a:sym typeface="Cabin"/>
            </a:endParaRPr>
          </a:p>
        </p:txBody>
      </p:sp>
      <p:sp>
        <p:nvSpPr>
          <p:cNvPr id="165" name="Google Shape;165;p20"/>
          <p:cNvSpPr txBox="1"/>
          <p:nvPr/>
        </p:nvSpPr>
        <p:spPr>
          <a:xfrm>
            <a:off x="8570615" y="543211"/>
            <a:ext cx="246308" cy="410369"/>
          </a:xfrm>
          <a:prstGeom prst="rect">
            <a:avLst/>
          </a:prstGeom>
          <a:no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1800">
              <a:solidFill>
                <a:schemeClr val="dk1"/>
              </a:solidFill>
              <a:latin typeface="Cabin"/>
              <a:ea typeface="Cabin"/>
              <a:cs typeface="Cabin"/>
              <a:sym typeface="Cabin"/>
            </a:endParaRPr>
          </a:p>
        </p:txBody>
      </p:sp>
      <p:sp>
        <p:nvSpPr>
          <p:cNvPr id="166" name="Google Shape;166;p20"/>
          <p:cNvSpPr txBox="1"/>
          <p:nvPr/>
        </p:nvSpPr>
        <p:spPr>
          <a:xfrm>
            <a:off x="7725626" y="688066"/>
            <a:ext cx="246308" cy="410369"/>
          </a:xfrm>
          <a:prstGeom prst="rect">
            <a:avLst/>
          </a:prstGeom>
          <a:no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1800">
              <a:solidFill>
                <a:schemeClr val="dk1"/>
              </a:solidFill>
              <a:latin typeface="Cabin"/>
              <a:ea typeface="Cabin"/>
              <a:cs typeface="Cabin"/>
              <a:sym typeface="Cabin"/>
            </a:endParaRPr>
          </a:p>
        </p:txBody>
      </p:sp>
      <p:sp>
        <p:nvSpPr>
          <p:cNvPr id="167" name="Google Shape;167;p20"/>
          <p:cNvSpPr txBox="1"/>
          <p:nvPr/>
        </p:nvSpPr>
        <p:spPr>
          <a:xfrm>
            <a:off x="8317119" y="1557199"/>
            <a:ext cx="246308" cy="410369"/>
          </a:xfrm>
          <a:prstGeom prst="rect">
            <a:avLst/>
          </a:prstGeom>
          <a:no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1800">
              <a:solidFill>
                <a:schemeClr val="dk1"/>
              </a:solidFill>
              <a:latin typeface="Cabin"/>
              <a:ea typeface="Cabin"/>
              <a:cs typeface="Cabin"/>
              <a:sym typeface="Cabin"/>
            </a:endParaRPr>
          </a:p>
        </p:txBody>
      </p:sp>
      <p:sp>
        <p:nvSpPr>
          <p:cNvPr id="168" name="Google Shape;168;p20"/>
          <p:cNvSpPr txBox="1"/>
          <p:nvPr/>
        </p:nvSpPr>
        <p:spPr>
          <a:xfrm>
            <a:off x="8510259" y="1424415"/>
            <a:ext cx="246308" cy="410369"/>
          </a:xfrm>
          <a:prstGeom prst="rect">
            <a:avLst/>
          </a:prstGeom>
          <a:no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1800">
              <a:solidFill>
                <a:schemeClr val="dk1"/>
              </a:solidFill>
              <a:latin typeface="Cabin"/>
              <a:ea typeface="Cabin"/>
              <a:cs typeface="Cabin"/>
              <a:sym typeface="Cabin"/>
            </a:endParaRPr>
          </a:p>
        </p:txBody>
      </p:sp>
      <p:sp>
        <p:nvSpPr>
          <p:cNvPr id="169" name="Google Shape;169;p20"/>
          <p:cNvSpPr txBox="1"/>
          <p:nvPr/>
        </p:nvSpPr>
        <p:spPr>
          <a:xfrm>
            <a:off x="7930838" y="1460628"/>
            <a:ext cx="246308" cy="410369"/>
          </a:xfrm>
          <a:prstGeom prst="rect">
            <a:avLst/>
          </a:prstGeom>
          <a:no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1800">
              <a:solidFill>
                <a:schemeClr val="dk1"/>
              </a:solidFill>
              <a:latin typeface="Cabin"/>
              <a:ea typeface="Cabin"/>
              <a:cs typeface="Cabin"/>
              <a:sym typeface="Cabin"/>
            </a:endParaRPr>
          </a:p>
        </p:txBody>
      </p:sp>
      <p:sp>
        <p:nvSpPr>
          <p:cNvPr id="2" name="Date Placeholder 1"/>
          <p:cNvSpPr>
            <a:spLocks noGrp="1"/>
          </p:cNvSpPr>
          <p:nvPr>
            <p:ph type="dt" sz="half" idx="10"/>
          </p:nvPr>
        </p:nvSpPr>
        <p:spPr/>
        <p:txBody>
          <a:bodyPr/>
          <a:lstStyle/>
          <a:p>
            <a:fld id="{2AC9F888-087E-4023-B553-DDB23F35A8B4}" type="datetime1">
              <a:rPr lang="en-US" smtClean="0"/>
              <a:t>11/20/2018</a:t>
            </a:fld>
            <a:endParaRPr lang="en-AU"/>
          </a:p>
        </p:txBody>
      </p:sp>
    </p:spTree>
    <p:extLst>
      <p:ext uri="{BB962C8B-B14F-4D97-AF65-F5344CB8AC3E}">
        <p14:creationId xmlns:p14="http://schemas.microsoft.com/office/powerpoint/2010/main" val="821523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Shape 183"/>
        <p:cNvGrpSpPr/>
        <p:nvPr/>
      </p:nvGrpSpPr>
      <p:grpSpPr>
        <a:xfrm>
          <a:off x="0" y="0"/>
          <a:ext cx="0" cy="0"/>
          <a:chOff x="0" y="0"/>
          <a:chExt cx="0" cy="0"/>
        </a:xfrm>
      </p:grpSpPr>
      <p:sp>
        <p:nvSpPr>
          <p:cNvPr id="184" name="Google Shape;184;p22"/>
          <p:cNvSpPr txBox="1">
            <a:spLocks noGrp="1"/>
          </p:cNvSpPr>
          <p:nvPr>
            <p:ph type="title"/>
          </p:nvPr>
        </p:nvSpPr>
        <p:spPr>
          <a:prstGeom prst="rect">
            <a:avLst/>
          </a:prstGeom>
          <a:noFill/>
          <a:ln>
            <a:noFill/>
          </a:ln>
        </p:spPr>
        <p:txBody>
          <a:bodyPr spcFirstLastPara="1" wrap="square" lIns="121875" tIns="121875" rIns="121875" bIns="121875" anchor="t" anchorCtr="0">
            <a:noAutofit/>
          </a:bodyPr>
          <a:lstStyle/>
          <a:p>
            <a:pPr>
              <a:lnSpc>
                <a:spcPct val="125000"/>
              </a:lnSpc>
              <a:spcBef>
                <a:spcPts val="0"/>
              </a:spcBef>
              <a:spcAft>
                <a:spcPts val="800"/>
              </a:spcAft>
              <a:buClr>
                <a:srgbClr val="333333"/>
              </a:buClr>
              <a:buSzPts val="3200"/>
            </a:pPr>
            <a:r>
              <a:rPr lang="en" b="1" dirty="0">
                <a:solidFill>
                  <a:schemeClr val="dk2"/>
                </a:solidFill>
                <a:latin typeface="Bookman Old Style"/>
                <a:ea typeface="Bookman Old Style"/>
                <a:cs typeface="Bookman Old Style"/>
                <a:sym typeface="Bookman Old Style"/>
              </a:rPr>
              <a:t>Mean Cell Volume (MCV)  </a:t>
            </a:r>
            <a:endParaRPr b="1" dirty="0">
              <a:solidFill>
                <a:schemeClr val="dk2"/>
              </a:solidFill>
              <a:latin typeface="Bookman Old Style"/>
              <a:ea typeface="Bookman Old Style"/>
              <a:cs typeface="Bookman Old Style"/>
              <a:sym typeface="Bookman Old Style"/>
            </a:endParaRPr>
          </a:p>
          <a:p>
            <a:pPr marL="0" marR="0" lvl="0" indent="0" algn="l" rtl="0">
              <a:spcBef>
                <a:spcPts val="800"/>
              </a:spcBef>
              <a:spcAft>
                <a:spcPts val="0"/>
              </a:spcAft>
              <a:buClr>
                <a:schemeClr val="dk2"/>
              </a:buClr>
              <a:buSzPts val="6400"/>
              <a:buFont typeface="Bookman Old Style"/>
              <a:buNone/>
            </a:pPr>
            <a:endParaRPr sz="6400" b="0" i="0" u="none" strike="noStrike" cap="none" dirty="0">
              <a:solidFill>
                <a:schemeClr val="dk2"/>
              </a:solidFill>
              <a:latin typeface="Bookman Old Style"/>
              <a:ea typeface="Bookman Old Style"/>
              <a:cs typeface="Bookman Old Style"/>
              <a:sym typeface="Bookman Old Style"/>
            </a:endParaRPr>
          </a:p>
        </p:txBody>
      </p:sp>
      <p:sp>
        <p:nvSpPr>
          <p:cNvPr id="188" name="Google Shape;188;p22"/>
          <p:cNvSpPr txBox="1">
            <a:spLocks noGrp="1"/>
          </p:cNvSpPr>
          <p:nvPr>
            <p:ph type="sldNum" sz="quarter" idx="12"/>
          </p:nvPr>
        </p:nvSpPr>
        <p:spPr>
          <a:xfrm>
            <a:off x="816865" y="6356350"/>
            <a:ext cx="2641500" cy="365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
              <a:t>12</a:t>
            </a:fld>
            <a:endParaRPr/>
          </a:p>
        </p:txBody>
      </p:sp>
      <p:sp>
        <p:nvSpPr>
          <p:cNvPr id="185" name="Google Shape;185;p22"/>
          <p:cNvSpPr txBox="1">
            <a:spLocks noGrp="1"/>
          </p:cNvSpPr>
          <p:nvPr>
            <p:ph sz="quarter" idx="1"/>
          </p:nvPr>
        </p:nvSpPr>
        <p:spPr>
          <a:xfrm>
            <a:off x="609601" y="1219200"/>
            <a:ext cx="10850880" cy="2664823"/>
          </a:xfrm>
          <a:prstGeom prst="rect">
            <a:avLst/>
          </a:prstGeom>
          <a:noFill/>
          <a:ln>
            <a:noFill/>
          </a:ln>
        </p:spPr>
        <p:txBody>
          <a:bodyPr spcFirstLastPara="1" wrap="square" lIns="121875" tIns="121875" rIns="121875" bIns="121875" anchor="ctr" anchorCtr="0">
            <a:noAutofit/>
          </a:bodyPr>
          <a:lstStyle/>
          <a:p>
            <a:pPr marL="0" marR="0" lvl="0" indent="0" algn="l" rtl="0">
              <a:spcBef>
                <a:spcPts val="800"/>
              </a:spcBef>
              <a:spcAft>
                <a:spcPts val="0"/>
              </a:spcAft>
              <a:buClr>
                <a:schemeClr val="dk1"/>
              </a:buClr>
              <a:buSzPts val="1100"/>
              <a:buFont typeface="Noto Sans Symbols"/>
              <a:buNone/>
            </a:pPr>
            <a:endParaRPr sz="2500" b="0" i="0" u="none" strike="noStrike" cap="none" dirty="0">
              <a:solidFill>
                <a:srgbClr val="333333"/>
              </a:solidFill>
              <a:latin typeface="+mj-lt"/>
              <a:ea typeface="Cabin"/>
              <a:cs typeface="Cabin"/>
              <a:sym typeface="Cabin"/>
            </a:endParaRPr>
          </a:p>
          <a:p>
            <a:pPr marL="0" marR="0" lvl="0" indent="0" algn="l" rtl="0">
              <a:spcBef>
                <a:spcPts val="800"/>
              </a:spcBef>
              <a:spcAft>
                <a:spcPts val="0"/>
              </a:spcAft>
              <a:buClr>
                <a:schemeClr val="dk1"/>
              </a:buClr>
              <a:buSzPts val="1100"/>
              <a:buFont typeface="Noto Sans Symbols"/>
              <a:buNone/>
            </a:pPr>
            <a:r>
              <a:rPr lang="en" sz="2500" b="0" i="0" u="none" strike="noStrike" cap="none" dirty="0">
                <a:solidFill>
                  <a:srgbClr val="333333"/>
                </a:solidFill>
                <a:latin typeface="+mj-lt"/>
                <a:ea typeface="Cabin"/>
                <a:cs typeface="Cabin"/>
                <a:sym typeface="Cabin"/>
              </a:rPr>
              <a:t/>
            </a:r>
            <a:br>
              <a:rPr lang="en" sz="2500" b="0" i="0" u="none" strike="noStrike" cap="none" dirty="0">
                <a:solidFill>
                  <a:srgbClr val="333333"/>
                </a:solidFill>
                <a:latin typeface="+mj-lt"/>
                <a:ea typeface="Cabin"/>
                <a:cs typeface="Cabin"/>
                <a:sym typeface="Cabin"/>
              </a:rPr>
            </a:br>
            <a:r>
              <a:rPr lang="en" sz="2500" b="0" i="0" u="none" strike="noStrike" cap="none" dirty="0">
                <a:solidFill>
                  <a:srgbClr val="333333"/>
                </a:solidFill>
                <a:latin typeface="+mj-lt"/>
                <a:ea typeface="Cabin"/>
                <a:cs typeface="Cabin"/>
                <a:sym typeface="Cabin"/>
              </a:rPr>
              <a:t/>
            </a:r>
            <a:br>
              <a:rPr lang="en" sz="2500" b="0" i="0" u="none" strike="noStrike" cap="none" dirty="0">
                <a:solidFill>
                  <a:srgbClr val="333333"/>
                </a:solidFill>
                <a:latin typeface="+mj-lt"/>
                <a:ea typeface="Cabin"/>
                <a:cs typeface="Cabin"/>
                <a:sym typeface="Cabin"/>
              </a:rPr>
            </a:br>
            <a:r>
              <a:rPr lang="en" sz="2500" dirty="0" smtClean="0">
                <a:solidFill>
                  <a:srgbClr val="333333"/>
                </a:solidFill>
                <a:latin typeface="+mj-lt"/>
                <a:ea typeface="Cabin"/>
                <a:cs typeface="Cabin"/>
                <a:sym typeface="Cabin"/>
              </a:rPr>
              <a:t>Or </a:t>
            </a:r>
            <a:r>
              <a:rPr lang="en" sz="2500" b="0" i="0" u="none" strike="noStrike" cap="none" dirty="0" smtClean="0">
                <a:solidFill>
                  <a:srgbClr val="333333"/>
                </a:solidFill>
                <a:latin typeface="+mj-lt"/>
                <a:ea typeface="Cabin"/>
                <a:cs typeface="Cabin"/>
                <a:sym typeface="Cabin"/>
              </a:rPr>
              <a:t>mean </a:t>
            </a:r>
            <a:r>
              <a:rPr lang="en" sz="2500" b="0" i="0" u="none" strike="noStrike" cap="none" dirty="0">
                <a:solidFill>
                  <a:srgbClr val="333333"/>
                </a:solidFill>
                <a:latin typeface="+mj-lt"/>
                <a:ea typeface="Cabin"/>
                <a:cs typeface="Cabin"/>
                <a:sym typeface="Cabin"/>
              </a:rPr>
              <a:t>corpuscular volume, the MCV provides an estimate of the average volume of the erythrocyte. </a:t>
            </a:r>
            <a:br>
              <a:rPr lang="en" sz="2500" b="0" i="0" u="none" strike="noStrike" cap="none" dirty="0">
                <a:solidFill>
                  <a:srgbClr val="333333"/>
                </a:solidFill>
                <a:latin typeface="+mj-lt"/>
                <a:ea typeface="Cabin"/>
                <a:cs typeface="Cabin"/>
                <a:sym typeface="Cabin"/>
              </a:rPr>
            </a:br>
            <a:r>
              <a:rPr lang="en" sz="2500" b="0" i="0" u="none" strike="noStrike" cap="none" dirty="0">
                <a:solidFill>
                  <a:srgbClr val="333333"/>
                </a:solidFill>
                <a:latin typeface="+mj-lt"/>
                <a:ea typeface="Cabin"/>
                <a:cs typeface="Cabin"/>
                <a:sym typeface="Cabin"/>
              </a:rPr>
              <a:t>The higher the MCV, the larger the average size of the RBC </a:t>
            </a:r>
            <a:r>
              <a:rPr lang="en" sz="2500" b="0" i="1" u="none" strike="noStrike" cap="none" dirty="0" smtClean="0">
                <a:solidFill>
                  <a:srgbClr val="333333"/>
                </a:solidFill>
                <a:latin typeface="+mj-lt"/>
                <a:ea typeface="Cabin"/>
                <a:cs typeface="Cabin"/>
                <a:sym typeface="Cabin"/>
              </a:rPr>
              <a:t>macrocytic/macrocytosis</a:t>
            </a:r>
            <a:r>
              <a:rPr lang="en" sz="2500" b="0" i="1" u="none" strike="noStrike" cap="none" dirty="0">
                <a:solidFill>
                  <a:srgbClr val="333333"/>
                </a:solidFill>
                <a:latin typeface="+mj-lt"/>
                <a:ea typeface="Cabin"/>
                <a:cs typeface="Cabin"/>
                <a:sym typeface="Cabin"/>
              </a:rPr>
              <a:t/>
            </a:r>
            <a:br>
              <a:rPr lang="en" sz="2500" b="0" i="1" u="none" strike="noStrike" cap="none" dirty="0">
                <a:solidFill>
                  <a:srgbClr val="333333"/>
                </a:solidFill>
                <a:latin typeface="+mj-lt"/>
                <a:ea typeface="Cabin"/>
                <a:cs typeface="Cabin"/>
                <a:sym typeface="Cabin"/>
              </a:rPr>
            </a:br>
            <a:r>
              <a:rPr lang="en" sz="2500" b="0" i="0" u="none" strike="noStrike" cap="none" dirty="0" smtClean="0">
                <a:solidFill>
                  <a:srgbClr val="333333"/>
                </a:solidFill>
                <a:latin typeface="+mj-lt"/>
                <a:ea typeface="Cabin"/>
                <a:cs typeface="Cabin"/>
                <a:sym typeface="Cabin"/>
              </a:rPr>
              <a:t>Conversely</a:t>
            </a:r>
            <a:r>
              <a:rPr lang="en" sz="2500" b="0" i="0" u="none" strike="noStrike" cap="none" dirty="0">
                <a:solidFill>
                  <a:srgbClr val="333333"/>
                </a:solidFill>
                <a:latin typeface="+mj-lt"/>
                <a:ea typeface="Cabin"/>
                <a:cs typeface="Cabin"/>
                <a:sym typeface="Cabin"/>
              </a:rPr>
              <a:t>, cells with a low MCV are referred to as </a:t>
            </a:r>
            <a:r>
              <a:rPr lang="en" sz="2500" b="0" i="1" u="none" strike="noStrike" cap="none" dirty="0">
                <a:solidFill>
                  <a:srgbClr val="333333"/>
                </a:solidFill>
                <a:latin typeface="+mj-lt"/>
                <a:ea typeface="Cabin"/>
                <a:cs typeface="Cabin"/>
                <a:sym typeface="Cabin"/>
              </a:rPr>
              <a:t>microcytic</a:t>
            </a:r>
            <a:r>
              <a:rPr lang="en" sz="2500" b="0" i="0" u="none" strike="noStrike" cap="none" dirty="0">
                <a:solidFill>
                  <a:srgbClr val="333333"/>
                </a:solidFill>
                <a:latin typeface="+mj-lt"/>
                <a:ea typeface="Cabin"/>
                <a:cs typeface="Cabin"/>
                <a:sym typeface="Cabin"/>
              </a:rPr>
              <a:t>. </a:t>
            </a:r>
            <a:endParaRPr lang="en" sz="2500" b="0" i="0" u="none" strike="noStrike" cap="none" dirty="0" smtClean="0">
              <a:solidFill>
                <a:srgbClr val="333333"/>
              </a:solidFill>
              <a:latin typeface="+mj-lt"/>
              <a:ea typeface="Cabin"/>
              <a:cs typeface="Cabin"/>
              <a:sym typeface="Cabin"/>
            </a:endParaRPr>
          </a:p>
          <a:p>
            <a:pPr marL="0" marR="0" lvl="0" indent="0" algn="l" rtl="0">
              <a:spcBef>
                <a:spcPts val="800"/>
              </a:spcBef>
              <a:spcAft>
                <a:spcPts val="0"/>
              </a:spcAft>
              <a:buClr>
                <a:schemeClr val="dk1"/>
              </a:buClr>
              <a:buSzPts val="1100"/>
              <a:buFont typeface="Noto Sans Symbols"/>
              <a:buNone/>
            </a:pPr>
            <a:r>
              <a:rPr lang="en" sz="2500" b="0" i="1" u="none" strike="noStrike" cap="none" dirty="0" smtClean="0">
                <a:solidFill>
                  <a:srgbClr val="333333"/>
                </a:solidFill>
                <a:latin typeface="+mj-lt"/>
                <a:ea typeface="Cabin"/>
                <a:cs typeface="Cabin"/>
                <a:sym typeface="Cabin"/>
              </a:rPr>
              <a:t>Normocytic</a:t>
            </a:r>
            <a:r>
              <a:rPr lang="en" sz="2500" b="0" i="0" u="none" strike="noStrike" cap="none" dirty="0" smtClean="0">
                <a:solidFill>
                  <a:srgbClr val="333333"/>
                </a:solidFill>
                <a:latin typeface="+mj-lt"/>
                <a:ea typeface="Cabin"/>
                <a:cs typeface="Cabin"/>
                <a:sym typeface="Cabin"/>
              </a:rPr>
              <a:t> </a:t>
            </a:r>
            <a:r>
              <a:rPr lang="en" sz="2500" b="0" i="0" u="none" strike="noStrike" cap="none" dirty="0">
                <a:solidFill>
                  <a:srgbClr val="333333"/>
                </a:solidFill>
                <a:latin typeface="+mj-lt"/>
                <a:ea typeface="Cabin"/>
                <a:cs typeface="Cabin"/>
                <a:sym typeface="Cabin"/>
              </a:rPr>
              <a:t>RBCs have an MCV that falls within the normal range.</a:t>
            </a:r>
            <a:endParaRPr sz="2500" b="0" i="0" u="sng" strike="noStrike" cap="none" dirty="0">
              <a:solidFill>
                <a:schemeClr val="hlink"/>
              </a:solidFill>
              <a:latin typeface="+mj-lt"/>
              <a:ea typeface="Cabin"/>
              <a:cs typeface="Cabin"/>
              <a:sym typeface="Cabin"/>
              <a:hlinkClick r:id="rId3"/>
            </a:endParaRPr>
          </a:p>
          <a:p>
            <a:pPr marL="609585" marR="0" lvl="1" indent="0" algn="l" rtl="0">
              <a:spcBef>
                <a:spcPts val="800"/>
              </a:spcBef>
              <a:spcAft>
                <a:spcPts val="0"/>
              </a:spcAft>
              <a:buClr>
                <a:schemeClr val="dk1"/>
              </a:buClr>
              <a:buSzPts val="1100"/>
              <a:buFont typeface="Noto Sans Symbols"/>
              <a:buNone/>
            </a:pPr>
            <a:endParaRPr sz="2500" b="1" i="0" u="none" strike="noStrike" cap="none" dirty="0">
              <a:solidFill>
                <a:srgbClr val="333333"/>
              </a:solidFill>
              <a:latin typeface="+mj-lt"/>
              <a:ea typeface="Cabin"/>
              <a:cs typeface="Cabin"/>
              <a:sym typeface="Cabin"/>
            </a:endParaRPr>
          </a:p>
          <a:p>
            <a:pPr marL="274320" marR="0" lvl="0" indent="-95758" algn="l" rtl="0">
              <a:spcBef>
                <a:spcPts val="600"/>
              </a:spcBef>
              <a:spcAft>
                <a:spcPts val="2133"/>
              </a:spcAft>
              <a:buClr>
                <a:schemeClr val="accent1"/>
              </a:buClr>
              <a:buSzPts val="2812"/>
              <a:buFont typeface="Noto Sans Symbols"/>
              <a:buNone/>
            </a:pPr>
            <a:endParaRPr sz="2500" b="0" i="0" u="none" strike="noStrike" cap="none" dirty="0">
              <a:solidFill>
                <a:schemeClr val="dk1"/>
              </a:solidFill>
              <a:latin typeface="+mj-lt"/>
              <a:ea typeface="Cabin"/>
              <a:cs typeface="Cabin"/>
              <a:sym typeface="Cabin"/>
            </a:endParaRPr>
          </a:p>
        </p:txBody>
      </p:sp>
      <p:graphicFrame>
        <p:nvGraphicFramePr>
          <p:cNvPr id="187" name="Google Shape;187;p22"/>
          <p:cNvGraphicFramePr/>
          <p:nvPr>
            <p:extLst>
              <p:ext uri="{D42A27DB-BD31-4B8C-83A1-F6EECF244321}">
                <p14:modId xmlns:p14="http://schemas.microsoft.com/office/powerpoint/2010/main" val="4045210336"/>
              </p:ext>
            </p:extLst>
          </p:nvPr>
        </p:nvGraphicFramePr>
        <p:xfrm>
          <a:off x="1993397" y="3929745"/>
          <a:ext cx="7751494" cy="2227215"/>
        </p:xfrm>
        <a:graphic>
          <a:graphicData uri="http://schemas.openxmlformats.org/drawingml/2006/table">
            <a:tbl>
              <a:tblPr>
                <a:noFill/>
                <a:tableStyleId>{B53A2DF2-59E2-4C89-80D7-C43F8FA8ED1D}</a:tableStyleId>
              </a:tblPr>
              <a:tblGrid>
                <a:gridCol w="1148034"/>
                <a:gridCol w="1650865"/>
                <a:gridCol w="1650865"/>
                <a:gridCol w="1650865"/>
                <a:gridCol w="1650865"/>
              </a:tblGrid>
              <a:tr h="1024135">
                <a:tc>
                  <a:txBody>
                    <a:bodyPr/>
                    <a:lstStyle/>
                    <a:p>
                      <a:pPr marL="0" marR="0" lvl="0" indent="0" algn="ctr" rtl="0">
                        <a:spcBef>
                          <a:spcPts val="0"/>
                        </a:spcBef>
                        <a:spcAft>
                          <a:spcPts val="0"/>
                        </a:spcAft>
                        <a:buClr>
                          <a:schemeClr val="dk1"/>
                        </a:buClr>
                        <a:buSzPts val="1300"/>
                        <a:buFont typeface="Cabin"/>
                        <a:buNone/>
                      </a:pPr>
                      <a:endParaRPr sz="1300" u="none" strike="noStrike" cap="none" dirty="0">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Conventional ref range</a:t>
                      </a:r>
                      <a:endParaRPr sz="1300" b="1" u="none" strike="noStrike" cap="none">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Clr>
                          <a:srgbClr val="000000"/>
                        </a:buClr>
                        <a:buSzPts val="1300"/>
                        <a:buFont typeface="Cabin"/>
                        <a:buNone/>
                      </a:pPr>
                      <a:r>
                        <a:rPr lang="en" sz="1300" b="1" u="none" strike="noStrike" cap="none" dirty="0">
                          <a:solidFill>
                            <a:srgbClr val="000000"/>
                          </a:solidFill>
                          <a:latin typeface="Cabin"/>
                          <a:ea typeface="Cabin"/>
                          <a:cs typeface="Cabin"/>
                          <a:sym typeface="Cabin"/>
                        </a:rPr>
                        <a:t>Conventional ref range</a:t>
                      </a:r>
                      <a:endParaRPr dirty="0"/>
                    </a:p>
                  </a:txBody>
                  <a:tcPr marL="121900" marR="121900" marT="121900" marB="121900" anchor="ctr"/>
                </a:tc>
                <a:tc>
                  <a:txBody>
                    <a:bodyPr/>
                    <a:lstStyle/>
                    <a:p>
                      <a:pPr marL="0" marR="0" lvl="0" indent="0" algn="ctr" rtl="0">
                        <a:lnSpc>
                          <a:spcPct val="100000"/>
                        </a:lnSpc>
                        <a:spcBef>
                          <a:spcPts val="0"/>
                        </a:spcBef>
                        <a:spcAft>
                          <a:spcPts val="0"/>
                        </a:spcAft>
                        <a:buClr>
                          <a:srgbClr val="000000"/>
                        </a:buClr>
                        <a:buSzPts val="1300"/>
                        <a:buFont typeface="Cabin"/>
                        <a:buNone/>
                      </a:pPr>
                      <a:r>
                        <a:rPr lang="en" sz="1300" b="1" u="none" strike="noStrike" cap="none">
                          <a:solidFill>
                            <a:srgbClr val="000000"/>
                          </a:solidFill>
                          <a:latin typeface="Cabin"/>
                          <a:ea typeface="Cabin"/>
                          <a:cs typeface="Cabin"/>
                          <a:sym typeface="Cabin"/>
                        </a:rPr>
                        <a:t>Optimal ref range</a:t>
                      </a:r>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b="1" u="none" strike="noStrike" cap="none" dirty="0">
                          <a:latin typeface="Cabin"/>
                          <a:ea typeface="Cabin"/>
                          <a:cs typeface="Cabin"/>
                          <a:sym typeface="Cabin"/>
                        </a:rPr>
                        <a:t>Alarm range</a:t>
                      </a:r>
                      <a:endParaRPr dirty="0"/>
                    </a:p>
                  </a:txBody>
                  <a:tcPr marL="121900" marR="121900" marT="121900" marB="121900" anchor="ctr"/>
                </a:tc>
              </a:tr>
              <a:tr h="1203080">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Males </a:t>
                      </a:r>
                      <a:br>
                        <a:rPr lang="en" sz="1300" b="1" u="none" strike="noStrike" cap="none">
                          <a:latin typeface="Cabin"/>
                          <a:ea typeface="Cabin"/>
                          <a:cs typeface="Cabin"/>
                          <a:sym typeface="Cabin"/>
                        </a:rPr>
                      </a:br>
                      <a:r>
                        <a:rPr lang="en" sz="1300" b="1" u="none" strike="noStrike" cap="none">
                          <a:latin typeface="Cabin"/>
                          <a:ea typeface="Cabin"/>
                          <a:cs typeface="Cabin"/>
                          <a:sym typeface="Cabin"/>
                        </a:rPr>
                        <a:t>&amp; </a:t>
                      </a:r>
                      <a:endParaRPr/>
                    </a:p>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Females</a:t>
                      </a:r>
                      <a:endParaRPr sz="1300" b="1" u="none" strike="noStrike" cap="none">
                        <a:latin typeface="Cabin"/>
                        <a:ea typeface="Cabin"/>
                        <a:cs typeface="Cabin"/>
                        <a:sym typeface="Cabin"/>
                      </a:endParaRPr>
                    </a:p>
                  </a:txBody>
                  <a:tcPr marL="121900" marR="121900" marT="121900" marB="121900" anchor="ctr"/>
                </a:tc>
                <a:tc>
                  <a:txBody>
                    <a:bodyPr/>
                    <a:lstStyle/>
                    <a:p>
                      <a:pPr marL="0" marR="0" lvl="0" indent="0" algn="ctr" rtl="0">
                        <a:lnSpc>
                          <a:spcPct val="100000"/>
                        </a:lnSpc>
                        <a:spcBef>
                          <a:spcPts val="0"/>
                        </a:spcBef>
                        <a:spcAft>
                          <a:spcPts val="0"/>
                        </a:spcAft>
                        <a:buClr>
                          <a:schemeClr val="dk1"/>
                        </a:buClr>
                        <a:buSzPts val="1300"/>
                        <a:buFont typeface="Cabin"/>
                        <a:buNone/>
                      </a:pPr>
                      <a:r>
                        <a:rPr lang="en" sz="1300" u="none" strike="noStrike" cap="none">
                          <a:latin typeface="Cabin"/>
                          <a:ea typeface="Cabin"/>
                          <a:cs typeface="Cabin"/>
                          <a:sym typeface="Cabin"/>
                        </a:rPr>
                        <a:t>SI 80-98fL</a:t>
                      </a:r>
                      <a:endParaRPr/>
                    </a:p>
                  </a:txBody>
                  <a:tcPr marL="121900" marR="121900" marT="121900" marB="121900" anchor="ctr">
                    <a:solidFill>
                      <a:srgbClr val="93B9C3"/>
                    </a:solidFill>
                  </a:tcPr>
                </a:tc>
                <a:tc>
                  <a:txBody>
                    <a:bodyPr/>
                    <a:lstStyle/>
                    <a:p>
                      <a:pPr marL="0" marR="0" lvl="0" indent="0" algn="ctr" rtl="0">
                        <a:lnSpc>
                          <a:spcPct val="100000"/>
                        </a:lnSpc>
                        <a:spcBef>
                          <a:spcPts val="0"/>
                        </a:spcBef>
                        <a:spcAft>
                          <a:spcPts val="0"/>
                        </a:spcAft>
                        <a:buClr>
                          <a:schemeClr val="dk1"/>
                        </a:buClr>
                        <a:buSzPts val="1300"/>
                        <a:buFont typeface="Cabin"/>
                        <a:buNone/>
                      </a:pPr>
                      <a:r>
                        <a:rPr lang="en" sz="1300" u="none" strike="noStrike" cap="none">
                          <a:latin typeface="Cabin"/>
                          <a:ea typeface="Cabin"/>
                          <a:cs typeface="Cabin"/>
                          <a:sym typeface="Cabin"/>
                        </a:rPr>
                        <a:t>76-100um</a:t>
                      </a:r>
                      <a:r>
                        <a:rPr lang="en" sz="1300" u="none" strike="noStrike" cap="none" baseline="30000">
                          <a:latin typeface="Cabin"/>
                          <a:ea typeface="Cabin"/>
                          <a:cs typeface="Cabin"/>
                          <a:sym typeface="Cabin"/>
                        </a:rPr>
                        <a:t>3</a:t>
                      </a:r>
                      <a:endParaRPr sz="1300" u="none" strike="noStrike" cap="none">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u="none" strike="noStrike" cap="none">
                          <a:solidFill>
                            <a:schemeClr val="dk1"/>
                          </a:solidFill>
                          <a:latin typeface="Cabin"/>
                          <a:ea typeface="Cabin"/>
                          <a:cs typeface="Cabin"/>
                          <a:sym typeface="Cabin"/>
                        </a:rPr>
                        <a:t>82.0-89.9fL</a:t>
                      </a:r>
                      <a:endParaRPr sz="1300" u="none" strike="noStrike" cap="none">
                        <a:solidFill>
                          <a:schemeClr val="dk1"/>
                        </a:solidFill>
                        <a:latin typeface="Cabin"/>
                        <a:ea typeface="Cabin"/>
                        <a:cs typeface="Cabin"/>
                        <a:sym typeface="Cabin"/>
                      </a:endParaRPr>
                    </a:p>
                  </a:txBody>
                  <a:tcPr marL="121900" marR="121900" marT="121900" marB="121900" anchor="ctr">
                    <a:solidFill>
                      <a:srgbClr val="92D050"/>
                    </a:solidFill>
                  </a:tcPr>
                </a:tc>
                <a:tc>
                  <a:txBody>
                    <a:bodyPr/>
                    <a:lstStyle/>
                    <a:p>
                      <a:pPr marL="0" marR="0" lvl="0" indent="0" algn="ctr" rtl="0">
                        <a:spcBef>
                          <a:spcPts val="0"/>
                        </a:spcBef>
                        <a:spcAft>
                          <a:spcPts val="0"/>
                        </a:spcAft>
                        <a:buClr>
                          <a:schemeClr val="dk1"/>
                        </a:buClr>
                        <a:buSzPts val="1300"/>
                        <a:buFont typeface="Cabin"/>
                        <a:buNone/>
                      </a:pPr>
                      <a:r>
                        <a:rPr lang="en" sz="1300" u="none" strike="noStrike" cap="none" dirty="0">
                          <a:solidFill>
                            <a:schemeClr val="dk1"/>
                          </a:solidFill>
                          <a:latin typeface="Cabin"/>
                          <a:ea typeface="Cabin"/>
                          <a:cs typeface="Cabin"/>
                          <a:sym typeface="Cabin"/>
                        </a:rPr>
                        <a:t>&lt;78.0 or &gt;95.5fL</a:t>
                      </a:r>
                      <a:endParaRPr sz="1300" u="none" strike="noStrike" cap="none" dirty="0">
                        <a:solidFill>
                          <a:schemeClr val="dk1"/>
                        </a:solidFill>
                        <a:latin typeface="Cabin"/>
                        <a:ea typeface="Cabin"/>
                        <a:cs typeface="Cabin"/>
                        <a:sym typeface="Cabin"/>
                      </a:endParaRPr>
                    </a:p>
                  </a:txBody>
                  <a:tcPr marL="121900" marR="121900" marT="121900" marB="121900" anchor="ctr">
                    <a:solidFill>
                      <a:srgbClr val="FF7E79"/>
                    </a:solidFill>
                  </a:tcPr>
                </a:tc>
              </a:tr>
            </a:tbl>
          </a:graphicData>
        </a:graphic>
      </p:graphicFrame>
      <p:sp>
        <p:nvSpPr>
          <p:cNvPr id="2" name="Date Placeholder 1"/>
          <p:cNvSpPr>
            <a:spLocks noGrp="1"/>
          </p:cNvSpPr>
          <p:nvPr>
            <p:ph type="dt" sz="half" idx="10"/>
          </p:nvPr>
        </p:nvSpPr>
        <p:spPr/>
        <p:txBody>
          <a:bodyPr/>
          <a:lstStyle/>
          <a:p>
            <a:fld id="{71C0F817-62D4-4CD2-89FB-3E6C175AE4DF}" type="datetime1">
              <a:rPr lang="en-US" smtClean="0"/>
              <a:t>11/20/2018</a:t>
            </a:fld>
            <a:endParaRPr lang="en-AU"/>
          </a:p>
        </p:txBody>
      </p:sp>
    </p:spTree>
    <p:extLst>
      <p:ext uri="{BB962C8B-B14F-4D97-AF65-F5344CB8AC3E}">
        <p14:creationId xmlns:p14="http://schemas.microsoft.com/office/powerpoint/2010/main" val="596506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Shape 183"/>
        <p:cNvGrpSpPr/>
        <p:nvPr/>
      </p:nvGrpSpPr>
      <p:grpSpPr>
        <a:xfrm>
          <a:off x="0" y="0"/>
          <a:ext cx="0" cy="0"/>
          <a:chOff x="0" y="0"/>
          <a:chExt cx="0" cy="0"/>
        </a:xfrm>
      </p:grpSpPr>
      <p:sp>
        <p:nvSpPr>
          <p:cNvPr id="184" name="Google Shape;184;p22"/>
          <p:cNvSpPr txBox="1">
            <a:spLocks noGrp="1"/>
          </p:cNvSpPr>
          <p:nvPr>
            <p:ph type="title"/>
          </p:nvPr>
        </p:nvSpPr>
        <p:spPr>
          <a:prstGeom prst="rect">
            <a:avLst/>
          </a:prstGeom>
          <a:noFill/>
          <a:ln>
            <a:noFill/>
          </a:ln>
        </p:spPr>
        <p:txBody>
          <a:bodyPr spcFirstLastPara="1" wrap="square" lIns="121875" tIns="121875" rIns="121875" bIns="121875" anchor="t" anchorCtr="0">
            <a:noAutofit/>
          </a:bodyPr>
          <a:lstStyle/>
          <a:p>
            <a:pPr>
              <a:lnSpc>
                <a:spcPct val="125000"/>
              </a:lnSpc>
              <a:spcBef>
                <a:spcPts val="0"/>
              </a:spcBef>
              <a:spcAft>
                <a:spcPts val="800"/>
              </a:spcAft>
              <a:buClr>
                <a:srgbClr val="333333"/>
              </a:buClr>
              <a:buSzPts val="3200"/>
            </a:pPr>
            <a:r>
              <a:rPr lang="en" b="1" dirty="0">
                <a:solidFill>
                  <a:schemeClr val="dk2"/>
                </a:solidFill>
                <a:latin typeface="Bookman Old Style"/>
                <a:ea typeface="Bookman Old Style"/>
                <a:cs typeface="Bookman Old Style"/>
                <a:sym typeface="Bookman Old Style"/>
              </a:rPr>
              <a:t>Mean Cell Volume (MCV)  </a:t>
            </a:r>
            <a:endParaRPr b="1" dirty="0">
              <a:solidFill>
                <a:schemeClr val="dk2"/>
              </a:solidFill>
              <a:latin typeface="Bookman Old Style"/>
              <a:ea typeface="Bookman Old Style"/>
              <a:cs typeface="Bookman Old Style"/>
              <a:sym typeface="Bookman Old Style"/>
            </a:endParaRPr>
          </a:p>
          <a:p>
            <a:pPr marL="0" marR="0" lvl="0" indent="0" algn="l" rtl="0">
              <a:spcBef>
                <a:spcPts val="800"/>
              </a:spcBef>
              <a:spcAft>
                <a:spcPts val="0"/>
              </a:spcAft>
              <a:buClr>
                <a:schemeClr val="dk2"/>
              </a:buClr>
              <a:buSzPts val="6400"/>
              <a:buFont typeface="Bookman Old Style"/>
              <a:buNone/>
            </a:pPr>
            <a:endParaRPr sz="6400" b="0" i="0" u="none" strike="noStrike" cap="none" dirty="0">
              <a:solidFill>
                <a:schemeClr val="dk2"/>
              </a:solidFill>
              <a:latin typeface="Bookman Old Style"/>
              <a:ea typeface="Bookman Old Style"/>
              <a:cs typeface="Bookman Old Style"/>
              <a:sym typeface="Bookman Old Style"/>
            </a:endParaRPr>
          </a:p>
        </p:txBody>
      </p:sp>
      <p:sp>
        <p:nvSpPr>
          <p:cNvPr id="188" name="Google Shape;188;p22"/>
          <p:cNvSpPr txBox="1">
            <a:spLocks noGrp="1"/>
          </p:cNvSpPr>
          <p:nvPr>
            <p:ph type="sldNum" sz="quarter" idx="12"/>
          </p:nvPr>
        </p:nvSpPr>
        <p:spPr>
          <a:xfrm>
            <a:off x="816865" y="6356350"/>
            <a:ext cx="2641500" cy="365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
              <a:t>13</a:t>
            </a:fld>
            <a:endParaRPr/>
          </a:p>
        </p:txBody>
      </p:sp>
      <p:sp>
        <p:nvSpPr>
          <p:cNvPr id="186" name="Google Shape;186;p22"/>
          <p:cNvSpPr txBox="1">
            <a:spLocks noGrp="1"/>
          </p:cNvSpPr>
          <p:nvPr>
            <p:ph sz="quarter" idx="2"/>
          </p:nvPr>
        </p:nvSpPr>
        <p:spPr>
          <a:xfrm>
            <a:off x="609602" y="1280161"/>
            <a:ext cx="4876798" cy="4981302"/>
          </a:xfrm>
          <a:prstGeom prst="rect">
            <a:avLst/>
          </a:prstGeom>
          <a:noFill/>
          <a:ln>
            <a:noFill/>
          </a:ln>
        </p:spPr>
        <p:txBody>
          <a:bodyPr spcFirstLastPara="1" wrap="square" lIns="121900" tIns="60950" rIns="121900" bIns="60950" anchor="t" anchorCtr="0">
            <a:noAutofit/>
          </a:bodyPr>
          <a:lstStyle/>
          <a:p>
            <a:pPr marL="609585" marR="0" lvl="1" indent="0" algn="l" rtl="0">
              <a:spcBef>
                <a:spcPts val="0"/>
              </a:spcBef>
              <a:spcAft>
                <a:spcPts val="0"/>
              </a:spcAft>
              <a:buClr>
                <a:schemeClr val="dk1"/>
              </a:buClr>
              <a:buSzPts val="1100"/>
              <a:buFont typeface="Noto Sans Symbols"/>
              <a:buNone/>
            </a:pPr>
            <a:r>
              <a:rPr lang="en" sz="2600" b="1" i="0" u="none" strike="noStrike" cap="none" dirty="0">
                <a:solidFill>
                  <a:srgbClr val="333333"/>
                </a:solidFill>
                <a:latin typeface="Cabin" panose="020B0604020202020204" charset="0"/>
                <a:ea typeface="Cabin"/>
                <a:cs typeface="Cabin"/>
                <a:sym typeface="Cabin"/>
              </a:rPr>
              <a:t>INCREASED MCV</a:t>
            </a:r>
            <a:endParaRPr sz="2600" dirty="0">
              <a:latin typeface="Cabin" panose="020B0604020202020204" charset="0"/>
            </a:endParaRPr>
          </a:p>
          <a:p>
            <a:pPr marL="609585" marR="0" lvl="1" indent="0" algn="l" rtl="0">
              <a:spcBef>
                <a:spcPts val="500"/>
              </a:spcBef>
              <a:spcAft>
                <a:spcPts val="0"/>
              </a:spcAft>
              <a:buClr>
                <a:schemeClr val="dk1"/>
              </a:buClr>
              <a:buSzPts val="1100"/>
              <a:buNone/>
            </a:pPr>
            <a:endParaRPr lang="en" sz="2600" b="0" i="0" u="none" strike="noStrike" cap="none" dirty="0" smtClean="0">
              <a:solidFill>
                <a:srgbClr val="333333"/>
              </a:solidFill>
              <a:latin typeface="Cabin" panose="020B0604020202020204" charset="0"/>
              <a:ea typeface="Cabin"/>
              <a:cs typeface="Cabin"/>
              <a:sym typeface="Cabin"/>
            </a:endParaRPr>
          </a:p>
          <a:p>
            <a:pPr marL="609585" marR="0" lvl="1" indent="0" algn="l" rtl="0">
              <a:spcBef>
                <a:spcPts val="500"/>
              </a:spcBef>
              <a:spcAft>
                <a:spcPts val="0"/>
              </a:spcAft>
              <a:buClr>
                <a:schemeClr val="dk1"/>
              </a:buClr>
              <a:buSzPts val="1100"/>
              <a:buNone/>
            </a:pPr>
            <a:r>
              <a:rPr lang="en" sz="2600" b="0" i="0" u="none" strike="noStrike" cap="none" dirty="0" smtClean="0">
                <a:solidFill>
                  <a:srgbClr val="333333"/>
                </a:solidFill>
                <a:latin typeface="Cabin" panose="020B0604020202020204" charset="0"/>
                <a:ea typeface="Cabin"/>
                <a:cs typeface="Cabin"/>
                <a:sym typeface="Cabin"/>
              </a:rPr>
              <a:t>Folate </a:t>
            </a:r>
            <a:r>
              <a:rPr lang="en" sz="2600" b="0" i="0" u="none" strike="noStrike" cap="none" dirty="0">
                <a:solidFill>
                  <a:srgbClr val="333333"/>
                </a:solidFill>
                <a:latin typeface="Cabin" panose="020B0604020202020204" charset="0"/>
                <a:ea typeface="Cabin"/>
                <a:cs typeface="Cabin"/>
                <a:sym typeface="Cabin"/>
              </a:rPr>
              <a:t>deficiency</a:t>
            </a:r>
            <a:endParaRPr sz="2600" dirty="0">
              <a:latin typeface="Cabin" panose="020B0604020202020204" charset="0"/>
            </a:endParaRPr>
          </a:p>
          <a:p>
            <a:pPr marL="609585" marR="0" lvl="1" indent="0" algn="l" rtl="0">
              <a:spcBef>
                <a:spcPts val="500"/>
              </a:spcBef>
              <a:spcAft>
                <a:spcPts val="0"/>
              </a:spcAft>
              <a:buClr>
                <a:schemeClr val="dk1"/>
              </a:buClr>
              <a:buSzPts val="1100"/>
              <a:buNone/>
            </a:pPr>
            <a:r>
              <a:rPr lang="en" sz="2600" b="0" i="0" u="none" strike="noStrike" cap="none" dirty="0">
                <a:solidFill>
                  <a:srgbClr val="333333"/>
                </a:solidFill>
                <a:latin typeface="Cabin" panose="020B0604020202020204" charset="0"/>
                <a:ea typeface="Cabin"/>
                <a:cs typeface="Cabin"/>
                <a:sym typeface="Cabin"/>
              </a:rPr>
              <a:t>B12 deficiency </a:t>
            </a:r>
            <a:endParaRPr sz="2600" dirty="0">
              <a:latin typeface="Cabin" panose="020B0604020202020204" charset="0"/>
            </a:endParaRPr>
          </a:p>
          <a:p>
            <a:pPr marL="609585" marR="0" lvl="1" indent="0" algn="l" rtl="0">
              <a:spcBef>
                <a:spcPts val="500"/>
              </a:spcBef>
              <a:spcAft>
                <a:spcPts val="0"/>
              </a:spcAft>
              <a:buClr>
                <a:schemeClr val="dk1"/>
              </a:buClr>
              <a:buSzPts val="1100"/>
              <a:buNone/>
            </a:pPr>
            <a:r>
              <a:rPr lang="en" sz="2600" b="0" i="0" u="none" strike="noStrike" cap="none" dirty="0">
                <a:solidFill>
                  <a:srgbClr val="333333"/>
                </a:solidFill>
                <a:latin typeface="Cabin" panose="020B0604020202020204" charset="0"/>
                <a:ea typeface="Cabin"/>
                <a:cs typeface="Cabin"/>
                <a:sym typeface="Cabin"/>
              </a:rPr>
              <a:t>Alcoholism </a:t>
            </a:r>
            <a:endParaRPr sz="2600" dirty="0">
              <a:latin typeface="Cabin" panose="020B0604020202020204" charset="0"/>
            </a:endParaRPr>
          </a:p>
          <a:p>
            <a:pPr marL="609585" marR="0" lvl="1" indent="0" algn="l" rtl="0">
              <a:spcBef>
                <a:spcPts val="500"/>
              </a:spcBef>
              <a:spcAft>
                <a:spcPts val="0"/>
              </a:spcAft>
              <a:buClr>
                <a:schemeClr val="dk1"/>
              </a:buClr>
              <a:buSzPts val="1100"/>
              <a:buNone/>
            </a:pPr>
            <a:r>
              <a:rPr lang="en" sz="2600" b="0" i="0" u="none" strike="noStrike" cap="none" dirty="0">
                <a:solidFill>
                  <a:srgbClr val="333333"/>
                </a:solidFill>
                <a:latin typeface="Cabin" panose="020B0604020202020204" charset="0"/>
                <a:ea typeface="Cabin"/>
                <a:cs typeface="Cabin"/>
                <a:sym typeface="Cabin"/>
              </a:rPr>
              <a:t>Chronic liver disease</a:t>
            </a:r>
            <a:endParaRPr sz="2600" dirty="0">
              <a:latin typeface="Cabin" panose="020B0604020202020204" charset="0"/>
            </a:endParaRPr>
          </a:p>
          <a:p>
            <a:pPr marL="609585" marR="0" lvl="1" indent="0" algn="l" rtl="0">
              <a:spcBef>
                <a:spcPts val="500"/>
              </a:spcBef>
              <a:spcAft>
                <a:spcPts val="0"/>
              </a:spcAft>
              <a:buClr>
                <a:schemeClr val="dk1"/>
              </a:buClr>
              <a:buSzPts val="1100"/>
              <a:buNone/>
            </a:pPr>
            <a:r>
              <a:rPr lang="en" sz="2600" b="0" i="0" u="none" strike="noStrike" cap="none" dirty="0">
                <a:solidFill>
                  <a:srgbClr val="333333"/>
                </a:solidFill>
                <a:latin typeface="Cabin" panose="020B0604020202020204" charset="0"/>
                <a:ea typeface="Cabin"/>
                <a:cs typeface="Cabin"/>
                <a:sym typeface="Cabin"/>
              </a:rPr>
              <a:t>Hypothyroidism</a:t>
            </a:r>
            <a:endParaRPr sz="2600" dirty="0">
              <a:latin typeface="Cabin" panose="020B0604020202020204" charset="0"/>
            </a:endParaRPr>
          </a:p>
          <a:p>
            <a:pPr marL="609585" marR="0" lvl="1" indent="0" algn="l" rtl="0">
              <a:spcBef>
                <a:spcPts val="500"/>
              </a:spcBef>
              <a:spcAft>
                <a:spcPts val="0"/>
              </a:spcAft>
              <a:buClr>
                <a:schemeClr val="dk1"/>
              </a:buClr>
              <a:buSzPts val="1100"/>
              <a:buNone/>
            </a:pPr>
            <a:r>
              <a:rPr lang="en" sz="2600" b="0" i="0" u="none" strike="noStrike" cap="none" dirty="0">
                <a:solidFill>
                  <a:srgbClr val="333333"/>
                </a:solidFill>
                <a:latin typeface="Cabin" panose="020B0604020202020204" charset="0"/>
                <a:ea typeface="Cabin"/>
                <a:cs typeface="Cabin"/>
                <a:sym typeface="Cabin"/>
              </a:rPr>
              <a:t>Anorexia</a:t>
            </a:r>
            <a:endParaRPr sz="2600" dirty="0">
              <a:latin typeface="Cabin" panose="020B0604020202020204" charset="0"/>
            </a:endParaRPr>
          </a:p>
          <a:p>
            <a:pPr marL="609585" marR="0" lvl="1" indent="0" algn="l" rtl="0">
              <a:spcBef>
                <a:spcPts val="500"/>
              </a:spcBef>
              <a:spcAft>
                <a:spcPts val="0"/>
              </a:spcAft>
              <a:buClr>
                <a:schemeClr val="dk1"/>
              </a:buClr>
              <a:buSzPts val="1100"/>
              <a:buNone/>
            </a:pPr>
            <a:r>
              <a:rPr lang="en" sz="2600" b="0" i="0" u="none" strike="noStrike" cap="none" dirty="0">
                <a:solidFill>
                  <a:srgbClr val="333333"/>
                </a:solidFill>
                <a:latin typeface="Cabin" panose="020B0604020202020204" charset="0"/>
                <a:ea typeface="Cabin"/>
                <a:cs typeface="Cabin"/>
                <a:sym typeface="Cabin"/>
              </a:rPr>
              <a:t>Particular medications.</a:t>
            </a:r>
            <a:endParaRPr sz="2600" b="0" i="0" u="sng" strike="noStrike" cap="none" dirty="0">
              <a:solidFill>
                <a:schemeClr val="hlink"/>
              </a:solidFill>
              <a:latin typeface="Cabin" panose="020B0604020202020204" charset="0"/>
              <a:ea typeface="Cabin"/>
              <a:cs typeface="Cabin"/>
              <a:sym typeface="Cabin"/>
              <a:hlinkClick r:id="rId3"/>
            </a:endParaRPr>
          </a:p>
          <a:p>
            <a:pPr marL="274320" marR="0" lvl="0" indent="-139192" algn="l" rtl="0">
              <a:spcBef>
                <a:spcPts val="600"/>
              </a:spcBef>
              <a:spcAft>
                <a:spcPts val="0"/>
              </a:spcAft>
              <a:buClr>
                <a:schemeClr val="accent1"/>
              </a:buClr>
              <a:buSzPts val="2128"/>
              <a:buFont typeface="Noto Sans Symbols"/>
              <a:buNone/>
            </a:pPr>
            <a:endParaRPr b="0" i="0" u="none" strike="noStrike" cap="none" dirty="0">
              <a:solidFill>
                <a:schemeClr val="dk1"/>
              </a:solidFill>
              <a:latin typeface="Cabin" panose="020B0604020202020204" charset="0"/>
              <a:ea typeface="Cabin"/>
              <a:cs typeface="Cabin"/>
              <a:sym typeface="Cabin"/>
            </a:endParaRPr>
          </a:p>
        </p:txBody>
      </p:sp>
      <p:sp>
        <p:nvSpPr>
          <p:cNvPr id="2" name="Date Placeholder 1"/>
          <p:cNvSpPr>
            <a:spLocks noGrp="1"/>
          </p:cNvSpPr>
          <p:nvPr>
            <p:ph type="dt" sz="half" idx="10"/>
          </p:nvPr>
        </p:nvSpPr>
        <p:spPr/>
        <p:txBody>
          <a:bodyPr/>
          <a:lstStyle/>
          <a:p>
            <a:fld id="{71C0F817-62D4-4CD2-89FB-3E6C175AE4DF}" type="datetime1">
              <a:rPr lang="en-US" smtClean="0"/>
              <a:t>11/20/2018</a:t>
            </a:fld>
            <a:endParaRPr lang="en-AU"/>
          </a:p>
        </p:txBody>
      </p:sp>
      <p:sp>
        <p:nvSpPr>
          <p:cNvPr id="9" name="Google Shape;186;p22"/>
          <p:cNvSpPr txBox="1">
            <a:spLocks noGrp="1"/>
          </p:cNvSpPr>
          <p:nvPr>
            <p:ph sz="quarter" idx="2"/>
          </p:nvPr>
        </p:nvSpPr>
        <p:spPr>
          <a:xfrm>
            <a:off x="6431281" y="1310641"/>
            <a:ext cx="4193175" cy="3949336"/>
          </a:xfrm>
          <a:prstGeom prst="rect">
            <a:avLst/>
          </a:prstGeom>
          <a:noFill/>
          <a:ln>
            <a:noFill/>
          </a:ln>
        </p:spPr>
        <p:txBody>
          <a:bodyPr spcFirstLastPara="1" wrap="square" lIns="121900" tIns="60950" rIns="121900" bIns="60950" anchor="t" anchorCtr="0">
            <a:noAutofit/>
          </a:bodyPr>
          <a:lstStyle/>
          <a:p>
            <a:pPr marL="609585" marR="0" lvl="1" indent="0" algn="l" rtl="0">
              <a:spcBef>
                <a:spcPts val="500"/>
              </a:spcBef>
              <a:spcAft>
                <a:spcPts val="0"/>
              </a:spcAft>
              <a:buClr>
                <a:schemeClr val="dk1"/>
              </a:buClr>
              <a:buSzPts val="1100"/>
              <a:buFont typeface="Noto Sans Symbols"/>
              <a:buNone/>
            </a:pPr>
            <a:r>
              <a:rPr lang="en" sz="2600" b="1" i="0" u="none" strike="noStrike" cap="none" dirty="0" smtClean="0">
                <a:solidFill>
                  <a:srgbClr val="333333"/>
                </a:solidFill>
                <a:latin typeface="Cabin" panose="020B0604020202020204" charset="0"/>
                <a:ea typeface="Cabin"/>
                <a:cs typeface="Cabin"/>
                <a:sym typeface="Cabin"/>
              </a:rPr>
              <a:t>DECREASED </a:t>
            </a:r>
            <a:r>
              <a:rPr lang="en" sz="2600" b="1" i="0" u="none" strike="noStrike" cap="none" dirty="0">
                <a:solidFill>
                  <a:srgbClr val="333333"/>
                </a:solidFill>
                <a:latin typeface="Cabin" panose="020B0604020202020204" charset="0"/>
                <a:ea typeface="Cabin"/>
                <a:cs typeface="Cabin"/>
                <a:sym typeface="Cabin"/>
              </a:rPr>
              <a:t>MCV</a:t>
            </a:r>
            <a:endParaRPr sz="2600" dirty="0">
              <a:latin typeface="Cabin" panose="020B0604020202020204" charset="0"/>
            </a:endParaRPr>
          </a:p>
          <a:p>
            <a:pPr marL="609585" marR="0" lvl="1" indent="0" algn="l" rtl="0">
              <a:spcBef>
                <a:spcPts val="500"/>
              </a:spcBef>
              <a:spcAft>
                <a:spcPts val="0"/>
              </a:spcAft>
              <a:buClr>
                <a:schemeClr val="dk1"/>
              </a:buClr>
              <a:buSzPts val="1100"/>
              <a:buNone/>
            </a:pPr>
            <a:endParaRPr lang="en" sz="2600" b="0" i="0" u="none" strike="noStrike" cap="none" dirty="0" smtClean="0">
              <a:solidFill>
                <a:srgbClr val="333333"/>
              </a:solidFill>
              <a:latin typeface="Cabin" panose="020B0604020202020204" charset="0"/>
              <a:ea typeface="Cabin"/>
              <a:cs typeface="Cabin"/>
              <a:sym typeface="Cabin"/>
            </a:endParaRPr>
          </a:p>
          <a:p>
            <a:pPr marL="609585" marR="0" lvl="1" indent="0" algn="l" rtl="0">
              <a:spcBef>
                <a:spcPts val="500"/>
              </a:spcBef>
              <a:spcAft>
                <a:spcPts val="0"/>
              </a:spcAft>
              <a:buClr>
                <a:schemeClr val="dk1"/>
              </a:buClr>
              <a:buSzPts val="1100"/>
              <a:buNone/>
            </a:pPr>
            <a:r>
              <a:rPr lang="en" sz="2600" b="0" i="0" u="none" strike="noStrike" cap="none" dirty="0" smtClean="0">
                <a:solidFill>
                  <a:srgbClr val="333333"/>
                </a:solidFill>
                <a:latin typeface="Cabin" panose="020B0604020202020204" charset="0"/>
                <a:ea typeface="Cabin"/>
                <a:cs typeface="Cabin"/>
                <a:sym typeface="Cabin"/>
              </a:rPr>
              <a:t>Iron </a:t>
            </a:r>
            <a:r>
              <a:rPr lang="en" sz="2600" b="0" i="0" u="none" strike="noStrike" cap="none" dirty="0">
                <a:solidFill>
                  <a:srgbClr val="333333"/>
                </a:solidFill>
                <a:latin typeface="Cabin" panose="020B0604020202020204" charset="0"/>
                <a:ea typeface="Cabin"/>
                <a:cs typeface="Cabin"/>
                <a:sym typeface="Cabin"/>
              </a:rPr>
              <a:t>deficiency anaemia</a:t>
            </a:r>
            <a:endParaRPr sz="2600" dirty="0">
              <a:latin typeface="Cabin" panose="020B0604020202020204" charset="0"/>
            </a:endParaRPr>
          </a:p>
          <a:p>
            <a:pPr marL="609585" marR="0" lvl="1" indent="0" algn="l" rtl="0">
              <a:spcBef>
                <a:spcPts val="500"/>
              </a:spcBef>
              <a:spcAft>
                <a:spcPts val="0"/>
              </a:spcAft>
              <a:buClr>
                <a:schemeClr val="dk1"/>
              </a:buClr>
              <a:buSzPts val="1100"/>
              <a:buNone/>
            </a:pPr>
            <a:r>
              <a:rPr lang="en" sz="2600" b="0" i="0" u="none" strike="noStrike" cap="none" dirty="0">
                <a:solidFill>
                  <a:srgbClr val="333333"/>
                </a:solidFill>
                <a:latin typeface="Cabin" panose="020B0604020202020204" charset="0"/>
                <a:ea typeface="Cabin"/>
                <a:cs typeface="Cabin"/>
                <a:sym typeface="Cabin"/>
              </a:rPr>
              <a:t>Haemolytic anaemia</a:t>
            </a:r>
            <a:endParaRPr sz="2600" dirty="0">
              <a:latin typeface="Cabin" panose="020B0604020202020204" charset="0"/>
            </a:endParaRPr>
          </a:p>
          <a:p>
            <a:pPr marL="609585" marR="0" lvl="1" indent="0" algn="l" rtl="0">
              <a:spcBef>
                <a:spcPts val="500"/>
              </a:spcBef>
              <a:spcAft>
                <a:spcPts val="0"/>
              </a:spcAft>
              <a:buClr>
                <a:schemeClr val="dk1"/>
              </a:buClr>
              <a:buSzPts val="1100"/>
              <a:buNone/>
            </a:pPr>
            <a:r>
              <a:rPr lang="en" sz="2600" b="0" i="0" u="none" strike="noStrike" cap="none" dirty="0">
                <a:solidFill>
                  <a:srgbClr val="333333"/>
                </a:solidFill>
                <a:latin typeface="Cabin" panose="020B0604020202020204" charset="0"/>
                <a:ea typeface="Cabin"/>
                <a:cs typeface="Cabin"/>
                <a:sym typeface="Cabin"/>
              </a:rPr>
              <a:t>Lead poisoning</a:t>
            </a:r>
            <a:endParaRPr sz="2600" dirty="0">
              <a:latin typeface="Cabin" panose="020B0604020202020204" charset="0"/>
            </a:endParaRPr>
          </a:p>
          <a:p>
            <a:pPr marL="609585" marR="0" lvl="1" indent="0" algn="l" rtl="0">
              <a:spcBef>
                <a:spcPts val="500"/>
              </a:spcBef>
              <a:spcAft>
                <a:spcPts val="0"/>
              </a:spcAft>
              <a:buClr>
                <a:schemeClr val="dk1"/>
              </a:buClr>
              <a:buSzPts val="1100"/>
              <a:buNone/>
            </a:pPr>
            <a:r>
              <a:rPr lang="en" sz="2600" b="0" i="0" u="none" strike="noStrike" cap="none" dirty="0">
                <a:solidFill>
                  <a:srgbClr val="333333"/>
                </a:solidFill>
                <a:latin typeface="Cabin" panose="020B0604020202020204" charset="0"/>
                <a:ea typeface="Cabin"/>
                <a:cs typeface="Cabin"/>
                <a:sym typeface="Cabin"/>
              </a:rPr>
              <a:t>Thalassemia.</a:t>
            </a:r>
            <a:endParaRPr sz="2600" b="0" i="0" u="sng" strike="noStrike" cap="none" dirty="0">
              <a:solidFill>
                <a:schemeClr val="hlink"/>
              </a:solidFill>
              <a:latin typeface="Cabin" panose="020B0604020202020204" charset="0"/>
              <a:ea typeface="Cabin"/>
              <a:cs typeface="Cabin"/>
              <a:sym typeface="Cabin"/>
              <a:hlinkClick r:id="rId4"/>
            </a:endParaRPr>
          </a:p>
          <a:p>
            <a:pPr marL="274320" marR="0" lvl="0" indent="-139192" algn="l" rtl="0">
              <a:spcBef>
                <a:spcPts val="600"/>
              </a:spcBef>
              <a:spcAft>
                <a:spcPts val="0"/>
              </a:spcAft>
              <a:buClr>
                <a:schemeClr val="accent1"/>
              </a:buClr>
              <a:buSzPts val="2128"/>
              <a:buFont typeface="Noto Sans Symbols"/>
              <a:buNone/>
            </a:pPr>
            <a:endParaRPr b="0" i="0" u="none" strike="noStrike" cap="none" dirty="0">
              <a:solidFill>
                <a:schemeClr val="dk1"/>
              </a:solidFill>
              <a:latin typeface="Cabin" panose="020B0604020202020204" charset="0"/>
              <a:ea typeface="Cabin"/>
              <a:cs typeface="Cabin"/>
              <a:sym typeface="Cabi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Shape 192"/>
        <p:cNvGrpSpPr/>
        <p:nvPr/>
      </p:nvGrpSpPr>
      <p:grpSpPr>
        <a:xfrm>
          <a:off x="0" y="0"/>
          <a:ext cx="0" cy="0"/>
          <a:chOff x="0" y="0"/>
          <a:chExt cx="0" cy="0"/>
        </a:xfrm>
      </p:grpSpPr>
      <p:sp>
        <p:nvSpPr>
          <p:cNvPr id="193" name="Google Shape;193;p23"/>
          <p:cNvSpPr txBox="1">
            <a:spLocks noGrp="1"/>
          </p:cNvSpPr>
          <p:nvPr>
            <p:ph type="title"/>
          </p:nvPr>
        </p:nvSpPr>
        <p:spPr>
          <a:prstGeom prst="rect">
            <a:avLst/>
          </a:prstGeom>
          <a:noFill/>
          <a:ln>
            <a:noFill/>
          </a:ln>
        </p:spPr>
        <p:txBody>
          <a:bodyPr spcFirstLastPara="1" wrap="square" lIns="121875" tIns="121875" rIns="121875" bIns="121875" anchor="t" anchorCtr="0">
            <a:noAutofit/>
          </a:bodyPr>
          <a:lstStyle/>
          <a:p>
            <a:pPr>
              <a:lnSpc>
                <a:spcPct val="125000"/>
              </a:lnSpc>
              <a:spcBef>
                <a:spcPts val="0"/>
              </a:spcBef>
              <a:spcAft>
                <a:spcPts val="800"/>
              </a:spcAft>
              <a:buClr>
                <a:srgbClr val="333333"/>
              </a:buClr>
              <a:buSzPts val="3200"/>
            </a:pPr>
            <a:r>
              <a:rPr lang="en" b="1" dirty="0">
                <a:solidFill>
                  <a:schemeClr val="dk2"/>
                </a:solidFill>
                <a:latin typeface="Bookman Old Style"/>
                <a:ea typeface="Bookman Old Style"/>
                <a:cs typeface="Bookman Old Style"/>
                <a:sym typeface="Bookman Old Style"/>
              </a:rPr>
              <a:t>MCH</a:t>
            </a:r>
            <a:endParaRPr b="1" dirty="0">
              <a:solidFill>
                <a:schemeClr val="dk2"/>
              </a:solidFill>
              <a:latin typeface="Bookman Old Style"/>
              <a:ea typeface="Bookman Old Style"/>
              <a:cs typeface="Bookman Old Style"/>
              <a:sym typeface="Bookman Old Style"/>
            </a:endParaRPr>
          </a:p>
          <a:p>
            <a:pPr marL="0" marR="0" lvl="0" indent="0" algn="l" rtl="0">
              <a:spcBef>
                <a:spcPts val="800"/>
              </a:spcBef>
              <a:spcAft>
                <a:spcPts val="0"/>
              </a:spcAft>
              <a:buClr>
                <a:schemeClr val="dk2"/>
              </a:buClr>
              <a:buSzPts val="7200"/>
              <a:buFont typeface="Bookman Old Style"/>
              <a:buNone/>
            </a:pPr>
            <a:endParaRPr sz="7200" b="0" i="0" u="none" strike="noStrike" cap="none" dirty="0">
              <a:solidFill>
                <a:schemeClr val="dk2"/>
              </a:solidFill>
              <a:latin typeface="Bookman Old Style"/>
              <a:ea typeface="Bookman Old Style"/>
              <a:cs typeface="Bookman Old Style"/>
              <a:sym typeface="Bookman Old Style"/>
            </a:endParaRPr>
          </a:p>
        </p:txBody>
      </p:sp>
      <p:sp>
        <p:nvSpPr>
          <p:cNvPr id="197" name="Google Shape;197;p23"/>
          <p:cNvSpPr txBox="1">
            <a:spLocks noGrp="1"/>
          </p:cNvSpPr>
          <p:nvPr>
            <p:ph type="sldNum" sz="quarter" idx="12"/>
          </p:nvPr>
        </p:nvSpPr>
        <p:spPr>
          <a:xfrm>
            <a:off x="816865" y="6356350"/>
            <a:ext cx="2641500" cy="365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
              <a:t>14</a:t>
            </a:fld>
            <a:endParaRPr/>
          </a:p>
        </p:txBody>
      </p:sp>
      <p:sp>
        <p:nvSpPr>
          <p:cNvPr id="194" name="Google Shape;194;p23"/>
          <p:cNvSpPr txBox="1">
            <a:spLocks noGrp="1"/>
          </p:cNvSpPr>
          <p:nvPr>
            <p:ph sz="quarter" idx="1"/>
          </p:nvPr>
        </p:nvSpPr>
        <p:spPr>
          <a:xfrm>
            <a:off x="609601" y="1385455"/>
            <a:ext cx="10676708" cy="3230088"/>
          </a:xfrm>
          <a:prstGeom prst="rect">
            <a:avLst/>
          </a:prstGeom>
          <a:noFill/>
          <a:ln>
            <a:noFill/>
          </a:ln>
        </p:spPr>
        <p:txBody>
          <a:bodyPr spcFirstLastPara="1" wrap="square" lIns="121875" tIns="121875" rIns="121875" bIns="121875" anchor="t" anchorCtr="0">
            <a:noAutofit/>
          </a:bodyPr>
          <a:lstStyle/>
          <a:p>
            <a:pPr marL="0" marR="0" lvl="0" indent="0" algn="l" rtl="0">
              <a:spcBef>
                <a:spcPts val="800"/>
              </a:spcBef>
              <a:spcAft>
                <a:spcPts val="0"/>
              </a:spcAft>
              <a:buClr>
                <a:schemeClr val="dk1"/>
              </a:buClr>
              <a:buSzPts val="1100"/>
              <a:buNone/>
            </a:pPr>
            <a:r>
              <a:rPr lang="en" sz="2400" b="0" i="0" u="none" strike="noStrike" cap="none" dirty="0">
                <a:solidFill>
                  <a:srgbClr val="333333"/>
                </a:solidFill>
                <a:latin typeface="Cabin"/>
                <a:ea typeface="Cabin"/>
                <a:cs typeface="Cabin"/>
                <a:sym typeface="Cabin"/>
              </a:rPr>
              <a:t>Also known as Mean Corpuscular Haemoglobin, the MCH indicates the average weight of Hb in the RBC. </a:t>
            </a:r>
            <a:endParaRPr dirty="0"/>
          </a:p>
          <a:p>
            <a:pPr marL="0" marR="0" lvl="0" indent="0" algn="l" rtl="0">
              <a:spcBef>
                <a:spcPts val="800"/>
              </a:spcBef>
              <a:spcAft>
                <a:spcPts val="0"/>
              </a:spcAft>
              <a:buClr>
                <a:schemeClr val="dk1"/>
              </a:buClr>
              <a:buSzPts val="1100"/>
              <a:buNone/>
            </a:pPr>
            <a:r>
              <a:rPr lang="en" sz="2400" b="0" i="0" u="none" strike="noStrike" cap="none" dirty="0">
                <a:solidFill>
                  <a:srgbClr val="333333"/>
                </a:solidFill>
                <a:latin typeface="Cabin"/>
                <a:ea typeface="Cabin"/>
                <a:cs typeface="Cabin"/>
                <a:sym typeface="Cabin"/>
              </a:rPr>
              <a:t>Cells with a low MCH are pale in color and are referred to as </a:t>
            </a:r>
            <a:r>
              <a:rPr lang="en" sz="2400" b="0" i="1" u="none" strike="noStrike" cap="none" dirty="0">
                <a:solidFill>
                  <a:srgbClr val="C00000"/>
                </a:solidFill>
                <a:latin typeface="Cabin"/>
                <a:ea typeface="Cabin"/>
                <a:cs typeface="Cabin"/>
                <a:sym typeface="Cabin"/>
              </a:rPr>
              <a:t>hypochromic</a:t>
            </a:r>
            <a:r>
              <a:rPr lang="en" sz="2400" b="0" i="0" u="none" strike="noStrike" cap="none" dirty="0">
                <a:solidFill>
                  <a:srgbClr val="C00000"/>
                </a:solidFill>
                <a:latin typeface="Cabin"/>
                <a:ea typeface="Cabin"/>
                <a:cs typeface="Cabin"/>
                <a:sym typeface="Cabin"/>
              </a:rPr>
              <a:t>. </a:t>
            </a:r>
            <a:endParaRPr dirty="0"/>
          </a:p>
          <a:p>
            <a:pPr marL="0" marR="0" lvl="0" indent="0" algn="l" rtl="0">
              <a:spcBef>
                <a:spcPts val="800"/>
              </a:spcBef>
              <a:spcAft>
                <a:spcPts val="0"/>
              </a:spcAft>
              <a:buClr>
                <a:schemeClr val="dk1"/>
              </a:buClr>
              <a:buSzPts val="1100"/>
              <a:buNone/>
            </a:pPr>
            <a:r>
              <a:rPr lang="en" sz="2400" b="0" i="0" u="none" strike="noStrike" cap="none" dirty="0">
                <a:solidFill>
                  <a:srgbClr val="333333"/>
                </a:solidFill>
                <a:latin typeface="Cabin"/>
                <a:ea typeface="Cabin"/>
                <a:cs typeface="Cabin"/>
                <a:sym typeface="Cabin"/>
              </a:rPr>
              <a:t>Cells with an increased MCH are </a:t>
            </a:r>
            <a:r>
              <a:rPr lang="en" sz="2400" b="0" i="1" u="none" strike="noStrike" cap="none" dirty="0">
                <a:solidFill>
                  <a:srgbClr val="800000"/>
                </a:solidFill>
                <a:latin typeface="Cabin"/>
                <a:ea typeface="Cabin"/>
                <a:cs typeface="Cabin"/>
                <a:sym typeface="Cabin"/>
              </a:rPr>
              <a:t>hyperchromic</a:t>
            </a:r>
            <a:r>
              <a:rPr lang="en" sz="2400" b="0" i="1" u="none" strike="noStrike" cap="none" dirty="0">
                <a:solidFill>
                  <a:srgbClr val="333333"/>
                </a:solidFill>
                <a:latin typeface="Cabin"/>
                <a:ea typeface="Cabin"/>
                <a:cs typeface="Cabin"/>
                <a:sym typeface="Cabin"/>
              </a:rPr>
              <a:t> </a:t>
            </a:r>
            <a:r>
              <a:rPr lang="en" sz="2400" b="0" i="0" u="none" strike="noStrike" cap="none" dirty="0">
                <a:solidFill>
                  <a:srgbClr val="333333"/>
                </a:solidFill>
                <a:latin typeface="Cabin"/>
                <a:ea typeface="Cabin"/>
                <a:cs typeface="Cabin"/>
                <a:sym typeface="Cabin"/>
              </a:rPr>
              <a:t>Cells with normal amounts of Hb are </a:t>
            </a:r>
            <a:r>
              <a:rPr lang="en" sz="2400" b="0" i="1" u="none" strike="noStrike" cap="none" dirty="0">
                <a:solidFill>
                  <a:srgbClr val="FF0000"/>
                </a:solidFill>
                <a:latin typeface="Cabin"/>
                <a:ea typeface="Cabin"/>
                <a:cs typeface="Cabin"/>
                <a:sym typeface="Cabin"/>
              </a:rPr>
              <a:t>normochromic</a:t>
            </a:r>
            <a:r>
              <a:rPr lang="en" sz="2400" b="0" i="0" u="none" strike="noStrike" cap="none" dirty="0">
                <a:solidFill>
                  <a:srgbClr val="FF0000"/>
                </a:solidFill>
                <a:latin typeface="Cabin"/>
                <a:ea typeface="Cabin"/>
                <a:cs typeface="Cabin"/>
                <a:sym typeface="Cabin"/>
              </a:rPr>
              <a:t>.</a:t>
            </a:r>
            <a:r>
              <a:rPr lang="en" sz="2400" b="0" i="0" u="none" strike="noStrike" cap="none" dirty="0">
                <a:solidFill>
                  <a:srgbClr val="333333"/>
                </a:solidFill>
                <a:latin typeface="Cabin"/>
                <a:ea typeface="Cabin"/>
                <a:cs typeface="Cabin"/>
                <a:sym typeface="Cabin"/>
              </a:rPr>
              <a:t/>
            </a:r>
            <a:br>
              <a:rPr lang="en" sz="2400" b="0" i="0" u="none" strike="noStrike" cap="none" dirty="0">
                <a:solidFill>
                  <a:srgbClr val="333333"/>
                </a:solidFill>
                <a:latin typeface="Cabin"/>
                <a:ea typeface="Cabin"/>
                <a:cs typeface="Cabin"/>
                <a:sym typeface="Cabin"/>
              </a:rPr>
            </a:br>
            <a:endParaRPr sz="2400" b="0" i="0" u="none" strike="noStrike" cap="none" dirty="0">
              <a:solidFill>
                <a:srgbClr val="333333"/>
              </a:solidFill>
              <a:latin typeface="Cabin"/>
              <a:ea typeface="Cabin"/>
              <a:cs typeface="Cabin"/>
              <a:sym typeface="Cabin"/>
            </a:endParaRPr>
          </a:p>
          <a:p>
            <a:pPr marL="274320" marR="0" lvl="0" indent="-158496" algn="l" rtl="0">
              <a:spcBef>
                <a:spcPts val="600"/>
              </a:spcBef>
              <a:spcAft>
                <a:spcPts val="2133"/>
              </a:spcAft>
              <a:buClr>
                <a:schemeClr val="accent1"/>
              </a:buClr>
              <a:buSzPts val="1824"/>
              <a:buFont typeface="Noto Sans Symbols"/>
              <a:buNone/>
            </a:pPr>
            <a:endParaRPr sz="2400" b="0" i="0" u="none" strike="noStrike" cap="none" dirty="0">
              <a:solidFill>
                <a:schemeClr val="dk1"/>
              </a:solidFill>
              <a:latin typeface="Cabin"/>
              <a:ea typeface="Cabin"/>
              <a:cs typeface="Cabin"/>
              <a:sym typeface="Cabin"/>
            </a:endParaRPr>
          </a:p>
        </p:txBody>
      </p:sp>
      <p:graphicFrame>
        <p:nvGraphicFramePr>
          <p:cNvPr id="196" name="Google Shape;196;p23"/>
          <p:cNvGraphicFramePr/>
          <p:nvPr>
            <p:extLst>
              <p:ext uri="{D42A27DB-BD31-4B8C-83A1-F6EECF244321}">
                <p14:modId xmlns:p14="http://schemas.microsoft.com/office/powerpoint/2010/main" val="1149983312"/>
              </p:ext>
            </p:extLst>
          </p:nvPr>
        </p:nvGraphicFramePr>
        <p:xfrm>
          <a:off x="1264889" y="4249712"/>
          <a:ext cx="9237647" cy="2029168"/>
        </p:xfrm>
        <a:graphic>
          <a:graphicData uri="http://schemas.openxmlformats.org/drawingml/2006/table">
            <a:tbl>
              <a:tblPr>
                <a:noFill/>
                <a:tableStyleId>{B53A2DF2-59E2-4C89-80D7-C43F8FA8ED1D}</a:tableStyleId>
              </a:tblPr>
              <a:tblGrid>
                <a:gridCol w="1368131"/>
                <a:gridCol w="1967379"/>
                <a:gridCol w="1967379"/>
                <a:gridCol w="1967379"/>
                <a:gridCol w="1967379"/>
              </a:tblGrid>
              <a:tr h="841777">
                <a:tc>
                  <a:txBody>
                    <a:bodyPr/>
                    <a:lstStyle/>
                    <a:p>
                      <a:pPr marL="0" marR="0" lvl="0" indent="0" algn="ctr" rtl="0">
                        <a:spcBef>
                          <a:spcPts val="0"/>
                        </a:spcBef>
                        <a:spcAft>
                          <a:spcPts val="0"/>
                        </a:spcAft>
                        <a:buClr>
                          <a:schemeClr val="dk1"/>
                        </a:buClr>
                        <a:buSzPts val="1300"/>
                        <a:buFont typeface="Cabin"/>
                        <a:buNone/>
                      </a:pPr>
                      <a:endParaRPr sz="1300" u="none" strike="noStrike" cap="none" dirty="0">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Conventional ref range</a:t>
                      </a:r>
                      <a:endParaRPr sz="1300" b="1" u="none" strike="noStrike" cap="none">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Clr>
                          <a:srgbClr val="000000"/>
                        </a:buClr>
                        <a:buSzPts val="1300"/>
                        <a:buFont typeface="Cabin"/>
                        <a:buNone/>
                      </a:pPr>
                      <a:r>
                        <a:rPr lang="en" sz="1300" b="1" u="none" strike="noStrike" cap="none">
                          <a:solidFill>
                            <a:srgbClr val="000000"/>
                          </a:solidFill>
                          <a:latin typeface="Cabin"/>
                          <a:ea typeface="Cabin"/>
                          <a:cs typeface="Cabin"/>
                          <a:sym typeface="Cabin"/>
                        </a:rPr>
                        <a:t>Conventional ref range</a:t>
                      </a:r>
                      <a:endParaRPr/>
                    </a:p>
                  </a:txBody>
                  <a:tcPr marL="121900" marR="121900" marT="121900" marB="121900" anchor="ctr"/>
                </a:tc>
                <a:tc>
                  <a:txBody>
                    <a:bodyPr/>
                    <a:lstStyle/>
                    <a:p>
                      <a:pPr marL="0" marR="0" lvl="0" indent="0" algn="ctr" rtl="0">
                        <a:lnSpc>
                          <a:spcPct val="100000"/>
                        </a:lnSpc>
                        <a:spcBef>
                          <a:spcPts val="0"/>
                        </a:spcBef>
                        <a:spcAft>
                          <a:spcPts val="0"/>
                        </a:spcAft>
                        <a:buClr>
                          <a:srgbClr val="000000"/>
                        </a:buClr>
                        <a:buSzPts val="1300"/>
                        <a:buFont typeface="Cabin"/>
                        <a:buNone/>
                      </a:pPr>
                      <a:r>
                        <a:rPr lang="en" sz="1300" b="1" u="none" strike="noStrike" cap="none" dirty="0">
                          <a:solidFill>
                            <a:srgbClr val="000000"/>
                          </a:solidFill>
                          <a:latin typeface="Cabin"/>
                          <a:ea typeface="Cabin"/>
                          <a:cs typeface="Cabin"/>
                          <a:sym typeface="Cabin"/>
                        </a:rPr>
                        <a:t>Optimal ref range</a:t>
                      </a:r>
                      <a:endParaRPr dirty="0"/>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Alarm range</a:t>
                      </a:r>
                      <a:endParaRPr/>
                    </a:p>
                  </a:txBody>
                  <a:tcPr marL="121900" marR="121900" marT="121900" marB="121900" anchor="ctr"/>
                </a:tc>
              </a:tr>
              <a:tr h="1187391">
                <a:tc>
                  <a:txBody>
                    <a:bodyPr/>
                    <a:lstStyle/>
                    <a:p>
                      <a:pPr marL="0" marR="0" lvl="0" indent="0" algn="ctr" rtl="0">
                        <a:spcBef>
                          <a:spcPts val="0"/>
                        </a:spcBef>
                        <a:spcAft>
                          <a:spcPts val="0"/>
                        </a:spcAft>
                        <a:buClr>
                          <a:srgbClr val="000000"/>
                        </a:buClr>
                        <a:buSzPts val="1300"/>
                        <a:buFont typeface="Arial"/>
                        <a:buNone/>
                      </a:pPr>
                      <a:r>
                        <a:rPr lang="en" sz="1300" b="1" u="none" strike="noStrike" cap="none">
                          <a:solidFill>
                            <a:srgbClr val="000000"/>
                          </a:solidFill>
                          <a:latin typeface="Arial"/>
                          <a:ea typeface="Arial"/>
                          <a:cs typeface="Arial"/>
                          <a:sym typeface="Arial"/>
                        </a:rPr>
                        <a:t>Males </a:t>
                      </a:r>
                      <a:br>
                        <a:rPr lang="en" sz="1300" b="1" u="none" strike="noStrike" cap="none">
                          <a:solidFill>
                            <a:srgbClr val="000000"/>
                          </a:solidFill>
                          <a:latin typeface="Arial"/>
                          <a:ea typeface="Arial"/>
                          <a:cs typeface="Arial"/>
                          <a:sym typeface="Arial"/>
                        </a:rPr>
                      </a:br>
                      <a:r>
                        <a:rPr lang="en" sz="1300" b="1" u="none" strike="noStrike" cap="none">
                          <a:solidFill>
                            <a:srgbClr val="000000"/>
                          </a:solidFill>
                          <a:latin typeface="Arial"/>
                          <a:ea typeface="Arial"/>
                          <a:cs typeface="Arial"/>
                          <a:sym typeface="Arial"/>
                        </a:rPr>
                        <a:t>&amp; </a:t>
                      </a:r>
                      <a:endParaRPr/>
                    </a:p>
                    <a:p>
                      <a:pPr marL="0" marR="0" lvl="0" indent="0" algn="ctr" rtl="0">
                        <a:spcBef>
                          <a:spcPts val="0"/>
                        </a:spcBef>
                        <a:spcAft>
                          <a:spcPts val="0"/>
                        </a:spcAft>
                        <a:buClr>
                          <a:srgbClr val="000000"/>
                        </a:buClr>
                        <a:buSzPts val="1300"/>
                        <a:buFont typeface="Arial"/>
                        <a:buNone/>
                      </a:pPr>
                      <a:r>
                        <a:rPr lang="en" sz="1300" b="1" u="none" strike="noStrike" cap="none">
                          <a:solidFill>
                            <a:srgbClr val="000000"/>
                          </a:solidFill>
                          <a:latin typeface="Arial"/>
                          <a:ea typeface="Arial"/>
                          <a:cs typeface="Arial"/>
                          <a:sym typeface="Arial"/>
                        </a:rPr>
                        <a:t>Females</a:t>
                      </a:r>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u="none" strike="noStrike" cap="none" dirty="0">
                          <a:solidFill>
                            <a:schemeClr val="dk1"/>
                          </a:solidFill>
                          <a:latin typeface="Cabin"/>
                          <a:ea typeface="Cabin"/>
                          <a:cs typeface="Cabin"/>
                          <a:sym typeface="Cabin"/>
                        </a:rPr>
                        <a:t>27-33pg</a:t>
                      </a:r>
                      <a:endParaRPr sz="1300" u="none" strike="noStrike" cap="none" dirty="0">
                        <a:solidFill>
                          <a:schemeClr val="dk1"/>
                        </a:solidFill>
                        <a:latin typeface="Cabin"/>
                        <a:ea typeface="Cabin"/>
                        <a:cs typeface="Cabin"/>
                        <a:sym typeface="Cabin"/>
                      </a:endParaRPr>
                    </a:p>
                  </a:txBody>
                  <a:tcPr marL="121900" marR="121900" marT="121900" marB="121900" anchor="ctr">
                    <a:solidFill>
                      <a:srgbClr val="93B9C3"/>
                    </a:solidFill>
                  </a:tcPr>
                </a:tc>
                <a:tc>
                  <a:txBody>
                    <a:bodyPr/>
                    <a:lstStyle/>
                    <a:p>
                      <a:pPr marL="0" marR="0" lvl="0" indent="0" algn="ctr" rtl="0">
                        <a:spcBef>
                          <a:spcPts val="0"/>
                        </a:spcBef>
                        <a:spcAft>
                          <a:spcPts val="0"/>
                        </a:spcAft>
                        <a:buClr>
                          <a:schemeClr val="dk1"/>
                        </a:buClr>
                        <a:buSzPts val="1300"/>
                        <a:buFont typeface="Cabin"/>
                        <a:buNone/>
                      </a:pPr>
                      <a:r>
                        <a:rPr lang="en" sz="1300" u="none" strike="noStrike" cap="none">
                          <a:solidFill>
                            <a:schemeClr val="dk1"/>
                          </a:solidFill>
                          <a:latin typeface="Cabin"/>
                          <a:ea typeface="Cabin"/>
                          <a:cs typeface="Cabin"/>
                          <a:sym typeface="Cabin"/>
                        </a:rPr>
                        <a:t>n/a</a:t>
                      </a:r>
                      <a:endParaRPr sz="1300" u="none" strike="noStrike" cap="none">
                        <a:solidFill>
                          <a:schemeClr val="dk1"/>
                        </a:solidFill>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u="none" strike="noStrike" cap="none">
                          <a:solidFill>
                            <a:schemeClr val="dk1"/>
                          </a:solidFill>
                          <a:latin typeface="Cabin"/>
                          <a:ea typeface="Cabin"/>
                          <a:cs typeface="Cabin"/>
                          <a:sym typeface="Cabin"/>
                        </a:rPr>
                        <a:t>28.0-31.9pg</a:t>
                      </a:r>
                      <a:endParaRPr sz="1300" u="none" strike="noStrike" cap="none">
                        <a:solidFill>
                          <a:schemeClr val="dk1"/>
                        </a:solidFill>
                        <a:latin typeface="Cabin"/>
                        <a:ea typeface="Cabin"/>
                        <a:cs typeface="Cabin"/>
                        <a:sym typeface="Cabin"/>
                      </a:endParaRPr>
                    </a:p>
                  </a:txBody>
                  <a:tcPr marL="121900" marR="121900" marT="121900" marB="121900" anchor="ctr">
                    <a:solidFill>
                      <a:srgbClr val="92D050"/>
                    </a:solidFill>
                  </a:tcPr>
                </a:tc>
                <a:tc>
                  <a:txBody>
                    <a:bodyPr/>
                    <a:lstStyle/>
                    <a:p>
                      <a:pPr marL="0" marR="0" lvl="0" indent="0" algn="ctr" rtl="0">
                        <a:spcBef>
                          <a:spcPts val="0"/>
                        </a:spcBef>
                        <a:spcAft>
                          <a:spcPts val="0"/>
                        </a:spcAft>
                        <a:buClr>
                          <a:schemeClr val="dk1"/>
                        </a:buClr>
                        <a:buSzPts val="1300"/>
                        <a:buFont typeface="Cabin"/>
                        <a:buNone/>
                      </a:pPr>
                      <a:r>
                        <a:rPr lang="en" sz="1300" u="none" strike="noStrike" cap="none" dirty="0">
                          <a:solidFill>
                            <a:schemeClr val="dk1"/>
                          </a:solidFill>
                          <a:latin typeface="Cabin"/>
                          <a:ea typeface="Cabin"/>
                          <a:cs typeface="Cabin"/>
                          <a:sym typeface="Cabin"/>
                        </a:rPr>
                        <a:t>&lt;24.0 or &gt;34.0pg</a:t>
                      </a:r>
                      <a:endParaRPr sz="1300" u="none" strike="noStrike" cap="none" dirty="0">
                        <a:solidFill>
                          <a:schemeClr val="dk1"/>
                        </a:solidFill>
                        <a:latin typeface="Cabin"/>
                        <a:ea typeface="Cabin"/>
                        <a:cs typeface="Cabin"/>
                        <a:sym typeface="Cabin"/>
                      </a:endParaRPr>
                    </a:p>
                  </a:txBody>
                  <a:tcPr marL="121900" marR="121900" marT="121900" marB="121900" anchor="ctr">
                    <a:solidFill>
                      <a:srgbClr val="FF7E79"/>
                    </a:solidFill>
                  </a:tcPr>
                </a:tc>
              </a:tr>
            </a:tbl>
          </a:graphicData>
        </a:graphic>
      </p:graphicFrame>
      <p:sp>
        <p:nvSpPr>
          <p:cNvPr id="2" name="Date Placeholder 1"/>
          <p:cNvSpPr>
            <a:spLocks noGrp="1"/>
          </p:cNvSpPr>
          <p:nvPr>
            <p:ph type="dt" sz="half" idx="10"/>
          </p:nvPr>
        </p:nvSpPr>
        <p:spPr/>
        <p:txBody>
          <a:bodyPr/>
          <a:lstStyle/>
          <a:p>
            <a:fld id="{7A3ECFFF-E596-46A8-AD56-D40DDA870C3E}" type="datetime1">
              <a:rPr lang="en-US" smtClean="0"/>
              <a:t>11/20/2018</a:t>
            </a:fld>
            <a:endParaRPr lang="en-A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Shape 192"/>
        <p:cNvGrpSpPr/>
        <p:nvPr/>
      </p:nvGrpSpPr>
      <p:grpSpPr>
        <a:xfrm>
          <a:off x="0" y="0"/>
          <a:ext cx="0" cy="0"/>
          <a:chOff x="0" y="0"/>
          <a:chExt cx="0" cy="0"/>
        </a:xfrm>
      </p:grpSpPr>
      <p:sp>
        <p:nvSpPr>
          <p:cNvPr id="193" name="Google Shape;193;p23"/>
          <p:cNvSpPr txBox="1">
            <a:spLocks noGrp="1"/>
          </p:cNvSpPr>
          <p:nvPr>
            <p:ph type="title"/>
          </p:nvPr>
        </p:nvSpPr>
        <p:spPr>
          <a:xfrm>
            <a:off x="1149531" y="280852"/>
            <a:ext cx="8194766" cy="914400"/>
          </a:xfrm>
          <a:prstGeom prst="rect">
            <a:avLst/>
          </a:prstGeom>
          <a:noFill/>
          <a:ln>
            <a:noFill/>
          </a:ln>
        </p:spPr>
        <p:txBody>
          <a:bodyPr spcFirstLastPara="1" wrap="square" lIns="121875" tIns="121875" rIns="121875" bIns="121875" anchor="t" anchorCtr="0">
            <a:noAutofit/>
          </a:bodyPr>
          <a:lstStyle/>
          <a:p>
            <a:pPr>
              <a:lnSpc>
                <a:spcPct val="125000"/>
              </a:lnSpc>
              <a:spcBef>
                <a:spcPts val="0"/>
              </a:spcBef>
              <a:spcAft>
                <a:spcPts val="800"/>
              </a:spcAft>
              <a:buClr>
                <a:srgbClr val="333333"/>
              </a:buClr>
              <a:buSzPts val="3200"/>
            </a:pPr>
            <a:r>
              <a:rPr lang="en" sz="3600" b="1" dirty="0">
                <a:solidFill>
                  <a:schemeClr val="dk2"/>
                </a:solidFill>
                <a:latin typeface="Cabin" panose="020B0604020202020204" charset="0"/>
                <a:ea typeface="Bookman Old Style"/>
                <a:cs typeface="Bookman Old Style"/>
                <a:sym typeface="Bookman Old Style"/>
              </a:rPr>
              <a:t>MCH</a:t>
            </a:r>
            <a:endParaRPr sz="3600" b="1" dirty="0">
              <a:solidFill>
                <a:schemeClr val="dk2"/>
              </a:solidFill>
              <a:latin typeface="Cabin" panose="020B0604020202020204" charset="0"/>
              <a:ea typeface="Bookman Old Style"/>
              <a:cs typeface="Bookman Old Style"/>
              <a:sym typeface="Bookman Old Style"/>
            </a:endParaRPr>
          </a:p>
          <a:p>
            <a:pPr marL="0" marR="0" lvl="0" indent="0" algn="l" rtl="0">
              <a:spcBef>
                <a:spcPts val="800"/>
              </a:spcBef>
              <a:spcAft>
                <a:spcPts val="0"/>
              </a:spcAft>
              <a:buClr>
                <a:schemeClr val="dk2"/>
              </a:buClr>
              <a:buSzPts val="7200"/>
              <a:buFont typeface="Bookman Old Style"/>
              <a:buNone/>
            </a:pPr>
            <a:endParaRPr sz="3600" b="0" i="0" u="none" strike="noStrike" cap="none" dirty="0">
              <a:solidFill>
                <a:schemeClr val="dk2"/>
              </a:solidFill>
              <a:latin typeface="Cabin" panose="020B0604020202020204" charset="0"/>
              <a:ea typeface="Bookman Old Style"/>
              <a:cs typeface="Bookman Old Style"/>
              <a:sym typeface="Bookman Old Style"/>
            </a:endParaRPr>
          </a:p>
        </p:txBody>
      </p:sp>
      <p:sp>
        <p:nvSpPr>
          <p:cNvPr id="197" name="Google Shape;197;p23"/>
          <p:cNvSpPr txBox="1">
            <a:spLocks noGrp="1"/>
          </p:cNvSpPr>
          <p:nvPr>
            <p:ph type="sldNum" sz="quarter" idx="12"/>
          </p:nvPr>
        </p:nvSpPr>
        <p:spPr>
          <a:xfrm>
            <a:off x="816865" y="6356350"/>
            <a:ext cx="2641500" cy="365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
              <a:t>15</a:t>
            </a:fld>
            <a:endParaRPr/>
          </a:p>
        </p:txBody>
      </p:sp>
      <p:sp>
        <p:nvSpPr>
          <p:cNvPr id="2" name="Date Placeholder 1"/>
          <p:cNvSpPr>
            <a:spLocks noGrp="1"/>
          </p:cNvSpPr>
          <p:nvPr>
            <p:ph type="dt" sz="half" idx="10"/>
          </p:nvPr>
        </p:nvSpPr>
        <p:spPr/>
        <p:txBody>
          <a:bodyPr/>
          <a:lstStyle/>
          <a:p>
            <a:fld id="{7A3ECFFF-E596-46A8-AD56-D40DDA870C3E}" type="datetime1">
              <a:rPr lang="en-US" smtClean="0"/>
              <a:t>11/20/2018</a:t>
            </a:fld>
            <a:endParaRPr lang="en-AU"/>
          </a:p>
        </p:txBody>
      </p:sp>
      <p:sp>
        <p:nvSpPr>
          <p:cNvPr id="3" name="Content Placeholder 2"/>
          <p:cNvSpPr>
            <a:spLocks noGrp="1"/>
          </p:cNvSpPr>
          <p:nvPr>
            <p:ph sz="quarter" idx="1"/>
          </p:nvPr>
        </p:nvSpPr>
        <p:spPr>
          <a:xfrm>
            <a:off x="609600" y="1410789"/>
            <a:ext cx="5155474" cy="4354285"/>
          </a:xfrm>
        </p:spPr>
        <p:txBody>
          <a:bodyPr>
            <a:normAutofit/>
          </a:bodyPr>
          <a:lstStyle/>
          <a:p>
            <a:pPr marL="609585" lvl="1" indent="0">
              <a:lnSpc>
                <a:spcPct val="115000"/>
              </a:lnSpc>
              <a:spcBef>
                <a:spcPts val="0"/>
              </a:spcBef>
              <a:buClr>
                <a:schemeClr val="dk1"/>
              </a:buClr>
              <a:buSzPts val="1100"/>
              <a:buNone/>
            </a:pPr>
            <a:r>
              <a:rPr lang="en-AU" sz="2600" b="1" dirty="0">
                <a:solidFill>
                  <a:srgbClr val="333333"/>
                </a:solidFill>
                <a:latin typeface="+mj-lt"/>
                <a:ea typeface="Cabin"/>
                <a:cs typeface="Cabin"/>
                <a:sym typeface="Cabin"/>
              </a:rPr>
              <a:t>INCREASED MCH</a:t>
            </a:r>
            <a:endParaRPr lang="en-AU" sz="2600" dirty="0">
              <a:latin typeface="+mj-lt"/>
            </a:endParaRPr>
          </a:p>
          <a:p>
            <a:pPr marL="609585" lvl="1" indent="0">
              <a:lnSpc>
                <a:spcPct val="140000"/>
              </a:lnSpc>
              <a:buClr>
                <a:schemeClr val="dk1"/>
              </a:buClr>
              <a:buSzPts val="1100"/>
              <a:buNone/>
            </a:pPr>
            <a:r>
              <a:rPr lang="en-AU" sz="2600" dirty="0">
                <a:solidFill>
                  <a:srgbClr val="333333"/>
                </a:solidFill>
                <a:latin typeface="+mj-lt"/>
                <a:ea typeface="Cabin"/>
                <a:cs typeface="Cabin"/>
                <a:sym typeface="Cabin"/>
              </a:rPr>
              <a:t>Folate or Vitamin B12 deficiency. </a:t>
            </a:r>
            <a:endParaRPr lang="en-AU" sz="2600" dirty="0">
              <a:latin typeface="+mj-lt"/>
            </a:endParaRPr>
          </a:p>
          <a:p>
            <a:pPr marL="609585" lvl="1" indent="0">
              <a:lnSpc>
                <a:spcPct val="140000"/>
              </a:lnSpc>
              <a:buClr>
                <a:schemeClr val="dk1"/>
              </a:buClr>
              <a:buSzPts val="1100"/>
              <a:buNone/>
            </a:pPr>
            <a:r>
              <a:rPr lang="en-AU" sz="2600" dirty="0">
                <a:solidFill>
                  <a:srgbClr val="333333"/>
                </a:solidFill>
                <a:latin typeface="+mj-lt"/>
                <a:ea typeface="Cabin"/>
                <a:cs typeface="Cabin"/>
                <a:sym typeface="Cabin"/>
              </a:rPr>
              <a:t>In individuals with hyperlipidaemia MCH may be falsely elevated because of specimen turbidity</a:t>
            </a:r>
            <a:r>
              <a:rPr lang="en-AU" sz="2600" dirty="0" smtClean="0">
                <a:solidFill>
                  <a:srgbClr val="333333"/>
                </a:solidFill>
                <a:latin typeface="+mj-lt"/>
                <a:ea typeface="Cabin"/>
                <a:cs typeface="Cabin"/>
                <a:sym typeface="Cabin"/>
              </a:rPr>
              <a:t>.</a:t>
            </a:r>
            <a:endParaRPr lang="en-AU" sz="2600" u="sng" dirty="0">
              <a:solidFill>
                <a:schemeClr val="hlink"/>
              </a:solidFill>
              <a:latin typeface="+mj-lt"/>
              <a:ea typeface="Cabin"/>
              <a:cs typeface="Cabin"/>
              <a:sym typeface="Cabin"/>
              <a:hlinkClick r:id="rId3"/>
            </a:endParaRPr>
          </a:p>
        </p:txBody>
      </p:sp>
      <p:sp>
        <p:nvSpPr>
          <p:cNvPr id="9" name="Content Placeholder 2"/>
          <p:cNvSpPr>
            <a:spLocks noGrp="1"/>
          </p:cNvSpPr>
          <p:nvPr>
            <p:ph sz="quarter" idx="1"/>
          </p:nvPr>
        </p:nvSpPr>
        <p:spPr>
          <a:xfrm>
            <a:off x="6352903" y="1397726"/>
            <a:ext cx="5273040" cy="4219303"/>
          </a:xfrm>
        </p:spPr>
        <p:txBody>
          <a:bodyPr>
            <a:normAutofit/>
          </a:bodyPr>
          <a:lstStyle/>
          <a:p>
            <a:pPr marL="609585" lvl="1" indent="0">
              <a:lnSpc>
                <a:spcPct val="115000"/>
              </a:lnSpc>
              <a:buClr>
                <a:schemeClr val="dk1"/>
              </a:buClr>
              <a:buSzPts val="1100"/>
              <a:buNone/>
            </a:pPr>
            <a:r>
              <a:rPr lang="en-AU" sz="2600" b="1" dirty="0" smtClean="0">
                <a:solidFill>
                  <a:srgbClr val="333333"/>
                </a:solidFill>
                <a:latin typeface="+mj-lt"/>
                <a:ea typeface="Cabin"/>
                <a:cs typeface="Cabin"/>
                <a:sym typeface="Cabin"/>
              </a:rPr>
              <a:t>DECREASED </a:t>
            </a:r>
            <a:r>
              <a:rPr lang="en-AU" sz="2600" b="1" dirty="0">
                <a:solidFill>
                  <a:srgbClr val="333333"/>
                </a:solidFill>
                <a:latin typeface="+mj-lt"/>
                <a:ea typeface="Cabin"/>
                <a:cs typeface="Cabin"/>
                <a:sym typeface="Cabin"/>
              </a:rPr>
              <a:t>MCH</a:t>
            </a:r>
            <a:endParaRPr lang="en-AU" sz="2600" dirty="0">
              <a:latin typeface="+mj-lt"/>
            </a:endParaRPr>
          </a:p>
          <a:p>
            <a:pPr marL="609585" lvl="1" indent="0">
              <a:lnSpc>
                <a:spcPct val="140000"/>
              </a:lnSpc>
              <a:buClr>
                <a:schemeClr val="dk1"/>
              </a:buClr>
              <a:buSzPts val="1100"/>
              <a:buNone/>
            </a:pPr>
            <a:r>
              <a:rPr lang="en-AU" sz="2600" dirty="0">
                <a:solidFill>
                  <a:srgbClr val="333333"/>
                </a:solidFill>
                <a:latin typeface="+mj-lt"/>
                <a:ea typeface="Cabin"/>
                <a:cs typeface="Cabin"/>
                <a:sym typeface="Cabin"/>
              </a:rPr>
              <a:t>Iron deficiency anaemia.</a:t>
            </a:r>
            <a:endParaRPr lang="en-AU" sz="2600" u="sng" dirty="0">
              <a:solidFill>
                <a:schemeClr val="hlink"/>
              </a:solidFill>
              <a:latin typeface="+mj-lt"/>
              <a:ea typeface="Cabin"/>
              <a:cs typeface="Cabin"/>
              <a:sym typeface="Cabin"/>
              <a:hlinkClick r:id="rId4"/>
            </a:endParaRPr>
          </a:p>
          <a:p>
            <a:endParaRPr lang="en-AU" dirty="0">
              <a:latin typeface="+mj-lt"/>
            </a:endParaRPr>
          </a:p>
        </p:txBody>
      </p:sp>
    </p:spTree>
    <p:extLst>
      <p:ext uri="{BB962C8B-B14F-4D97-AF65-F5344CB8AC3E}">
        <p14:creationId xmlns:p14="http://schemas.microsoft.com/office/powerpoint/2010/main" val="3295001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Shape 201"/>
        <p:cNvGrpSpPr/>
        <p:nvPr/>
      </p:nvGrpSpPr>
      <p:grpSpPr>
        <a:xfrm>
          <a:off x="0" y="0"/>
          <a:ext cx="0" cy="0"/>
          <a:chOff x="0" y="0"/>
          <a:chExt cx="0" cy="0"/>
        </a:xfrm>
      </p:grpSpPr>
      <p:sp>
        <p:nvSpPr>
          <p:cNvPr id="202" name="Google Shape;202;p24"/>
          <p:cNvSpPr txBox="1">
            <a:spLocks noGrp="1"/>
          </p:cNvSpPr>
          <p:nvPr>
            <p:ph type="title"/>
          </p:nvPr>
        </p:nvSpPr>
        <p:spPr>
          <a:xfrm>
            <a:off x="609403" y="249976"/>
            <a:ext cx="4814325" cy="914400"/>
          </a:xfrm>
          <a:prstGeom prst="rect">
            <a:avLst/>
          </a:prstGeom>
          <a:noFill/>
          <a:ln>
            <a:noFill/>
          </a:ln>
        </p:spPr>
        <p:txBody>
          <a:bodyPr spcFirstLastPara="1" wrap="square" lIns="121875" tIns="121875" rIns="121875" bIns="121875" anchor="t" anchorCtr="0">
            <a:noAutofit/>
          </a:bodyPr>
          <a:lstStyle/>
          <a:p>
            <a:pPr>
              <a:lnSpc>
                <a:spcPct val="125000"/>
              </a:lnSpc>
              <a:spcBef>
                <a:spcPts val="0"/>
              </a:spcBef>
              <a:spcAft>
                <a:spcPts val="800"/>
              </a:spcAft>
              <a:buClr>
                <a:srgbClr val="333333"/>
              </a:buClr>
              <a:buSzPts val="3200"/>
            </a:pPr>
            <a:r>
              <a:rPr lang="en" sz="3600" b="1" dirty="0">
                <a:solidFill>
                  <a:schemeClr val="dk2"/>
                </a:solidFill>
                <a:latin typeface="Cabin" panose="020B0604020202020204" charset="0"/>
                <a:ea typeface="Bookman Old Style"/>
                <a:cs typeface="Bookman Old Style"/>
                <a:sym typeface="Bookman Old Style"/>
              </a:rPr>
              <a:t>MCHC</a:t>
            </a:r>
            <a:endParaRPr sz="3600" b="1" dirty="0">
              <a:solidFill>
                <a:schemeClr val="dk2"/>
              </a:solidFill>
              <a:latin typeface="Cabin" panose="020B0604020202020204" charset="0"/>
              <a:ea typeface="Bookman Old Style"/>
              <a:cs typeface="Bookman Old Style"/>
              <a:sym typeface="Bookman Old Style"/>
            </a:endParaRPr>
          </a:p>
          <a:p>
            <a:pPr marL="0" marR="0" lvl="0" indent="0" algn="l" rtl="0">
              <a:spcBef>
                <a:spcPts val="800"/>
              </a:spcBef>
              <a:spcAft>
                <a:spcPts val="0"/>
              </a:spcAft>
              <a:buClr>
                <a:schemeClr val="dk2"/>
              </a:buClr>
              <a:buSzPts val="8000"/>
              <a:buFont typeface="Bookman Old Style"/>
              <a:buNone/>
            </a:pPr>
            <a:endParaRPr sz="3600" b="0" i="0" u="none" strike="noStrike" cap="none" dirty="0">
              <a:solidFill>
                <a:schemeClr val="dk2"/>
              </a:solidFill>
              <a:latin typeface="Cabin" panose="020B0604020202020204" charset="0"/>
              <a:ea typeface="Bookman Old Style"/>
              <a:cs typeface="Bookman Old Style"/>
              <a:sym typeface="Bookman Old Style"/>
            </a:endParaRPr>
          </a:p>
        </p:txBody>
      </p:sp>
      <p:sp>
        <p:nvSpPr>
          <p:cNvPr id="206" name="Google Shape;206;p24"/>
          <p:cNvSpPr txBox="1">
            <a:spLocks noGrp="1"/>
          </p:cNvSpPr>
          <p:nvPr>
            <p:ph type="sldNum" sz="quarter" idx="12"/>
          </p:nvPr>
        </p:nvSpPr>
        <p:spPr>
          <a:xfrm>
            <a:off x="816865" y="6356350"/>
            <a:ext cx="2641500" cy="365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
              <a:t>16</a:t>
            </a:fld>
            <a:endParaRPr/>
          </a:p>
        </p:txBody>
      </p:sp>
      <p:sp>
        <p:nvSpPr>
          <p:cNvPr id="203" name="Google Shape;203;p24"/>
          <p:cNvSpPr txBox="1">
            <a:spLocks noGrp="1"/>
          </p:cNvSpPr>
          <p:nvPr>
            <p:ph sz="quarter" idx="1"/>
          </p:nvPr>
        </p:nvSpPr>
        <p:spPr>
          <a:xfrm>
            <a:off x="583476" y="1378375"/>
            <a:ext cx="10485118" cy="1251614"/>
          </a:xfrm>
          <a:prstGeom prst="rect">
            <a:avLst/>
          </a:prstGeom>
          <a:noFill/>
          <a:ln>
            <a:noFill/>
          </a:ln>
        </p:spPr>
        <p:txBody>
          <a:bodyPr spcFirstLastPara="1" wrap="square" lIns="121875" tIns="121875" rIns="121875" bIns="121875" anchor="t" anchorCtr="0">
            <a:noAutofit/>
          </a:bodyPr>
          <a:lstStyle/>
          <a:p>
            <a:pPr marL="0" marR="0" lvl="0" indent="0" algn="l" rtl="0">
              <a:spcBef>
                <a:spcPts val="800"/>
              </a:spcBef>
              <a:spcAft>
                <a:spcPts val="0"/>
              </a:spcAft>
              <a:buClr>
                <a:schemeClr val="dk1"/>
              </a:buClr>
              <a:buSzPts val="1100"/>
              <a:buFont typeface="Noto Sans Symbols"/>
              <a:buNone/>
            </a:pPr>
            <a:r>
              <a:rPr lang="en" b="0" i="0" u="none" strike="noStrike" cap="none" dirty="0">
                <a:solidFill>
                  <a:srgbClr val="333333"/>
                </a:solidFill>
                <a:latin typeface="+mj-lt"/>
                <a:ea typeface="Cabin"/>
                <a:cs typeface="Cabin"/>
                <a:sym typeface="Cabin"/>
              </a:rPr>
              <a:t>Also known as mean corpuscular haemoglobin concentration, MCHC is a measure of average Hb concentration in the RBC.</a:t>
            </a:r>
            <a:endParaRPr dirty="0">
              <a:latin typeface="+mj-lt"/>
            </a:endParaRPr>
          </a:p>
          <a:p>
            <a:pPr marL="243834" marR="0" lvl="0" indent="0" algn="l" rtl="0">
              <a:spcBef>
                <a:spcPts val="600"/>
              </a:spcBef>
              <a:spcAft>
                <a:spcPts val="0"/>
              </a:spcAft>
              <a:buClr>
                <a:schemeClr val="dk1"/>
              </a:buClr>
              <a:buSzPts val="1100"/>
              <a:buFont typeface="Noto Sans Symbols"/>
              <a:buNone/>
            </a:pPr>
            <a:r>
              <a:rPr lang="en" b="0" i="0" u="sng" strike="noStrike" cap="none" dirty="0">
                <a:solidFill>
                  <a:srgbClr val="005E8D"/>
                </a:solidFill>
                <a:latin typeface="+mj-lt"/>
                <a:ea typeface="Cabin"/>
                <a:cs typeface="Cabin"/>
                <a:sym typeface="Cabin"/>
              </a:rPr>
              <a:t/>
            </a:r>
            <a:br>
              <a:rPr lang="en" b="0" i="0" u="sng" strike="noStrike" cap="none" dirty="0">
                <a:solidFill>
                  <a:srgbClr val="005E8D"/>
                </a:solidFill>
                <a:latin typeface="+mj-lt"/>
                <a:ea typeface="Cabin"/>
                <a:cs typeface="Cabin"/>
                <a:sym typeface="Cabin"/>
              </a:rPr>
            </a:br>
            <a:endParaRPr b="0" i="0" u="none" strike="noStrike" cap="none" dirty="0">
              <a:solidFill>
                <a:schemeClr val="dk2"/>
              </a:solidFill>
              <a:latin typeface="+mj-lt"/>
              <a:ea typeface="Cabin"/>
              <a:cs typeface="Cabin"/>
              <a:sym typeface="Cabin"/>
            </a:endParaRPr>
          </a:p>
        </p:txBody>
      </p:sp>
      <p:graphicFrame>
        <p:nvGraphicFramePr>
          <p:cNvPr id="205" name="Google Shape;205;p24"/>
          <p:cNvGraphicFramePr/>
          <p:nvPr>
            <p:extLst>
              <p:ext uri="{D42A27DB-BD31-4B8C-83A1-F6EECF244321}">
                <p14:modId xmlns:p14="http://schemas.microsoft.com/office/powerpoint/2010/main" val="3459780867"/>
              </p:ext>
            </p:extLst>
          </p:nvPr>
        </p:nvGraphicFramePr>
        <p:xfrm>
          <a:off x="1383364" y="3037420"/>
          <a:ext cx="8640204" cy="1943883"/>
        </p:xfrm>
        <a:graphic>
          <a:graphicData uri="http://schemas.openxmlformats.org/drawingml/2006/table">
            <a:tbl>
              <a:tblPr>
                <a:noFill/>
                <a:tableStyleId>{B53A2DF2-59E2-4C89-80D7-C43F8FA8ED1D}</a:tableStyleId>
              </a:tblPr>
              <a:tblGrid>
                <a:gridCol w="1279656"/>
                <a:gridCol w="1840137"/>
                <a:gridCol w="1840137"/>
                <a:gridCol w="1840137"/>
                <a:gridCol w="1840137"/>
              </a:tblGrid>
              <a:tr h="893859">
                <a:tc>
                  <a:txBody>
                    <a:bodyPr/>
                    <a:lstStyle/>
                    <a:p>
                      <a:pPr marL="0" marR="0" lvl="0" indent="0" algn="ctr" rtl="0">
                        <a:spcBef>
                          <a:spcPts val="0"/>
                        </a:spcBef>
                        <a:spcAft>
                          <a:spcPts val="0"/>
                        </a:spcAft>
                        <a:buClr>
                          <a:schemeClr val="dk1"/>
                        </a:buClr>
                        <a:buSzPts val="1300"/>
                        <a:buFont typeface="Cabin"/>
                        <a:buNone/>
                      </a:pPr>
                      <a:endParaRPr sz="1300" u="none" strike="noStrike" cap="none" dirty="0">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b="1" u="none" strike="noStrike" cap="none" dirty="0">
                          <a:latin typeface="Cabin"/>
                          <a:ea typeface="Cabin"/>
                          <a:cs typeface="Cabin"/>
                          <a:sym typeface="Cabin"/>
                        </a:rPr>
                        <a:t>Conventional ref range</a:t>
                      </a:r>
                      <a:endParaRPr sz="1300" b="1" u="none" strike="noStrike" cap="none" dirty="0">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Clr>
                          <a:srgbClr val="000000"/>
                        </a:buClr>
                        <a:buSzPts val="1300"/>
                        <a:buFont typeface="Cabin"/>
                        <a:buNone/>
                      </a:pPr>
                      <a:r>
                        <a:rPr lang="en" sz="1300" b="1" u="none" strike="noStrike" cap="none" dirty="0">
                          <a:solidFill>
                            <a:srgbClr val="000000"/>
                          </a:solidFill>
                          <a:latin typeface="Cabin"/>
                          <a:ea typeface="Cabin"/>
                          <a:cs typeface="Cabin"/>
                          <a:sym typeface="Cabin"/>
                        </a:rPr>
                        <a:t>Conventional ref range</a:t>
                      </a:r>
                      <a:endParaRPr dirty="0"/>
                    </a:p>
                  </a:txBody>
                  <a:tcPr marL="121900" marR="121900" marT="121900" marB="121900" anchor="ctr"/>
                </a:tc>
                <a:tc>
                  <a:txBody>
                    <a:bodyPr/>
                    <a:lstStyle/>
                    <a:p>
                      <a:pPr marL="0" marR="0" lvl="0" indent="0" algn="ctr" rtl="0">
                        <a:lnSpc>
                          <a:spcPct val="100000"/>
                        </a:lnSpc>
                        <a:spcBef>
                          <a:spcPts val="0"/>
                        </a:spcBef>
                        <a:spcAft>
                          <a:spcPts val="0"/>
                        </a:spcAft>
                        <a:buClr>
                          <a:srgbClr val="000000"/>
                        </a:buClr>
                        <a:buSzPts val="1300"/>
                        <a:buFont typeface="Cabin"/>
                        <a:buNone/>
                      </a:pPr>
                      <a:r>
                        <a:rPr lang="en" sz="1300" b="1" u="none" strike="noStrike" cap="none">
                          <a:solidFill>
                            <a:srgbClr val="000000"/>
                          </a:solidFill>
                          <a:latin typeface="Cabin"/>
                          <a:ea typeface="Cabin"/>
                          <a:cs typeface="Cabin"/>
                          <a:sym typeface="Cabin"/>
                        </a:rPr>
                        <a:t>Optimal ref range</a:t>
                      </a:r>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Alarm range</a:t>
                      </a:r>
                      <a:endParaRPr/>
                    </a:p>
                  </a:txBody>
                  <a:tcPr marL="121900" marR="121900" marT="121900" marB="121900" anchor="ctr"/>
                </a:tc>
              </a:tr>
              <a:tr h="1050024">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Male &amp; Female</a:t>
                      </a:r>
                      <a:endParaRPr sz="1300" b="1" u="none" strike="noStrike" cap="none">
                        <a:latin typeface="Cabin"/>
                        <a:ea typeface="Cabin"/>
                        <a:cs typeface="Cabin"/>
                        <a:sym typeface="Cabin"/>
                      </a:endParaRPr>
                    </a:p>
                  </a:txBody>
                  <a:tcPr marL="121900" marR="121900" marT="121900" marB="121900" anchor="ctr"/>
                </a:tc>
                <a:tc>
                  <a:txBody>
                    <a:bodyPr/>
                    <a:lstStyle/>
                    <a:p>
                      <a:pPr marL="0" marR="0" lvl="0" indent="0" algn="ctr" rtl="0">
                        <a:lnSpc>
                          <a:spcPct val="100000"/>
                        </a:lnSpc>
                        <a:spcBef>
                          <a:spcPts val="0"/>
                        </a:spcBef>
                        <a:spcAft>
                          <a:spcPts val="0"/>
                        </a:spcAft>
                        <a:buClr>
                          <a:schemeClr val="dk1"/>
                        </a:buClr>
                        <a:buSzPts val="1300"/>
                        <a:buFont typeface="Cabin"/>
                        <a:buNone/>
                      </a:pPr>
                      <a:r>
                        <a:rPr lang="en" sz="1300" u="none" strike="noStrike" cap="none">
                          <a:latin typeface="Cabin"/>
                          <a:ea typeface="Cabin"/>
                          <a:cs typeface="Cabin"/>
                          <a:sym typeface="Cabin"/>
                        </a:rPr>
                        <a:t>0.32-0.36 SI</a:t>
                      </a:r>
                      <a:endParaRPr/>
                    </a:p>
                  </a:txBody>
                  <a:tcPr marL="121900" marR="121900" marT="121900" marB="121900" anchor="ctr">
                    <a:solidFill>
                      <a:srgbClr val="93B9C3"/>
                    </a:solidFill>
                  </a:tcPr>
                </a:tc>
                <a:tc>
                  <a:txBody>
                    <a:bodyPr/>
                    <a:lstStyle/>
                    <a:p>
                      <a:pPr marL="0" marR="0" lvl="0" indent="0" algn="ctr" rtl="0">
                        <a:lnSpc>
                          <a:spcPct val="100000"/>
                        </a:lnSpc>
                        <a:spcBef>
                          <a:spcPts val="0"/>
                        </a:spcBef>
                        <a:spcAft>
                          <a:spcPts val="0"/>
                        </a:spcAft>
                        <a:buClr>
                          <a:schemeClr val="dk1"/>
                        </a:buClr>
                        <a:buSzPts val="1300"/>
                        <a:buFont typeface="Cabin"/>
                        <a:buNone/>
                      </a:pPr>
                      <a:r>
                        <a:rPr lang="en" sz="1300" u="none" strike="noStrike" cap="none">
                          <a:latin typeface="Cabin"/>
                          <a:ea typeface="Cabin"/>
                          <a:cs typeface="Cabin"/>
                          <a:sym typeface="Cabin"/>
                        </a:rPr>
                        <a:t>32.0-36.0g/dL</a:t>
                      </a:r>
                      <a:endParaRPr sz="1300" u="none" strike="noStrike" cap="none">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u="none" strike="noStrike" cap="none">
                          <a:solidFill>
                            <a:schemeClr val="dk1"/>
                          </a:solidFill>
                          <a:latin typeface="Cabin"/>
                          <a:ea typeface="Cabin"/>
                          <a:cs typeface="Cabin"/>
                          <a:sym typeface="Cabin"/>
                        </a:rPr>
                        <a:t>32.0-35.0g/dL</a:t>
                      </a:r>
                      <a:endParaRPr sz="1300" u="none" strike="noStrike" cap="none">
                        <a:solidFill>
                          <a:schemeClr val="dk1"/>
                        </a:solidFill>
                        <a:latin typeface="Cabin"/>
                        <a:ea typeface="Cabin"/>
                        <a:cs typeface="Cabin"/>
                        <a:sym typeface="Cabin"/>
                      </a:endParaRPr>
                    </a:p>
                  </a:txBody>
                  <a:tcPr marL="121900" marR="121900" marT="121900" marB="121900" anchor="ctr">
                    <a:solidFill>
                      <a:srgbClr val="92D050"/>
                    </a:solidFill>
                  </a:tcPr>
                </a:tc>
                <a:tc>
                  <a:txBody>
                    <a:bodyPr/>
                    <a:lstStyle/>
                    <a:p>
                      <a:pPr marL="0" marR="0" lvl="0" indent="0" algn="ctr" rtl="0">
                        <a:spcBef>
                          <a:spcPts val="0"/>
                        </a:spcBef>
                        <a:spcAft>
                          <a:spcPts val="0"/>
                        </a:spcAft>
                        <a:buClr>
                          <a:schemeClr val="dk1"/>
                        </a:buClr>
                        <a:buSzPts val="1300"/>
                        <a:buFont typeface="Cabin"/>
                        <a:buNone/>
                      </a:pPr>
                      <a:r>
                        <a:rPr lang="en" sz="1300" u="none" strike="noStrike" cap="none" dirty="0">
                          <a:solidFill>
                            <a:schemeClr val="dk1"/>
                          </a:solidFill>
                          <a:latin typeface="Cabin"/>
                          <a:ea typeface="Cabin"/>
                          <a:cs typeface="Cabin"/>
                          <a:sym typeface="Cabin"/>
                        </a:rPr>
                        <a:t>n/a</a:t>
                      </a:r>
                      <a:endParaRPr sz="1300" u="none" strike="noStrike" cap="none" dirty="0">
                        <a:solidFill>
                          <a:schemeClr val="dk1"/>
                        </a:solidFill>
                        <a:latin typeface="Cabin"/>
                        <a:ea typeface="Cabin"/>
                        <a:cs typeface="Cabin"/>
                        <a:sym typeface="Cabin"/>
                      </a:endParaRPr>
                    </a:p>
                  </a:txBody>
                  <a:tcPr marL="121900" marR="121900" marT="121900" marB="121900" anchor="ctr">
                    <a:solidFill>
                      <a:srgbClr val="FF7E79"/>
                    </a:solidFill>
                  </a:tcPr>
                </a:tc>
              </a:tr>
            </a:tbl>
          </a:graphicData>
        </a:graphic>
      </p:graphicFrame>
      <p:sp>
        <p:nvSpPr>
          <p:cNvPr id="2" name="Date Placeholder 1"/>
          <p:cNvSpPr>
            <a:spLocks noGrp="1"/>
          </p:cNvSpPr>
          <p:nvPr>
            <p:ph type="dt" sz="half" idx="10"/>
          </p:nvPr>
        </p:nvSpPr>
        <p:spPr/>
        <p:txBody>
          <a:bodyPr/>
          <a:lstStyle/>
          <a:p>
            <a:fld id="{1C8AF70D-2672-4B93-9ADB-A18DCF9AC99E}" type="datetime1">
              <a:rPr lang="en-US" smtClean="0"/>
              <a:t>11/20/2018</a:t>
            </a:fld>
            <a:endParaRPr lang="en-A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Shape 201"/>
        <p:cNvGrpSpPr/>
        <p:nvPr/>
      </p:nvGrpSpPr>
      <p:grpSpPr>
        <a:xfrm>
          <a:off x="0" y="0"/>
          <a:ext cx="0" cy="0"/>
          <a:chOff x="0" y="0"/>
          <a:chExt cx="0" cy="0"/>
        </a:xfrm>
      </p:grpSpPr>
      <p:sp>
        <p:nvSpPr>
          <p:cNvPr id="202" name="Google Shape;202;p24"/>
          <p:cNvSpPr txBox="1">
            <a:spLocks noGrp="1"/>
          </p:cNvSpPr>
          <p:nvPr>
            <p:ph type="title"/>
          </p:nvPr>
        </p:nvSpPr>
        <p:spPr>
          <a:xfrm>
            <a:off x="931621" y="572193"/>
            <a:ext cx="4814325" cy="914400"/>
          </a:xfrm>
          <a:prstGeom prst="rect">
            <a:avLst/>
          </a:prstGeom>
          <a:noFill/>
          <a:ln>
            <a:noFill/>
          </a:ln>
        </p:spPr>
        <p:txBody>
          <a:bodyPr spcFirstLastPara="1" wrap="square" lIns="121875" tIns="121875" rIns="121875" bIns="121875" anchor="t" anchorCtr="0">
            <a:noAutofit/>
          </a:bodyPr>
          <a:lstStyle/>
          <a:p>
            <a:pPr>
              <a:lnSpc>
                <a:spcPct val="125000"/>
              </a:lnSpc>
              <a:spcBef>
                <a:spcPts val="0"/>
              </a:spcBef>
              <a:spcAft>
                <a:spcPts val="800"/>
              </a:spcAft>
              <a:buClr>
                <a:srgbClr val="333333"/>
              </a:buClr>
              <a:buSzPts val="3200"/>
            </a:pPr>
            <a:r>
              <a:rPr lang="en" sz="3600" b="1" dirty="0">
                <a:solidFill>
                  <a:schemeClr val="dk2"/>
                </a:solidFill>
                <a:latin typeface="Cabin" panose="020B0604020202020204" charset="0"/>
                <a:ea typeface="Bookman Old Style"/>
                <a:cs typeface="Bookman Old Style"/>
                <a:sym typeface="Bookman Old Style"/>
              </a:rPr>
              <a:t>MCHC</a:t>
            </a:r>
            <a:endParaRPr sz="3600" b="1" dirty="0">
              <a:solidFill>
                <a:schemeClr val="dk2"/>
              </a:solidFill>
              <a:latin typeface="Cabin" panose="020B0604020202020204" charset="0"/>
              <a:ea typeface="Bookman Old Style"/>
              <a:cs typeface="Bookman Old Style"/>
              <a:sym typeface="Bookman Old Style"/>
            </a:endParaRPr>
          </a:p>
          <a:p>
            <a:pPr marL="0" marR="0" lvl="0" indent="0" algn="l" rtl="0">
              <a:spcBef>
                <a:spcPts val="800"/>
              </a:spcBef>
              <a:spcAft>
                <a:spcPts val="0"/>
              </a:spcAft>
              <a:buClr>
                <a:schemeClr val="dk2"/>
              </a:buClr>
              <a:buSzPts val="8000"/>
              <a:buFont typeface="Bookman Old Style"/>
              <a:buNone/>
            </a:pPr>
            <a:endParaRPr sz="3600" b="0" i="0" u="none" strike="noStrike" cap="none" dirty="0">
              <a:solidFill>
                <a:schemeClr val="dk2"/>
              </a:solidFill>
              <a:latin typeface="Cabin" panose="020B0604020202020204" charset="0"/>
              <a:ea typeface="Bookman Old Style"/>
              <a:cs typeface="Bookman Old Style"/>
              <a:sym typeface="Bookman Old Style"/>
            </a:endParaRPr>
          </a:p>
        </p:txBody>
      </p:sp>
      <p:sp>
        <p:nvSpPr>
          <p:cNvPr id="206" name="Google Shape;206;p24"/>
          <p:cNvSpPr txBox="1">
            <a:spLocks noGrp="1"/>
          </p:cNvSpPr>
          <p:nvPr>
            <p:ph type="sldNum" sz="quarter" idx="12"/>
          </p:nvPr>
        </p:nvSpPr>
        <p:spPr>
          <a:xfrm>
            <a:off x="816865" y="6356350"/>
            <a:ext cx="2641500" cy="365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
              <a:t>17</a:t>
            </a:fld>
            <a:endParaRPr/>
          </a:p>
        </p:txBody>
      </p:sp>
      <p:sp>
        <p:nvSpPr>
          <p:cNvPr id="203" name="Google Shape;203;p24"/>
          <p:cNvSpPr txBox="1">
            <a:spLocks noGrp="1"/>
          </p:cNvSpPr>
          <p:nvPr>
            <p:ph sz="quarter" idx="1"/>
          </p:nvPr>
        </p:nvSpPr>
        <p:spPr>
          <a:xfrm>
            <a:off x="748940" y="1535128"/>
            <a:ext cx="4906345" cy="4552163"/>
          </a:xfrm>
          <a:prstGeom prst="rect">
            <a:avLst/>
          </a:prstGeom>
          <a:noFill/>
          <a:ln>
            <a:noFill/>
          </a:ln>
        </p:spPr>
        <p:txBody>
          <a:bodyPr spcFirstLastPara="1" wrap="square" lIns="121875" tIns="121875" rIns="121875" bIns="121875" anchor="t" anchorCtr="0">
            <a:noAutofit/>
          </a:bodyPr>
          <a:lstStyle/>
          <a:p>
            <a:pPr marL="243834" marR="0" lvl="0" indent="0" algn="l" rtl="0">
              <a:spcBef>
                <a:spcPts val="600"/>
              </a:spcBef>
              <a:spcAft>
                <a:spcPts val="0"/>
              </a:spcAft>
              <a:buClr>
                <a:schemeClr val="dk1"/>
              </a:buClr>
              <a:buSzPts val="1100"/>
              <a:buFont typeface="Noto Sans Symbols"/>
              <a:buNone/>
            </a:pPr>
            <a:r>
              <a:rPr lang="en" b="0" i="0" u="sng" strike="noStrike" cap="none" dirty="0">
                <a:solidFill>
                  <a:srgbClr val="005E8D"/>
                </a:solidFill>
                <a:latin typeface="+mj-lt"/>
                <a:ea typeface="Cabin"/>
                <a:cs typeface="Cabin"/>
                <a:sym typeface="Cabin"/>
              </a:rPr>
              <a:t/>
            </a:r>
            <a:br>
              <a:rPr lang="en" b="0" i="0" u="sng" strike="noStrike" cap="none" dirty="0">
                <a:solidFill>
                  <a:srgbClr val="005E8D"/>
                </a:solidFill>
                <a:latin typeface="+mj-lt"/>
                <a:ea typeface="Cabin"/>
                <a:cs typeface="Cabin"/>
                <a:sym typeface="Cabin"/>
              </a:rPr>
            </a:br>
            <a:r>
              <a:rPr lang="en" b="1" i="0" u="none" strike="noStrike" cap="none" dirty="0">
                <a:solidFill>
                  <a:srgbClr val="333333"/>
                </a:solidFill>
                <a:latin typeface="+mj-lt"/>
                <a:ea typeface="Cabin"/>
                <a:cs typeface="Cabin"/>
                <a:sym typeface="Cabin"/>
              </a:rPr>
              <a:t>INCREASED </a:t>
            </a:r>
            <a:r>
              <a:rPr lang="en" b="1" i="0" u="none" strike="noStrike" cap="none" dirty="0" smtClean="0">
                <a:solidFill>
                  <a:srgbClr val="333333"/>
                </a:solidFill>
                <a:latin typeface="+mj-lt"/>
                <a:ea typeface="Cabin"/>
                <a:cs typeface="Cabin"/>
                <a:sym typeface="Cabin"/>
              </a:rPr>
              <a:t>MCHC</a:t>
            </a:r>
            <a:endParaRPr lang="en" b="1" dirty="0">
              <a:solidFill>
                <a:srgbClr val="333333"/>
              </a:solidFill>
              <a:latin typeface="+mj-lt"/>
              <a:ea typeface="Cabin"/>
              <a:cs typeface="Cabin"/>
              <a:sym typeface="Cabin"/>
            </a:endParaRPr>
          </a:p>
          <a:p>
            <a:pPr marL="243834" marR="0" lvl="0" indent="0" algn="l" rtl="0">
              <a:spcBef>
                <a:spcPts val="600"/>
              </a:spcBef>
              <a:spcAft>
                <a:spcPts val="0"/>
              </a:spcAft>
              <a:buClr>
                <a:schemeClr val="dk1"/>
              </a:buClr>
              <a:buSzPts val="1100"/>
              <a:buFont typeface="Noto Sans Symbols"/>
              <a:buNone/>
            </a:pPr>
            <a:r>
              <a:rPr lang="en" b="0" i="0" u="none" strike="noStrike" cap="none" dirty="0" smtClean="0">
                <a:solidFill>
                  <a:srgbClr val="333333"/>
                </a:solidFill>
                <a:latin typeface="+mj-lt"/>
                <a:ea typeface="Cabin"/>
                <a:cs typeface="Cabin"/>
                <a:sym typeface="Cabin"/>
              </a:rPr>
              <a:t>Hereditary </a:t>
            </a:r>
            <a:r>
              <a:rPr lang="en" b="0" i="0" u="none" strike="noStrike" cap="none" dirty="0">
                <a:solidFill>
                  <a:srgbClr val="333333"/>
                </a:solidFill>
                <a:latin typeface="+mj-lt"/>
                <a:ea typeface="Cabin"/>
                <a:cs typeface="Cabin"/>
                <a:sym typeface="Cabin"/>
              </a:rPr>
              <a:t>spherocytosis.</a:t>
            </a:r>
            <a:endParaRPr b="0" i="0" u="sng" strike="noStrike" cap="none" dirty="0">
              <a:solidFill>
                <a:schemeClr val="hlink"/>
              </a:solidFill>
              <a:latin typeface="+mj-lt"/>
              <a:ea typeface="Cabin"/>
              <a:cs typeface="Cabin"/>
              <a:sym typeface="Cabin"/>
              <a:hlinkClick r:id="rId3"/>
            </a:endParaRPr>
          </a:p>
          <a:p>
            <a:pPr marL="609585" marR="0" lvl="1" indent="0" algn="l" rtl="0">
              <a:spcBef>
                <a:spcPts val="500"/>
              </a:spcBef>
              <a:spcAft>
                <a:spcPts val="0"/>
              </a:spcAft>
              <a:buClr>
                <a:schemeClr val="dk1"/>
              </a:buClr>
              <a:buSzPts val="1100"/>
              <a:buFont typeface="Noto Sans Symbols"/>
              <a:buNone/>
            </a:pPr>
            <a:r>
              <a:rPr lang="en" sz="2600" b="1" i="0" u="none" strike="noStrike" cap="none" dirty="0">
                <a:solidFill>
                  <a:srgbClr val="333333"/>
                </a:solidFill>
                <a:latin typeface="+mj-lt"/>
                <a:ea typeface="Cabin"/>
                <a:cs typeface="Cabin"/>
                <a:sym typeface="Cabin"/>
              </a:rPr>
              <a:t/>
            </a:r>
            <a:br>
              <a:rPr lang="en" sz="2600" b="1" i="0" u="none" strike="noStrike" cap="none" dirty="0">
                <a:solidFill>
                  <a:srgbClr val="333333"/>
                </a:solidFill>
                <a:latin typeface="+mj-lt"/>
                <a:ea typeface="Cabin"/>
                <a:cs typeface="Cabin"/>
                <a:sym typeface="Cabin"/>
              </a:rPr>
            </a:br>
            <a:endParaRPr sz="2600" b="0" i="0" u="none" strike="noStrike" cap="none" dirty="0">
              <a:solidFill>
                <a:schemeClr val="dk2"/>
              </a:solidFill>
              <a:latin typeface="+mj-lt"/>
              <a:ea typeface="Cabin"/>
              <a:cs typeface="Cabin"/>
              <a:sym typeface="Cabin"/>
            </a:endParaRPr>
          </a:p>
        </p:txBody>
      </p:sp>
      <p:sp>
        <p:nvSpPr>
          <p:cNvPr id="204" name="Google Shape;204;p24"/>
          <p:cNvSpPr txBox="1">
            <a:spLocks noGrp="1"/>
          </p:cNvSpPr>
          <p:nvPr>
            <p:ph sz="quarter" idx="2"/>
          </p:nvPr>
        </p:nvSpPr>
        <p:spPr>
          <a:xfrm>
            <a:off x="6017458" y="1951784"/>
            <a:ext cx="4964050" cy="3108955"/>
          </a:xfrm>
          <a:prstGeom prst="rect">
            <a:avLst/>
          </a:prstGeom>
          <a:noFill/>
          <a:ln>
            <a:noFill/>
          </a:ln>
        </p:spPr>
        <p:txBody>
          <a:bodyPr spcFirstLastPara="1" wrap="square" lIns="121900" tIns="60950" rIns="121900" bIns="60950" anchor="t" anchorCtr="0">
            <a:noAutofit/>
          </a:bodyPr>
          <a:lstStyle/>
          <a:p>
            <a:pPr marL="609585" marR="0" lvl="1" indent="0" algn="l" rtl="0">
              <a:spcBef>
                <a:spcPts val="500"/>
              </a:spcBef>
              <a:spcAft>
                <a:spcPts val="0"/>
              </a:spcAft>
              <a:buClr>
                <a:schemeClr val="dk1"/>
              </a:buClr>
              <a:buSzPts val="1100"/>
              <a:buFont typeface="Noto Sans Symbols"/>
              <a:buNone/>
            </a:pPr>
            <a:r>
              <a:rPr lang="en" sz="2600" b="1" i="0" u="none" strike="noStrike" cap="none" dirty="0" smtClean="0">
                <a:solidFill>
                  <a:srgbClr val="333333"/>
                </a:solidFill>
                <a:latin typeface="+mj-lt"/>
                <a:ea typeface="Cabin"/>
                <a:cs typeface="Cabin"/>
                <a:sym typeface="Cabin"/>
              </a:rPr>
              <a:t>DECREASED </a:t>
            </a:r>
            <a:r>
              <a:rPr lang="en" sz="2600" b="1" i="0" u="none" strike="noStrike" cap="none" dirty="0">
                <a:solidFill>
                  <a:srgbClr val="333333"/>
                </a:solidFill>
                <a:latin typeface="+mj-lt"/>
                <a:ea typeface="Cabin"/>
                <a:cs typeface="Cabin"/>
                <a:sym typeface="Cabin"/>
              </a:rPr>
              <a:t>MCHC</a:t>
            </a:r>
            <a:endParaRPr sz="2600" dirty="0">
              <a:latin typeface="+mj-lt"/>
            </a:endParaRPr>
          </a:p>
          <a:p>
            <a:pPr marL="609585" marR="0" lvl="1" indent="0" algn="l" rtl="0">
              <a:spcBef>
                <a:spcPts val="500"/>
              </a:spcBef>
              <a:spcAft>
                <a:spcPts val="0"/>
              </a:spcAft>
              <a:buClr>
                <a:schemeClr val="dk1"/>
              </a:buClr>
              <a:buSzPts val="1100"/>
              <a:buNone/>
            </a:pPr>
            <a:r>
              <a:rPr lang="en" sz="2600" b="0" i="0" u="none" strike="noStrike" cap="none" dirty="0">
                <a:solidFill>
                  <a:srgbClr val="333333"/>
                </a:solidFill>
                <a:latin typeface="+mj-lt"/>
                <a:ea typeface="Cabin"/>
                <a:cs typeface="Cabin"/>
                <a:sym typeface="Cabin"/>
              </a:rPr>
              <a:t>Iron deficiency anaemia</a:t>
            </a:r>
            <a:endParaRPr sz="2600" dirty="0">
              <a:latin typeface="+mj-lt"/>
            </a:endParaRPr>
          </a:p>
          <a:p>
            <a:pPr marL="609585" marR="0" lvl="1" indent="0" algn="l" rtl="0">
              <a:spcBef>
                <a:spcPts val="500"/>
              </a:spcBef>
              <a:spcAft>
                <a:spcPts val="0"/>
              </a:spcAft>
              <a:buClr>
                <a:schemeClr val="dk1"/>
              </a:buClr>
              <a:buSzPts val="1100"/>
              <a:buNone/>
            </a:pPr>
            <a:r>
              <a:rPr lang="en" sz="2600" b="0" i="0" u="none" strike="noStrike" cap="none" dirty="0">
                <a:solidFill>
                  <a:srgbClr val="333333"/>
                </a:solidFill>
                <a:latin typeface="+mj-lt"/>
                <a:ea typeface="Cabin"/>
                <a:cs typeface="Cabin"/>
                <a:sym typeface="Cabin"/>
              </a:rPr>
              <a:t>Haemolytic anaemia</a:t>
            </a:r>
            <a:endParaRPr sz="2600" dirty="0">
              <a:latin typeface="+mj-lt"/>
            </a:endParaRPr>
          </a:p>
          <a:p>
            <a:pPr marL="609585" marR="0" lvl="1" indent="0" algn="l" rtl="0">
              <a:spcBef>
                <a:spcPts val="500"/>
              </a:spcBef>
              <a:spcAft>
                <a:spcPts val="0"/>
              </a:spcAft>
              <a:buClr>
                <a:schemeClr val="dk1"/>
              </a:buClr>
              <a:buSzPts val="1100"/>
              <a:buNone/>
            </a:pPr>
            <a:r>
              <a:rPr lang="en" sz="2600" b="0" i="0" u="none" strike="noStrike" cap="none" dirty="0">
                <a:solidFill>
                  <a:srgbClr val="333333"/>
                </a:solidFill>
                <a:latin typeface="+mj-lt"/>
                <a:ea typeface="Cabin"/>
                <a:cs typeface="Cabin"/>
                <a:sym typeface="Cabin"/>
              </a:rPr>
              <a:t>Lead poisoning</a:t>
            </a:r>
            <a:endParaRPr sz="2600" dirty="0">
              <a:latin typeface="+mj-lt"/>
            </a:endParaRPr>
          </a:p>
          <a:p>
            <a:pPr marL="609585" marR="0" lvl="1" indent="0" algn="l" rtl="0">
              <a:spcBef>
                <a:spcPts val="500"/>
              </a:spcBef>
              <a:spcAft>
                <a:spcPts val="0"/>
              </a:spcAft>
              <a:buClr>
                <a:schemeClr val="dk1"/>
              </a:buClr>
              <a:buSzPts val="1100"/>
              <a:buNone/>
            </a:pPr>
            <a:r>
              <a:rPr lang="en" sz="2600" b="0" i="0" u="none" strike="noStrike" cap="none" dirty="0">
                <a:solidFill>
                  <a:srgbClr val="333333"/>
                </a:solidFill>
                <a:latin typeface="+mj-lt"/>
                <a:ea typeface="Cabin"/>
                <a:cs typeface="Cabin"/>
                <a:sym typeface="Cabin"/>
              </a:rPr>
              <a:t>Thalassemia. </a:t>
            </a:r>
            <a:endParaRPr sz="2600" b="0" i="0" u="sng" strike="noStrike" cap="none" dirty="0">
              <a:solidFill>
                <a:schemeClr val="hlink"/>
              </a:solidFill>
              <a:latin typeface="+mj-lt"/>
              <a:ea typeface="Cabin"/>
              <a:cs typeface="Cabin"/>
              <a:sym typeface="Cabin"/>
              <a:hlinkClick r:id="rId3"/>
            </a:endParaRPr>
          </a:p>
          <a:p>
            <a:pPr marL="274320" marR="0" lvl="0" indent="-139192" algn="l" rtl="0">
              <a:spcBef>
                <a:spcPts val="600"/>
              </a:spcBef>
              <a:spcAft>
                <a:spcPts val="0"/>
              </a:spcAft>
              <a:buClr>
                <a:schemeClr val="accent1"/>
              </a:buClr>
              <a:buSzPts val="2128"/>
              <a:buFont typeface="Noto Sans Symbols"/>
              <a:buNone/>
            </a:pPr>
            <a:endParaRPr b="0" i="0" u="none" strike="noStrike" cap="none" dirty="0">
              <a:solidFill>
                <a:schemeClr val="dk1"/>
              </a:solidFill>
              <a:latin typeface="+mj-lt"/>
              <a:ea typeface="Cabin"/>
              <a:cs typeface="Cabin"/>
              <a:sym typeface="Cabin"/>
            </a:endParaRPr>
          </a:p>
        </p:txBody>
      </p:sp>
      <p:sp>
        <p:nvSpPr>
          <p:cNvPr id="2" name="Date Placeholder 1"/>
          <p:cNvSpPr>
            <a:spLocks noGrp="1"/>
          </p:cNvSpPr>
          <p:nvPr>
            <p:ph type="dt" sz="half" idx="10"/>
          </p:nvPr>
        </p:nvSpPr>
        <p:spPr/>
        <p:txBody>
          <a:bodyPr/>
          <a:lstStyle/>
          <a:p>
            <a:fld id="{1C8AF70D-2672-4B93-9ADB-A18DCF9AC99E}" type="datetime1">
              <a:rPr lang="en-US" smtClean="0"/>
              <a:t>11/20/2018</a:t>
            </a:fld>
            <a:endParaRPr lang="en-AU"/>
          </a:p>
        </p:txBody>
      </p:sp>
    </p:spTree>
    <p:extLst>
      <p:ext uri="{BB962C8B-B14F-4D97-AF65-F5344CB8AC3E}">
        <p14:creationId xmlns:p14="http://schemas.microsoft.com/office/powerpoint/2010/main" val="32956981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Shape 210"/>
        <p:cNvGrpSpPr/>
        <p:nvPr/>
      </p:nvGrpSpPr>
      <p:grpSpPr>
        <a:xfrm>
          <a:off x="0" y="0"/>
          <a:ext cx="0" cy="0"/>
          <a:chOff x="0" y="0"/>
          <a:chExt cx="0" cy="0"/>
        </a:xfrm>
      </p:grpSpPr>
      <p:sp>
        <p:nvSpPr>
          <p:cNvPr id="211" name="Google Shape;211;p25"/>
          <p:cNvSpPr txBox="1">
            <a:spLocks noGrp="1"/>
          </p:cNvSpPr>
          <p:nvPr>
            <p:ph type="title"/>
          </p:nvPr>
        </p:nvSpPr>
        <p:spPr>
          <a:xfrm>
            <a:off x="813855" y="367937"/>
            <a:ext cx="4907676" cy="914400"/>
          </a:xfrm>
          <a:prstGeom prst="rect">
            <a:avLst/>
          </a:prstGeom>
          <a:noFill/>
          <a:ln>
            <a:noFill/>
          </a:ln>
        </p:spPr>
        <p:txBody>
          <a:bodyPr spcFirstLastPara="1" wrap="square" lIns="121875" tIns="121875" rIns="121875" bIns="121875" anchor="t" anchorCtr="0">
            <a:noAutofit/>
          </a:bodyPr>
          <a:lstStyle/>
          <a:p>
            <a:pPr>
              <a:lnSpc>
                <a:spcPct val="125000"/>
              </a:lnSpc>
              <a:spcBef>
                <a:spcPts val="0"/>
              </a:spcBef>
              <a:spcAft>
                <a:spcPts val="800"/>
              </a:spcAft>
              <a:buClr>
                <a:srgbClr val="333333"/>
              </a:buClr>
              <a:buSzPts val="3200"/>
            </a:pPr>
            <a:r>
              <a:rPr lang="en" sz="3600" b="1" dirty="0">
                <a:solidFill>
                  <a:schemeClr val="dk2"/>
                </a:solidFill>
                <a:latin typeface="Cabin" panose="020B0604020202020204" charset="0"/>
                <a:ea typeface="Bookman Old Style"/>
                <a:cs typeface="Bookman Old Style"/>
                <a:sym typeface="Bookman Old Style"/>
              </a:rPr>
              <a:t>Reticulocytes</a:t>
            </a:r>
            <a:endParaRPr sz="3600" b="1" dirty="0">
              <a:solidFill>
                <a:schemeClr val="dk2"/>
              </a:solidFill>
              <a:latin typeface="Cabin" panose="020B0604020202020204" charset="0"/>
              <a:ea typeface="Bookman Old Style"/>
              <a:cs typeface="Bookman Old Style"/>
              <a:sym typeface="Bookman Old Style"/>
            </a:endParaRPr>
          </a:p>
          <a:p>
            <a:pPr marL="0" marR="0" lvl="0" indent="0" algn="l" rtl="0">
              <a:spcBef>
                <a:spcPts val="800"/>
              </a:spcBef>
              <a:spcAft>
                <a:spcPts val="0"/>
              </a:spcAft>
              <a:buClr>
                <a:schemeClr val="dk2"/>
              </a:buClr>
              <a:buSzPts val="8000"/>
              <a:buFont typeface="Bookman Old Style"/>
              <a:buNone/>
            </a:pPr>
            <a:endParaRPr sz="3600" b="0" i="0" u="none" strike="noStrike" cap="none" dirty="0">
              <a:solidFill>
                <a:schemeClr val="dk2"/>
              </a:solidFill>
              <a:latin typeface="Cabin" panose="020B0604020202020204" charset="0"/>
              <a:ea typeface="Bookman Old Style"/>
              <a:cs typeface="Bookman Old Style"/>
              <a:sym typeface="Bookman Old Style"/>
            </a:endParaRPr>
          </a:p>
        </p:txBody>
      </p:sp>
      <p:sp>
        <p:nvSpPr>
          <p:cNvPr id="215" name="Google Shape;215;p25"/>
          <p:cNvSpPr txBox="1">
            <a:spLocks noGrp="1"/>
          </p:cNvSpPr>
          <p:nvPr>
            <p:ph type="sldNum" sz="quarter" idx="12"/>
          </p:nvPr>
        </p:nvSpPr>
        <p:spPr>
          <a:xfrm>
            <a:off x="816865" y="6356350"/>
            <a:ext cx="2641500" cy="365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
              <a:t>18</a:t>
            </a:fld>
            <a:endParaRPr/>
          </a:p>
        </p:txBody>
      </p:sp>
      <p:sp>
        <p:nvSpPr>
          <p:cNvPr id="212" name="Google Shape;212;p25"/>
          <p:cNvSpPr txBox="1">
            <a:spLocks noGrp="1"/>
          </p:cNvSpPr>
          <p:nvPr>
            <p:ph sz="quarter" idx="1"/>
          </p:nvPr>
        </p:nvSpPr>
        <p:spPr>
          <a:xfrm>
            <a:off x="779023" y="1203960"/>
            <a:ext cx="10655333" cy="2061754"/>
          </a:xfrm>
          <a:prstGeom prst="rect">
            <a:avLst/>
          </a:prstGeom>
          <a:noFill/>
          <a:ln>
            <a:noFill/>
          </a:ln>
        </p:spPr>
        <p:txBody>
          <a:bodyPr spcFirstLastPara="1" wrap="square" lIns="121875" tIns="121875" rIns="121875" bIns="121875" anchor="t" anchorCtr="0">
            <a:noAutofit/>
          </a:bodyPr>
          <a:lstStyle/>
          <a:p>
            <a:pPr marL="0" marR="0" lvl="0" indent="0" algn="l" rtl="0">
              <a:spcBef>
                <a:spcPts val="800"/>
              </a:spcBef>
              <a:spcAft>
                <a:spcPts val="0"/>
              </a:spcAft>
              <a:buClr>
                <a:schemeClr val="dk1"/>
              </a:buClr>
              <a:buSzPts val="1100"/>
              <a:buFont typeface="Noto Sans Symbols"/>
              <a:buNone/>
            </a:pPr>
            <a:r>
              <a:rPr lang="en" b="0" i="0" u="none" strike="noStrike" cap="none" dirty="0">
                <a:solidFill>
                  <a:srgbClr val="333333"/>
                </a:solidFill>
                <a:latin typeface="+mj-lt"/>
                <a:ea typeface="Cabin"/>
                <a:cs typeface="Cabin"/>
                <a:sym typeface="Cabin"/>
              </a:rPr>
              <a:t>Reticulocytes are immature RBC formed in the bone marrow.</a:t>
            </a:r>
            <a:r>
              <a:rPr lang="en" b="0" i="0" u="none" strike="noStrike" cap="none" dirty="0">
                <a:solidFill>
                  <a:srgbClr val="005E8D"/>
                </a:solidFill>
                <a:latin typeface="+mj-lt"/>
                <a:ea typeface="Cabin"/>
                <a:cs typeface="Cabin"/>
                <a:sym typeface="Cabin"/>
              </a:rPr>
              <a:t> </a:t>
            </a:r>
            <a:endParaRPr dirty="0">
              <a:latin typeface="+mj-lt"/>
            </a:endParaRPr>
          </a:p>
          <a:p>
            <a:pPr marL="0" marR="0" lvl="0" indent="0" algn="l" rtl="0">
              <a:spcBef>
                <a:spcPts val="800"/>
              </a:spcBef>
              <a:spcAft>
                <a:spcPts val="0"/>
              </a:spcAft>
              <a:buClr>
                <a:schemeClr val="dk1"/>
              </a:buClr>
              <a:buSzPts val="1100"/>
              <a:buFont typeface="Noto Sans Symbols"/>
              <a:buNone/>
            </a:pPr>
            <a:r>
              <a:rPr lang="en" b="0" i="0" u="none" strike="noStrike" cap="none" dirty="0">
                <a:solidFill>
                  <a:srgbClr val="333333"/>
                </a:solidFill>
                <a:latin typeface="+mj-lt"/>
                <a:ea typeface="Cabin"/>
                <a:cs typeface="Cabin"/>
                <a:sym typeface="Cabin"/>
              </a:rPr>
              <a:t>An increase in reticulocyte count usually indicates increased RBC production, but may also be indicative of a decrease in the circulating number of mature erythrocytes</a:t>
            </a:r>
            <a:r>
              <a:rPr lang="en" b="0" i="0" u="none" strike="noStrike" cap="none" dirty="0" smtClean="0">
                <a:solidFill>
                  <a:srgbClr val="333333"/>
                </a:solidFill>
                <a:latin typeface="+mj-lt"/>
                <a:ea typeface="Cabin"/>
                <a:cs typeface="Cabin"/>
                <a:sym typeface="Cabin"/>
              </a:rPr>
              <a:t>.</a:t>
            </a:r>
            <a:endParaRPr b="0" i="0" u="sng" strike="noStrike" cap="none" dirty="0">
              <a:solidFill>
                <a:schemeClr val="hlink"/>
              </a:solidFill>
              <a:latin typeface="+mj-lt"/>
              <a:ea typeface="Cabin"/>
              <a:cs typeface="Cabin"/>
              <a:sym typeface="Cabin"/>
            </a:endParaRPr>
          </a:p>
        </p:txBody>
      </p:sp>
      <p:graphicFrame>
        <p:nvGraphicFramePr>
          <p:cNvPr id="214" name="Google Shape;214;p25"/>
          <p:cNvGraphicFramePr/>
          <p:nvPr>
            <p:extLst>
              <p:ext uri="{D42A27DB-BD31-4B8C-83A1-F6EECF244321}">
                <p14:modId xmlns:p14="http://schemas.microsoft.com/office/powerpoint/2010/main" val="2582418476"/>
              </p:ext>
            </p:extLst>
          </p:nvPr>
        </p:nvGraphicFramePr>
        <p:xfrm>
          <a:off x="1006427" y="3701534"/>
          <a:ext cx="10227629" cy="1723525"/>
        </p:xfrm>
        <a:graphic>
          <a:graphicData uri="http://schemas.openxmlformats.org/drawingml/2006/table">
            <a:tbl>
              <a:tblPr>
                <a:noFill/>
                <a:tableStyleId>{B53A2DF2-59E2-4C89-80D7-C43F8FA8ED1D}</a:tableStyleId>
              </a:tblPr>
              <a:tblGrid>
                <a:gridCol w="1514761"/>
                <a:gridCol w="2178217"/>
                <a:gridCol w="2178217"/>
                <a:gridCol w="2178217"/>
                <a:gridCol w="2178217"/>
              </a:tblGrid>
              <a:tr h="734650">
                <a:tc>
                  <a:txBody>
                    <a:bodyPr/>
                    <a:lstStyle/>
                    <a:p>
                      <a:pPr marL="0" marR="0" lvl="0" indent="0" algn="ctr" rtl="0">
                        <a:spcBef>
                          <a:spcPts val="0"/>
                        </a:spcBef>
                        <a:spcAft>
                          <a:spcPts val="0"/>
                        </a:spcAft>
                        <a:buClr>
                          <a:schemeClr val="dk1"/>
                        </a:buClr>
                        <a:buSzPts val="1300"/>
                        <a:buFont typeface="Cabin"/>
                        <a:buNone/>
                      </a:pPr>
                      <a:endParaRPr sz="1300" u="none" strike="noStrike" cap="none" dirty="0">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Conventional ref range</a:t>
                      </a:r>
                      <a:endParaRPr sz="1300" b="1" u="none" strike="noStrike" cap="none">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Clr>
                          <a:srgbClr val="000000"/>
                        </a:buClr>
                        <a:buSzPts val="1300"/>
                        <a:buFont typeface="Cabin"/>
                        <a:buNone/>
                      </a:pPr>
                      <a:r>
                        <a:rPr lang="en" sz="1300" b="1" u="none" strike="noStrike" cap="none">
                          <a:solidFill>
                            <a:srgbClr val="000000"/>
                          </a:solidFill>
                          <a:latin typeface="Cabin"/>
                          <a:ea typeface="Cabin"/>
                          <a:cs typeface="Cabin"/>
                          <a:sym typeface="Cabin"/>
                        </a:rPr>
                        <a:t>Conventional ref range</a:t>
                      </a:r>
                      <a:endParaRPr/>
                    </a:p>
                  </a:txBody>
                  <a:tcPr marL="121900" marR="121900" marT="121900" marB="121900" anchor="ctr"/>
                </a:tc>
                <a:tc>
                  <a:txBody>
                    <a:bodyPr/>
                    <a:lstStyle/>
                    <a:p>
                      <a:pPr marL="0" marR="0" lvl="0" indent="0" algn="ctr" rtl="0">
                        <a:lnSpc>
                          <a:spcPct val="100000"/>
                        </a:lnSpc>
                        <a:spcBef>
                          <a:spcPts val="0"/>
                        </a:spcBef>
                        <a:spcAft>
                          <a:spcPts val="0"/>
                        </a:spcAft>
                        <a:buClr>
                          <a:srgbClr val="000000"/>
                        </a:buClr>
                        <a:buSzPts val="1300"/>
                        <a:buFont typeface="Cabin"/>
                        <a:buNone/>
                      </a:pPr>
                      <a:r>
                        <a:rPr lang="en" sz="1300" b="1" u="none" strike="noStrike" cap="none">
                          <a:solidFill>
                            <a:srgbClr val="000000"/>
                          </a:solidFill>
                          <a:latin typeface="Cabin"/>
                          <a:ea typeface="Cabin"/>
                          <a:cs typeface="Cabin"/>
                          <a:sym typeface="Cabin"/>
                        </a:rPr>
                        <a:t>Optimal ref range</a:t>
                      </a:r>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Alarm range</a:t>
                      </a:r>
                      <a:endParaRPr/>
                    </a:p>
                  </a:txBody>
                  <a:tcPr marL="121900" marR="121900" marT="121900" marB="121900" anchor="ctr"/>
                </a:tc>
              </a:tr>
              <a:tr h="988875">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Male &amp; female</a:t>
                      </a:r>
                      <a:endParaRPr sz="1300" b="1" u="none" strike="noStrike" cap="none">
                        <a:latin typeface="Cabin"/>
                        <a:ea typeface="Cabin"/>
                        <a:cs typeface="Cabin"/>
                        <a:sym typeface="Cabin"/>
                      </a:endParaRPr>
                    </a:p>
                  </a:txBody>
                  <a:tcPr marL="121900" marR="121900" marT="121900" marB="121900" anchor="ctr"/>
                </a:tc>
                <a:tc>
                  <a:txBody>
                    <a:bodyPr/>
                    <a:lstStyle/>
                    <a:p>
                      <a:pPr marL="0" marR="0" lvl="0" indent="0" algn="ctr" rtl="0">
                        <a:lnSpc>
                          <a:spcPct val="100000"/>
                        </a:lnSpc>
                        <a:spcBef>
                          <a:spcPts val="0"/>
                        </a:spcBef>
                        <a:spcAft>
                          <a:spcPts val="0"/>
                        </a:spcAft>
                        <a:buClr>
                          <a:schemeClr val="dk1"/>
                        </a:buClr>
                        <a:buSzPts val="1300"/>
                        <a:buFont typeface="Cabin"/>
                        <a:buNone/>
                      </a:pPr>
                      <a:r>
                        <a:rPr lang="en" sz="1300" u="none" strike="noStrike" cap="none" dirty="0">
                          <a:latin typeface="Cabin"/>
                          <a:ea typeface="Cabin"/>
                          <a:cs typeface="Cabin"/>
                          <a:sym typeface="Cabin"/>
                        </a:rPr>
                        <a:t>0.1-2.4% </a:t>
                      </a:r>
                      <a:endParaRPr dirty="0"/>
                    </a:p>
                  </a:txBody>
                  <a:tcPr marL="121900" marR="121900" marT="121900" marB="121900" anchor="ctr">
                    <a:solidFill>
                      <a:srgbClr val="93B9C3"/>
                    </a:solidFill>
                  </a:tcPr>
                </a:tc>
                <a:tc>
                  <a:txBody>
                    <a:bodyPr/>
                    <a:lstStyle/>
                    <a:p>
                      <a:pPr marL="0" marR="0" lvl="0" indent="0" algn="ctr" rtl="0">
                        <a:lnSpc>
                          <a:spcPct val="100000"/>
                        </a:lnSpc>
                        <a:spcBef>
                          <a:spcPts val="0"/>
                        </a:spcBef>
                        <a:spcAft>
                          <a:spcPts val="0"/>
                        </a:spcAft>
                        <a:buClr>
                          <a:schemeClr val="dk1"/>
                        </a:buClr>
                        <a:buSzPts val="1300"/>
                        <a:buFont typeface="Cabin"/>
                        <a:buNone/>
                      </a:pPr>
                      <a:r>
                        <a:rPr lang="en" sz="1300" u="none" strike="noStrike" cap="none">
                          <a:latin typeface="Cabin"/>
                          <a:ea typeface="Cabin"/>
                          <a:cs typeface="Cabin"/>
                          <a:sym typeface="Cabin"/>
                        </a:rPr>
                        <a:t>SI 0.001-0.02 </a:t>
                      </a:r>
                      <a:endParaRPr sz="1300" u="none" strike="noStrike" cap="none" baseline="30000">
                        <a:solidFill>
                          <a:srgbClr val="000000"/>
                        </a:solidFill>
                        <a:latin typeface="Cabin"/>
                        <a:ea typeface="Cabin"/>
                        <a:cs typeface="Cabin"/>
                        <a:sym typeface="Cabin"/>
                      </a:endParaRPr>
                    </a:p>
                  </a:txBody>
                  <a:tcPr marL="121900" marR="121900" marT="121900" marB="121900" anchor="ctr"/>
                </a:tc>
                <a:tc>
                  <a:txBody>
                    <a:bodyPr/>
                    <a:lstStyle/>
                    <a:p>
                      <a:pPr marL="0" marR="0" lvl="0" indent="0" algn="ctr" rtl="0">
                        <a:lnSpc>
                          <a:spcPct val="100000"/>
                        </a:lnSpc>
                        <a:spcBef>
                          <a:spcPts val="0"/>
                        </a:spcBef>
                        <a:spcAft>
                          <a:spcPts val="0"/>
                        </a:spcAft>
                        <a:buClr>
                          <a:schemeClr val="dk1"/>
                        </a:buClr>
                        <a:buSzPts val="1300"/>
                        <a:buFont typeface="Cabin"/>
                        <a:buNone/>
                      </a:pPr>
                      <a:r>
                        <a:rPr lang="en" sz="1300" u="none" strike="noStrike" cap="none">
                          <a:solidFill>
                            <a:schemeClr val="dk1"/>
                          </a:solidFill>
                          <a:latin typeface="Cabin"/>
                          <a:ea typeface="Cabin"/>
                          <a:cs typeface="Cabin"/>
                          <a:sym typeface="Cabin"/>
                        </a:rPr>
                        <a:t>0.5-1</a:t>
                      </a:r>
                      <a:r>
                        <a:rPr lang="en" sz="1300" u="none" strike="noStrike" cap="none" baseline="30000">
                          <a:solidFill>
                            <a:schemeClr val="dk1"/>
                          </a:solidFill>
                          <a:latin typeface="Cabin"/>
                          <a:ea typeface="Cabin"/>
                          <a:cs typeface="Cabin"/>
                          <a:sym typeface="Cabin"/>
                        </a:rPr>
                        <a:t>%</a:t>
                      </a:r>
                      <a:br>
                        <a:rPr lang="en" sz="1300" u="none" strike="noStrike" cap="none" baseline="30000">
                          <a:solidFill>
                            <a:schemeClr val="dk1"/>
                          </a:solidFill>
                          <a:latin typeface="Cabin"/>
                          <a:ea typeface="Cabin"/>
                          <a:cs typeface="Cabin"/>
                          <a:sym typeface="Cabin"/>
                        </a:rPr>
                      </a:br>
                      <a:r>
                        <a:rPr lang="en" sz="1300" u="none" strike="noStrike" cap="none">
                          <a:solidFill>
                            <a:schemeClr val="dk1"/>
                          </a:solidFill>
                          <a:latin typeface="Cabin"/>
                          <a:ea typeface="Cabin"/>
                          <a:cs typeface="Cabin"/>
                          <a:sym typeface="Cabin"/>
                        </a:rPr>
                        <a:t>OR</a:t>
                      </a:r>
                      <a:r>
                        <a:rPr lang="en" sz="1300" u="none" strike="noStrike" cap="none" baseline="30000">
                          <a:solidFill>
                            <a:schemeClr val="dk1"/>
                          </a:solidFill>
                          <a:latin typeface="Cabin"/>
                          <a:ea typeface="Cabin"/>
                          <a:cs typeface="Cabin"/>
                          <a:sym typeface="Cabin"/>
                        </a:rPr>
                        <a:t/>
                      </a:r>
                      <a:br>
                        <a:rPr lang="en" sz="1300" u="none" strike="noStrike" cap="none" baseline="30000">
                          <a:solidFill>
                            <a:schemeClr val="dk1"/>
                          </a:solidFill>
                          <a:latin typeface="Cabin"/>
                          <a:ea typeface="Cabin"/>
                          <a:cs typeface="Cabin"/>
                          <a:sym typeface="Cabin"/>
                        </a:rPr>
                      </a:br>
                      <a:r>
                        <a:rPr lang="en" sz="1300" u="none" strike="noStrike" cap="none">
                          <a:solidFill>
                            <a:schemeClr val="dk1"/>
                          </a:solidFill>
                          <a:latin typeface="Cabin"/>
                          <a:ea typeface="Cabin"/>
                          <a:cs typeface="Cabin"/>
                          <a:sym typeface="Cabin"/>
                        </a:rPr>
                        <a:t>0.005-0.01</a:t>
                      </a:r>
                      <a:endParaRPr/>
                    </a:p>
                    <a:p>
                      <a:pPr marL="0" marR="0" lvl="0" indent="0" algn="ctr" rtl="0">
                        <a:spcBef>
                          <a:spcPts val="0"/>
                        </a:spcBef>
                        <a:spcAft>
                          <a:spcPts val="0"/>
                        </a:spcAft>
                        <a:buClr>
                          <a:schemeClr val="dk1"/>
                        </a:buClr>
                        <a:buSzPts val="1300"/>
                        <a:buFont typeface="Cabin"/>
                        <a:buNone/>
                      </a:pPr>
                      <a:endParaRPr sz="1300" u="none" strike="noStrike" cap="none" baseline="30000">
                        <a:solidFill>
                          <a:schemeClr val="dk1"/>
                        </a:solidFill>
                        <a:latin typeface="Cabin"/>
                        <a:ea typeface="Cabin"/>
                        <a:cs typeface="Cabin"/>
                        <a:sym typeface="Cabin"/>
                      </a:endParaRPr>
                    </a:p>
                  </a:txBody>
                  <a:tcPr marL="121900" marR="121900" marT="121900" marB="121900" anchor="ctr">
                    <a:solidFill>
                      <a:srgbClr val="92D050"/>
                    </a:solidFill>
                  </a:tcPr>
                </a:tc>
                <a:tc>
                  <a:txBody>
                    <a:bodyPr/>
                    <a:lstStyle/>
                    <a:p>
                      <a:pPr marL="0" marR="0" lvl="0" indent="0" algn="ctr" rtl="0">
                        <a:spcBef>
                          <a:spcPts val="0"/>
                        </a:spcBef>
                        <a:spcAft>
                          <a:spcPts val="0"/>
                        </a:spcAft>
                        <a:buClr>
                          <a:schemeClr val="dk1"/>
                        </a:buClr>
                        <a:buSzPts val="1300"/>
                        <a:buFont typeface="Cabin"/>
                        <a:buNone/>
                      </a:pPr>
                      <a:r>
                        <a:rPr lang="en" sz="1300" u="none" strike="noStrike" cap="none" dirty="0">
                          <a:solidFill>
                            <a:schemeClr val="dk1"/>
                          </a:solidFill>
                          <a:latin typeface="Cabin"/>
                          <a:ea typeface="Cabin"/>
                          <a:cs typeface="Cabin"/>
                          <a:sym typeface="Cabin"/>
                        </a:rPr>
                        <a:t>&gt;2%</a:t>
                      </a:r>
                      <a:br>
                        <a:rPr lang="en" sz="1300" u="none" strike="noStrike" cap="none" dirty="0">
                          <a:solidFill>
                            <a:schemeClr val="dk1"/>
                          </a:solidFill>
                          <a:latin typeface="Cabin"/>
                          <a:ea typeface="Cabin"/>
                          <a:cs typeface="Cabin"/>
                          <a:sym typeface="Cabin"/>
                        </a:rPr>
                      </a:br>
                      <a:r>
                        <a:rPr lang="en" sz="1300" u="none" strike="noStrike" cap="none" dirty="0">
                          <a:solidFill>
                            <a:schemeClr val="dk1"/>
                          </a:solidFill>
                          <a:latin typeface="Cabin"/>
                          <a:ea typeface="Cabin"/>
                          <a:cs typeface="Cabin"/>
                          <a:sym typeface="Cabin"/>
                        </a:rPr>
                        <a:t>OR</a:t>
                      </a:r>
                      <a:br>
                        <a:rPr lang="en" sz="1300" u="none" strike="noStrike" cap="none" dirty="0">
                          <a:solidFill>
                            <a:schemeClr val="dk1"/>
                          </a:solidFill>
                          <a:latin typeface="Cabin"/>
                          <a:ea typeface="Cabin"/>
                          <a:cs typeface="Cabin"/>
                          <a:sym typeface="Cabin"/>
                        </a:rPr>
                      </a:br>
                      <a:r>
                        <a:rPr lang="en" sz="1300" u="none" strike="noStrike" cap="none" dirty="0">
                          <a:solidFill>
                            <a:schemeClr val="dk1"/>
                          </a:solidFill>
                          <a:latin typeface="Cabin"/>
                          <a:ea typeface="Cabin"/>
                          <a:cs typeface="Cabin"/>
                          <a:sym typeface="Cabin"/>
                        </a:rPr>
                        <a:t>0.02</a:t>
                      </a:r>
                      <a:endParaRPr sz="1300" u="none" strike="noStrike" cap="none" dirty="0">
                        <a:solidFill>
                          <a:schemeClr val="dk1"/>
                        </a:solidFill>
                        <a:latin typeface="Cabin"/>
                        <a:ea typeface="Cabin"/>
                        <a:cs typeface="Cabin"/>
                        <a:sym typeface="Cabin"/>
                      </a:endParaRPr>
                    </a:p>
                  </a:txBody>
                  <a:tcPr marL="121900" marR="121900" marT="121900" marB="121900" anchor="ctr">
                    <a:solidFill>
                      <a:srgbClr val="FF7E79"/>
                    </a:solidFill>
                  </a:tcPr>
                </a:tc>
              </a:tr>
            </a:tbl>
          </a:graphicData>
        </a:graphic>
      </p:graphicFrame>
      <p:sp>
        <p:nvSpPr>
          <p:cNvPr id="2" name="Date Placeholder 1"/>
          <p:cNvSpPr>
            <a:spLocks noGrp="1"/>
          </p:cNvSpPr>
          <p:nvPr>
            <p:ph type="dt" sz="half" idx="10"/>
          </p:nvPr>
        </p:nvSpPr>
        <p:spPr/>
        <p:txBody>
          <a:bodyPr/>
          <a:lstStyle/>
          <a:p>
            <a:fld id="{9D8E61AC-B83A-4497-BCC6-40640BED3EFF}" type="datetime1">
              <a:rPr lang="en-US" smtClean="0"/>
              <a:t>11/20/2018</a:t>
            </a:fld>
            <a:endParaRPr lang="en-A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Shape 210"/>
        <p:cNvGrpSpPr/>
        <p:nvPr/>
      </p:nvGrpSpPr>
      <p:grpSpPr>
        <a:xfrm>
          <a:off x="0" y="0"/>
          <a:ext cx="0" cy="0"/>
          <a:chOff x="0" y="0"/>
          <a:chExt cx="0" cy="0"/>
        </a:xfrm>
      </p:grpSpPr>
      <p:sp>
        <p:nvSpPr>
          <p:cNvPr id="211" name="Google Shape;211;p25"/>
          <p:cNvSpPr txBox="1">
            <a:spLocks noGrp="1"/>
          </p:cNvSpPr>
          <p:nvPr>
            <p:ph type="title"/>
          </p:nvPr>
        </p:nvSpPr>
        <p:spPr>
          <a:xfrm>
            <a:off x="805146" y="289559"/>
            <a:ext cx="4298077" cy="914400"/>
          </a:xfrm>
          <a:prstGeom prst="rect">
            <a:avLst/>
          </a:prstGeom>
          <a:noFill/>
          <a:ln>
            <a:noFill/>
          </a:ln>
        </p:spPr>
        <p:txBody>
          <a:bodyPr spcFirstLastPara="1" wrap="square" lIns="121875" tIns="121875" rIns="121875" bIns="121875" anchor="t" anchorCtr="0">
            <a:noAutofit/>
          </a:bodyPr>
          <a:lstStyle/>
          <a:p>
            <a:pPr>
              <a:lnSpc>
                <a:spcPct val="125000"/>
              </a:lnSpc>
              <a:spcBef>
                <a:spcPts val="0"/>
              </a:spcBef>
              <a:spcAft>
                <a:spcPts val="800"/>
              </a:spcAft>
              <a:buClr>
                <a:srgbClr val="333333"/>
              </a:buClr>
              <a:buSzPts val="3200"/>
            </a:pPr>
            <a:r>
              <a:rPr lang="en" sz="3600" b="1" dirty="0">
                <a:solidFill>
                  <a:schemeClr val="dk2"/>
                </a:solidFill>
                <a:latin typeface="Cabin" panose="020B0604020202020204" charset="0"/>
                <a:ea typeface="Bookman Old Style"/>
                <a:cs typeface="Bookman Old Style"/>
                <a:sym typeface="Bookman Old Style"/>
              </a:rPr>
              <a:t>Reticulocytes</a:t>
            </a:r>
            <a:endParaRPr sz="3600" b="1" dirty="0">
              <a:solidFill>
                <a:schemeClr val="dk2"/>
              </a:solidFill>
              <a:latin typeface="Cabin" panose="020B0604020202020204" charset="0"/>
              <a:ea typeface="Bookman Old Style"/>
              <a:cs typeface="Bookman Old Style"/>
              <a:sym typeface="Bookman Old Style"/>
            </a:endParaRPr>
          </a:p>
          <a:p>
            <a:pPr marL="0" marR="0" lvl="0" indent="0" algn="l" rtl="0">
              <a:spcBef>
                <a:spcPts val="800"/>
              </a:spcBef>
              <a:spcAft>
                <a:spcPts val="0"/>
              </a:spcAft>
              <a:buClr>
                <a:schemeClr val="dk2"/>
              </a:buClr>
              <a:buSzPts val="8000"/>
              <a:buFont typeface="Bookman Old Style"/>
              <a:buNone/>
            </a:pPr>
            <a:endParaRPr sz="3600" b="0" i="0" u="none" strike="noStrike" cap="none" dirty="0">
              <a:solidFill>
                <a:schemeClr val="dk2"/>
              </a:solidFill>
              <a:latin typeface="Cabin" panose="020B0604020202020204" charset="0"/>
              <a:ea typeface="Bookman Old Style"/>
              <a:cs typeface="Bookman Old Style"/>
              <a:sym typeface="Bookman Old Style"/>
            </a:endParaRPr>
          </a:p>
        </p:txBody>
      </p:sp>
      <p:sp>
        <p:nvSpPr>
          <p:cNvPr id="215" name="Google Shape;215;p25"/>
          <p:cNvSpPr txBox="1">
            <a:spLocks noGrp="1"/>
          </p:cNvSpPr>
          <p:nvPr>
            <p:ph type="sldNum" sz="quarter" idx="12"/>
          </p:nvPr>
        </p:nvSpPr>
        <p:spPr>
          <a:xfrm>
            <a:off x="816865" y="6356350"/>
            <a:ext cx="2641500" cy="365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
              <a:t>19</a:t>
            </a:fld>
            <a:endParaRPr/>
          </a:p>
        </p:txBody>
      </p:sp>
      <p:sp>
        <p:nvSpPr>
          <p:cNvPr id="212" name="Google Shape;212;p25"/>
          <p:cNvSpPr txBox="1">
            <a:spLocks noGrp="1"/>
          </p:cNvSpPr>
          <p:nvPr>
            <p:ph sz="quarter" idx="1"/>
          </p:nvPr>
        </p:nvSpPr>
        <p:spPr>
          <a:xfrm>
            <a:off x="287383" y="1273629"/>
            <a:ext cx="5373188" cy="4517571"/>
          </a:xfrm>
          <a:prstGeom prst="rect">
            <a:avLst/>
          </a:prstGeom>
          <a:noFill/>
          <a:ln>
            <a:noFill/>
          </a:ln>
        </p:spPr>
        <p:txBody>
          <a:bodyPr spcFirstLastPara="1" wrap="square" lIns="121875" tIns="121875" rIns="121875" bIns="121875" anchor="t" anchorCtr="0">
            <a:noAutofit/>
          </a:bodyPr>
          <a:lstStyle/>
          <a:p>
            <a:pPr marL="609585" marR="0" lvl="1" indent="0" algn="l" rtl="0">
              <a:spcBef>
                <a:spcPts val="800"/>
              </a:spcBef>
              <a:spcAft>
                <a:spcPts val="0"/>
              </a:spcAft>
              <a:buClr>
                <a:schemeClr val="dk1"/>
              </a:buClr>
              <a:buSzPts val="1100"/>
              <a:buFont typeface="Noto Sans Symbols"/>
              <a:buNone/>
            </a:pPr>
            <a:r>
              <a:rPr lang="en" sz="2600" b="1" i="0" u="none" strike="noStrike" cap="none" dirty="0" smtClean="0">
                <a:solidFill>
                  <a:srgbClr val="333333"/>
                </a:solidFill>
                <a:latin typeface="+mj-lt"/>
                <a:ea typeface="Cabin"/>
                <a:cs typeface="Cabin"/>
                <a:sym typeface="Cabin"/>
              </a:rPr>
              <a:t>INCREASED </a:t>
            </a:r>
            <a:r>
              <a:rPr lang="en" sz="2600" b="1" i="0" u="none" strike="noStrike" cap="none" dirty="0">
                <a:solidFill>
                  <a:srgbClr val="333333"/>
                </a:solidFill>
                <a:latin typeface="+mj-lt"/>
                <a:ea typeface="Cabin"/>
                <a:cs typeface="Cabin"/>
                <a:sym typeface="Cabin"/>
              </a:rPr>
              <a:t>RETICULOCYTES</a:t>
            </a:r>
            <a:endParaRPr sz="2600" b="1" i="0" u="none" strike="noStrike" cap="none" dirty="0">
              <a:solidFill>
                <a:srgbClr val="333333"/>
              </a:solidFill>
              <a:latin typeface="+mj-lt"/>
              <a:ea typeface="Cabin"/>
              <a:cs typeface="Cabin"/>
              <a:sym typeface="Cabin"/>
            </a:endParaRPr>
          </a:p>
          <a:p>
            <a:pPr marL="609585" marR="0" lvl="1" indent="0" algn="l" rtl="0">
              <a:spcBef>
                <a:spcPts val="667"/>
              </a:spcBef>
              <a:spcAft>
                <a:spcPts val="0"/>
              </a:spcAft>
              <a:buClr>
                <a:schemeClr val="dk1"/>
              </a:buClr>
              <a:buSzPts val="1100"/>
              <a:buNone/>
            </a:pPr>
            <a:r>
              <a:rPr lang="en" sz="2600" b="0" i="0" u="none" strike="noStrike" cap="none" dirty="0">
                <a:solidFill>
                  <a:srgbClr val="333333"/>
                </a:solidFill>
                <a:latin typeface="+mj-lt"/>
                <a:ea typeface="Cabin"/>
                <a:cs typeface="Cabin"/>
                <a:sym typeface="Cabin"/>
              </a:rPr>
              <a:t>Haemolytic anaemia</a:t>
            </a:r>
            <a:endParaRPr sz="2600" dirty="0">
              <a:latin typeface="+mj-lt"/>
            </a:endParaRPr>
          </a:p>
          <a:p>
            <a:pPr marL="609585" marR="0" lvl="1" indent="0" algn="l" rtl="0">
              <a:spcBef>
                <a:spcPts val="667"/>
              </a:spcBef>
              <a:spcAft>
                <a:spcPts val="0"/>
              </a:spcAft>
              <a:buClr>
                <a:schemeClr val="dk1"/>
              </a:buClr>
              <a:buSzPts val="1100"/>
              <a:buNone/>
            </a:pPr>
            <a:r>
              <a:rPr lang="en" sz="2600" b="0" i="0" u="none" strike="noStrike" cap="none" dirty="0">
                <a:solidFill>
                  <a:srgbClr val="333333"/>
                </a:solidFill>
                <a:latin typeface="+mj-lt"/>
                <a:ea typeface="Cabin"/>
                <a:cs typeface="Cabin"/>
                <a:sym typeface="Cabin"/>
              </a:rPr>
              <a:t>Haemorrhage</a:t>
            </a:r>
            <a:endParaRPr sz="2600" dirty="0">
              <a:latin typeface="+mj-lt"/>
            </a:endParaRPr>
          </a:p>
          <a:p>
            <a:pPr marL="609585" marR="0" lvl="1" indent="0" algn="l" rtl="0">
              <a:spcBef>
                <a:spcPts val="667"/>
              </a:spcBef>
              <a:spcAft>
                <a:spcPts val="0"/>
              </a:spcAft>
              <a:buClr>
                <a:schemeClr val="dk1"/>
              </a:buClr>
              <a:buSzPts val="1100"/>
              <a:buNone/>
            </a:pPr>
            <a:r>
              <a:rPr lang="en" sz="2600" b="0" i="0" u="none" strike="noStrike" cap="none" dirty="0">
                <a:solidFill>
                  <a:srgbClr val="333333"/>
                </a:solidFill>
                <a:latin typeface="+mj-lt"/>
                <a:ea typeface="Cabin"/>
                <a:cs typeface="Cabin"/>
                <a:sym typeface="Cabin"/>
              </a:rPr>
              <a:t>Sickle cell disease.</a:t>
            </a:r>
            <a:endParaRPr sz="2600" dirty="0">
              <a:latin typeface="+mj-lt"/>
            </a:endParaRPr>
          </a:p>
          <a:p>
            <a:pPr marL="609585" marR="0" lvl="1" indent="0" algn="l" rtl="0">
              <a:spcBef>
                <a:spcPts val="667"/>
              </a:spcBef>
              <a:spcAft>
                <a:spcPts val="0"/>
              </a:spcAft>
              <a:buClr>
                <a:schemeClr val="dk1"/>
              </a:buClr>
              <a:buSzPts val="1100"/>
              <a:buNone/>
            </a:pPr>
            <a:r>
              <a:rPr lang="en" sz="2600" b="0" i="0" u="none" strike="noStrike" cap="none" dirty="0">
                <a:solidFill>
                  <a:srgbClr val="333333"/>
                </a:solidFill>
                <a:latin typeface="+mj-lt"/>
                <a:ea typeface="Cabin"/>
                <a:cs typeface="Cabin"/>
                <a:sym typeface="Cabin"/>
              </a:rPr>
              <a:t>Increased reticulocytes are also indicative of response to treatment of anaemias secondary to iron, B12, or folate deficiency.</a:t>
            </a:r>
            <a:endParaRPr sz="2600" b="0" i="0" u="sng" strike="noStrike" cap="none" dirty="0">
              <a:solidFill>
                <a:schemeClr val="hlink"/>
              </a:solidFill>
              <a:latin typeface="+mj-lt"/>
              <a:ea typeface="Cabin"/>
              <a:cs typeface="Cabin"/>
              <a:sym typeface="Cabin"/>
              <a:hlinkClick r:id="rId3"/>
            </a:endParaRPr>
          </a:p>
          <a:p>
            <a:pPr marL="274320" marR="0" lvl="0" indent="-42672" algn="l" rtl="0">
              <a:spcBef>
                <a:spcPts val="600"/>
              </a:spcBef>
              <a:spcAft>
                <a:spcPts val="2133"/>
              </a:spcAft>
              <a:buClr>
                <a:schemeClr val="accent1"/>
              </a:buClr>
              <a:buSzPts val="3648"/>
              <a:buFont typeface="Noto Sans Symbols"/>
              <a:buNone/>
            </a:pPr>
            <a:endParaRPr b="0" i="0" u="none" strike="noStrike" cap="none" dirty="0">
              <a:solidFill>
                <a:schemeClr val="dk1"/>
              </a:solidFill>
              <a:latin typeface="+mj-lt"/>
              <a:ea typeface="Cabin"/>
              <a:cs typeface="Cabin"/>
              <a:sym typeface="Cabin"/>
            </a:endParaRPr>
          </a:p>
        </p:txBody>
      </p:sp>
      <p:sp>
        <p:nvSpPr>
          <p:cNvPr id="213" name="Google Shape;213;p25"/>
          <p:cNvSpPr txBox="1">
            <a:spLocks noGrp="1"/>
          </p:cNvSpPr>
          <p:nvPr>
            <p:ph sz="quarter" idx="2"/>
          </p:nvPr>
        </p:nvSpPr>
        <p:spPr>
          <a:xfrm>
            <a:off x="5677989" y="322217"/>
            <a:ext cx="6287589" cy="5886995"/>
          </a:xfrm>
          <a:prstGeom prst="rect">
            <a:avLst/>
          </a:prstGeom>
          <a:noFill/>
          <a:ln>
            <a:noFill/>
          </a:ln>
        </p:spPr>
        <p:txBody>
          <a:bodyPr spcFirstLastPara="1" wrap="square" lIns="121900" tIns="60950" rIns="121900" bIns="60950" anchor="t" anchorCtr="0">
            <a:noAutofit/>
          </a:bodyPr>
          <a:lstStyle/>
          <a:p>
            <a:pPr marL="609585" marR="0" lvl="1" indent="0" algn="l" rtl="0">
              <a:spcBef>
                <a:spcPts val="500"/>
              </a:spcBef>
              <a:spcAft>
                <a:spcPts val="0"/>
              </a:spcAft>
              <a:buClr>
                <a:schemeClr val="dk1"/>
              </a:buClr>
              <a:buSzPts val="1100"/>
              <a:buFont typeface="Noto Sans Symbols"/>
              <a:buNone/>
            </a:pPr>
            <a:r>
              <a:rPr lang="en" sz="2600" b="1" i="0" u="none" strike="noStrike" cap="none" dirty="0" smtClean="0">
                <a:solidFill>
                  <a:srgbClr val="333333"/>
                </a:solidFill>
                <a:latin typeface="+mj-lt"/>
                <a:ea typeface="Cabin"/>
                <a:cs typeface="Cabin"/>
                <a:sym typeface="Cabin"/>
              </a:rPr>
              <a:t>DECREASED </a:t>
            </a:r>
            <a:r>
              <a:rPr lang="en" sz="2600" b="1" i="0" u="none" strike="noStrike" cap="none" dirty="0">
                <a:solidFill>
                  <a:srgbClr val="333333"/>
                </a:solidFill>
                <a:latin typeface="+mj-lt"/>
                <a:ea typeface="Cabin"/>
                <a:cs typeface="Cabin"/>
                <a:sym typeface="Cabin"/>
              </a:rPr>
              <a:t>RETICULOCYTES</a:t>
            </a:r>
            <a:endParaRPr sz="2600" dirty="0">
              <a:latin typeface="+mj-lt"/>
            </a:endParaRPr>
          </a:p>
          <a:p>
            <a:pPr marL="609585" marR="0" lvl="1" indent="0" algn="l" rtl="0">
              <a:spcBef>
                <a:spcPts val="500"/>
              </a:spcBef>
              <a:spcAft>
                <a:spcPts val="0"/>
              </a:spcAft>
              <a:buClr>
                <a:schemeClr val="dk1"/>
              </a:buClr>
              <a:buSzPts val="1100"/>
              <a:buNone/>
            </a:pPr>
            <a:r>
              <a:rPr lang="en" sz="2600" b="0" i="0" u="none" strike="noStrike" cap="none" dirty="0">
                <a:solidFill>
                  <a:srgbClr val="333333"/>
                </a:solidFill>
                <a:latin typeface="+mj-lt"/>
                <a:ea typeface="Cabin"/>
                <a:cs typeface="Cabin"/>
                <a:sym typeface="Cabin"/>
              </a:rPr>
              <a:t>Infectious causes</a:t>
            </a:r>
            <a:endParaRPr sz="2600" dirty="0">
              <a:latin typeface="+mj-lt"/>
            </a:endParaRPr>
          </a:p>
          <a:p>
            <a:pPr marL="609585" marR="0" lvl="1" indent="0" algn="l" rtl="0">
              <a:spcBef>
                <a:spcPts val="500"/>
              </a:spcBef>
              <a:spcAft>
                <a:spcPts val="0"/>
              </a:spcAft>
              <a:buClr>
                <a:schemeClr val="dk1"/>
              </a:buClr>
              <a:buSzPts val="1100"/>
              <a:buNone/>
            </a:pPr>
            <a:r>
              <a:rPr lang="en" sz="2600" b="0" i="0" u="none" strike="noStrike" cap="none" dirty="0">
                <a:solidFill>
                  <a:srgbClr val="333333"/>
                </a:solidFill>
                <a:latin typeface="+mj-lt"/>
                <a:ea typeface="Cabin"/>
                <a:cs typeface="Cabin"/>
                <a:sym typeface="Cabin"/>
              </a:rPr>
              <a:t>Alcoholism</a:t>
            </a:r>
            <a:endParaRPr sz="2600" dirty="0">
              <a:latin typeface="+mj-lt"/>
            </a:endParaRPr>
          </a:p>
          <a:p>
            <a:pPr marL="609585" marR="0" lvl="1" indent="0" algn="l" rtl="0">
              <a:spcBef>
                <a:spcPts val="500"/>
              </a:spcBef>
              <a:spcAft>
                <a:spcPts val="0"/>
              </a:spcAft>
              <a:buClr>
                <a:schemeClr val="dk1"/>
              </a:buClr>
              <a:buSzPts val="1100"/>
              <a:buNone/>
            </a:pPr>
            <a:r>
              <a:rPr lang="en" sz="2600" b="0" i="0" u="none" strike="noStrike" cap="none" dirty="0">
                <a:solidFill>
                  <a:srgbClr val="333333"/>
                </a:solidFill>
                <a:latin typeface="+mj-lt"/>
                <a:ea typeface="Cabin"/>
                <a:cs typeface="Cabin"/>
                <a:sym typeface="Cabin"/>
              </a:rPr>
              <a:t>Renal disease (from decreased erythropoietin)</a:t>
            </a:r>
            <a:endParaRPr sz="2600" dirty="0">
              <a:latin typeface="+mj-lt"/>
            </a:endParaRPr>
          </a:p>
          <a:p>
            <a:pPr marL="609585" marR="0" lvl="1" indent="0" algn="l" rtl="0">
              <a:spcBef>
                <a:spcPts val="500"/>
              </a:spcBef>
              <a:spcAft>
                <a:spcPts val="0"/>
              </a:spcAft>
              <a:buClr>
                <a:schemeClr val="dk1"/>
              </a:buClr>
              <a:buSzPts val="1100"/>
              <a:buNone/>
            </a:pPr>
            <a:r>
              <a:rPr lang="en" sz="2600" b="0" i="0" u="none" strike="noStrike" cap="none" dirty="0">
                <a:solidFill>
                  <a:srgbClr val="333333"/>
                </a:solidFill>
                <a:latin typeface="+mj-lt"/>
                <a:ea typeface="Cabin"/>
                <a:cs typeface="Cabin"/>
                <a:sym typeface="Cabin"/>
              </a:rPr>
              <a:t>Toxins</a:t>
            </a:r>
            <a:endParaRPr sz="2600" dirty="0">
              <a:latin typeface="+mj-lt"/>
            </a:endParaRPr>
          </a:p>
          <a:p>
            <a:pPr marL="609585" marR="0" lvl="1" indent="0" algn="l" rtl="0">
              <a:spcBef>
                <a:spcPts val="500"/>
              </a:spcBef>
              <a:spcAft>
                <a:spcPts val="0"/>
              </a:spcAft>
              <a:buClr>
                <a:schemeClr val="dk1"/>
              </a:buClr>
              <a:buSzPts val="1100"/>
              <a:buNone/>
            </a:pPr>
            <a:r>
              <a:rPr lang="en" sz="2600" b="0" i="0" u="none" strike="noStrike" cap="none" dirty="0">
                <a:solidFill>
                  <a:srgbClr val="333333"/>
                </a:solidFill>
                <a:latin typeface="+mj-lt"/>
                <a:ea typeface="Cabin"/>
                <a:cs typeface="Cabin"/>
                <a:sym typeface="Cabin"/>
              </a:rPr>
              <a:t>Untreated iron deficiency anaemia</a:t>
            </a:r>
            <a:endParaRPr sz="2600" dirty="0">
              <a:latin typeface="+mj-lt"/>
            </a:endParaRPr>
          </a:p>
          <a:p>
            <a:pPr marL="609585" marR="0" lvl="1" indent="0" algn="l" rtl="0">
              <a:spcBef>
                <a:spcPts val="500"/>
              </a:spcBef>
              <a:spcAft>
                <a:spcPts val="0"/>
              </a:spcAft>
              <a:buClr>
                <a:schemeClr val="dk1"/>
              </a:buClr>
              <a:buSzPts val="1100"/>
              <a:buNone/>
            </a:pPr>
            <a:r>
              <a:rPr lang="en" sz="2600" b="0" i="0" u="none" strike="noStrike" cap="none" dirty="0">
                <a:solidFill>
                  <a:srgbClr val="333333"/>
                </a:solidFill>
                <a:latin typeface="+mj-lt"/>
                <a:ea typeface="Cabin"/>
                <a:cs typeface="Cabin"/>
                <a:sym typeface="Cabin"/>
              </a:rPr>
              <a:t>Drug-induced bone marrow suppression.</a:t>
            </a:r>
            <a:endParaRPr sz="2600" dirty="0">
              <a:latin typeface="+mj-lt"/>
            </a:endParaRPr>
          </a:p>
          <a:p>
            <a:pPr marL="609585" marR="0" lvl="1" indent="0" algn="l" rtl="0">
              <a:spcBef>
                <a:spcPts val="500"/>
              </a:spcBef>
              <a:spcAft>
                <a:spcPts val="0"/>
              </a:spcAft>
              <a:buClr>
                <a:schemeClr val="dk1"/>
              </a:buClr>
              <a:buSzPts val="1100"/>
              <a:buFont typeface="Noto Sans Symbols"/>
              <a:buNone/>
            </a:pPr>
            <a:r>
              <a:rPr lang="en" sz="2600" b="0" i="0" u="sng" strike="noStrike" cap="none" dirty="0">
                <a:solidFill>
                  <a:schemeClr val="hlink"/>
                </a:solidFill>
                <a:latin typeface="+mj-lt"/>
                <a:ea typeface="Cabin"/>
                <a:cs typeface="Cabin"/>
                <a:sym typeface="Cabin"/>
                <a:hlinkClick r:id="rId4"/>
              </a:rPr>
              <a:t>** Reticulocyte Count is typically not a standard part of the FBC, and is often ordered separately. </a:t>
            </a:r>
            <a:endParaRPr sz="2600" dirty="0">
              <a:latin typeface="+mj-lt"/>
            </a:endParaRPr>
          </a:p>
        </p:txBody>
      </p:sp>
      <p:sp>
        <p:nvSpPr>
          <p:cNvPr id="2" name="Date Placeholder 1"/>
          <p:cNvSpPr>
            <a:spLocks noGrp="1"/>
          </p:cNvSpPr>
          <p:nvPr>
            <p:ph type="dt" sz="half" idx="10"/>
          </p:nvPr>
        </p:nvSpPr>
        <p:spPr/>
        <p:txBody>
          <a:bodyPr/>
          <a:lstStyle/>
          <a:p>
            <a:fld id="{9D8E61AC-B83A-4497-BCC6-40640BED3EFF}" type="datetime1">
              <a:rPr lang="en-US" smtClean="0"/>
              <a:t>11/21/2018</a:t>
            </a:fld>
            <a:endParaRPr lang="en-AU"/>
          </a:p>
        </p:txBody>
      </p:sp>
    </p:spTree>
    <p:extLst>
      <p:ext uri="{BB962C8B-B14F-4D97-AF65-F5344CB8AC3E}">
        <p14:creationId xmlns:p14="http://schemas.microsoft.com/office/powerpoint/2010/main" val="1912433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Shape 119"/>
        <p:cNvGrpSpPr/>
        <p:nvPr/>
      </p:nvGrpSpPr>
      <p:grpSpPr>
        <a:xfrm>
          <a:off x="0" y="0"/>
          <a:ext cx="0" cy="0"/>
          <a:chOff x="0" y="0"/>
          <a:chExt cx="0" cy="0"/>
        </a:xfrm>
      </p:grpSpPr>
      <p:sp>
        <p:nvSpPr>
          <p:cNvPr id="120" name="Google Shape;120;p15"/>
          <p:cNvSpPr txBox="1">
            <a:spLocks noGrp="1"/>
          </p:cNvSpPr>
          <p:nvPr>
            <p:ph type="title"/>
          </p:nvPr>
        </p:nvSpPr>
        <p:spPr>
          <a:xfrm>
            <a:off x="335360" y="356659"/>
            <a:ext cx="11360800" cy="763600"/>
          </a:xfrm>
          <a:prstGeom prst="rect">
            <a:avLst/>
          </a:prstGeom>
          <a:noFill/>
          <a:ln>
            <a:noFill/>
          </a:ln>
        </p:spPr>
        <p:txBody>
          <a:bodyPr spcFirstLastPara="1" wrap="square" lIns="121875" tIns="121875" rIns="121875" bIns="121875" anchor="t" anchorCtr="0">
            <a:noAutofit/>
          </a:bodyPr>
          <a:lstStyle/>
          <a:p>
            <a:pPr marL="0" marR="0" lvl="0" indent="0" algn="l" rtl="0">
              <a:spcBef>
                <a:spcPts val="0"/>
              </a:spcBef>
              <a:spcAft>
                <a:spcPts val="0"/>
              </a:spcAft>
              <a:buClr>
                <a:schemeClr val="dk2"/>
              </a:buClr>
              <a:buSzPts val="2800"/>
              <a:buFont typeface="Bookman Old Style"/>
              <a:buNone/>
            </a:pPr>
            <a:r>
              <a:rPr lang="en" sz="3600" b="1" i="0" u="none" strike="noStrike" cap="none" dirty="0">
                <a:solidFill>
                  <a:schemeClr val="dk2"/>
                </a:solidFill>
                <a:latin typeface="Cabin" panose="020B0604020202020204" charset="0"/>
                <a:sym typeface="Bookman Old Style"/>
              </a:rPr>
              <a:t>Laboratory Value Sources</a:t>
            </a:r>
            <a:endParaRPr sz="3600" dirty="0">
              <a:latin typeface="Cabin" panose="020B0604020202020204" charset="0"/>
            </a:endParaRPr>
          </a:p>
        </p:txBody>
      </p:sp>
      <p:sp>
        <p:nvSpPr>
          <p:cNvPr id="121" name="Google Shape;121;p15"/>
          <p:cNvSpPr txBox="1">
            <a:spLocks noGrp="1"/>
          </p:cNvSpPr>
          <p:nvPr>
            <p:ph type="body" idx="1"/>
          </p:nvPr>
        </p:nvSpPr>
        <p:spPr>
          <a:xfrm>
            <a:off x="415600" y="1370378"/>
            <a:ext cx="11360800" cy="4555200"/>
          </a:xfrm>
          <a:prstGeom prst="rect">
            <a:avLst/>
          </a:prstGeom>
          <a:noFill/>
          <a:ln>
            <a:noFill/>
          </a:ln>
        </p:spPr>
        <p:txBody>
          <a:bodyPr spcFirstLastPara="1" wrap="square" lIns="121875" tIns="121875" rIns="121875" bIns="121875" anchor="t" anchorCtr="0">
            <a:noAutofit/>
          </a:bodyPr>
          <a:lstStyle/>
          <a:p>
            <a:pPr marL="609585" marR="0" lvl="0" indent="-457188" algn="l" rtl="0">
              <a:spcBef>
                <a:spcPts val="0"/>
              </a:spcBef>
              <a:spcAft>
                <a:spcPts val="0"/>
              </a:spcAft>
              <a:buClr>
                <a:schemeClr val="accent1"/>
              </a:buClr>
              <a:buSzPts val="1800"/>
              <a:buFont typeface="Noto Sans Symbols"/>
              <a:buChar char="▪"/>
            </a:pPr>
            <a:endParaRPr lang="en" b="0" i="0" u="none" strike="noStrike" cap="none" dirty="0" smtClean="0">
              <a:solidFill>
                <a:schemeClr val="dk1"/>
              </a:solidFill>
              <a:sym typeface="Cabin"/>
            </a:endParaRPr>
          </a:p>
          <a:p>
            <a:pPr marL="609585" marR="0" lvl="0" indent="-457188" algn="l" rtl="0">
              <a:spcBef>
                <a:spcPts val="0"/>
              </a:spcBef>
              <a:spcAft>
                <a:spcPts val="0"/>
              </a:spcAft>
              <a:buClr>
                <a:schemeClr val="accent1"/>
              </a:buClr>
              <a:buSzPts val="1800"/>
              <a:buFont typeface="Noto Sans Symbols"/>
              <a:buChar char="▪"/>
            </a:pPr>
            <a:r>
              <a:rPr lang="en" b="0" i="0" u="none" strike="noStrike" cap="none" dirty="0" smtClean="0">
                <a:solidFill>
                  <a:schemeClr val="dk1"/>
                </a:solidFill>
                <a:sym typeface="Cabin"/>
              </a:rPr>
              <a:t>Reliable </a:t>
            </a:r>
            <a:r>
              <a:rPr lang="en" b="0" i="0" u="none" strike="noStrike" cap="none" dirty="0">
                <a:solidFill>
                  <a:schemeClr val="dk1"/>
                </a:solidFill>
                <a:sym typeface="Cabin"/>
              </a:rPr>
              <a:t>sources:</a:t>
            </a:r>
            <a:endParaRPr dirty="0"/>
          </a:p>
          <a:p>
            <a:pPr marL="1219170" marR="0" lvl="1" indent="-423323" algn="l" rtl="0">
              <a:spcBef>
                <a:spcPts val="2133"/>
              </a:spcBef>
              <a:spcAft>
                <a:spcPts val="0"/>
              </a:spcAft>
              <a:buClr>
                <a:schemeClr val="accent2"/>
              </a:buClr>
              <a:buSzPts val="1400"/>
              <a:buFont typeface="Noto Sans Symbols"/>
              <a:buChar char="▪"/>
            </a:pPr>
            <a:r>
              <a:rPr lang="en" sz="2600" b="0" i="0" u="none" strike="noStrike" cap="none" dirty="0">
                <a:solidFill>
                  <a:schemeClr val="dk2"/>
                </a:solidFill>
                <a:sym typeface="Cabin"/>
              </a:rPr>
              <a:t>MSD Online</a:t>
            </a:r>
            <a:endParaRPr sz="2600" dirty="0"/>
          </a:p>
          <a:p>
            <a:pPr marL="1219170" marR="0" lvl="1" indent="-423323" algn="l" rtl="0">
              <a:spcBef>
                <a:spcPts val="2133"/>
              </a:spcBef>
              <a:spcAft>
                <a:spcPts val="0"/>
              </a:spcAft>
              <a:buClr>
                <a:schemeClr val="accent2"/>
              </a:buClr>
              <a:buSzPts val="1400"/>
              <a:buFont typeface="Noto Sans Symbols"/>
              <a:buChar char="▪"/>
            </a:pPr>
            <a:r>
              <a:rPr lang="en" sz="2600" b="0" i="0" u="none" strike="noStrike" cap="none" dirty="0">
                <a:solidFill>
                  <a:schemeClr val="dk2"/>
                </a:solidFill>
                <a:sym typeface="Cabin"/>
              </a:rPr>
              <a:t>RCPA Manual</a:t>
            </a:r>
            <a:endParaRPr sz="2600" dirty="0"/>
          </a:p>
          <a:p>
            <a:pPr marL="1219170" marR="0" lvl="1" indent="-423323" algn="l" rtl="0">
              <a:spcBef>
                <a:spcPts val="2133"/>
              </a:spcBef>
              <a:spcAft>
                <a:spcPts val="0"/>
              </a:spcAft>
              <a:buClr>
                <a:schemeClr val="accent2"/>
              </a:buClr>
              <a:buSzPts val="1400"/>
              <a:buFont typeface="Noto Sans Symbols"/>
              <a:buChar char="▪"/>
            </a:pPr>
            <a:r>
              <a:rPr lang="en" sz="2600" b="0" i="0" u="none" strike="noStrike" cap="none" dirty="0">
                <a:solidFill>
                  <a:schemeClr val="dk2"/>
                </a:solidFill>
                <a:sym typeface="Cabin"/>
              </a:rPr>
              <a:t>LabTests </a:t>
            </a:r>
            <a:r>
              <a:rPr lang="en" sz="2600" b="0" i="0" u="none" strike="noStrike" cap="none" dirty="0" smtClean="0">
                <a:solidFill>
                  <a:schemeClr val="dk2"/>
                </a:solidFill>
                <a:sym typeface="Cabin"/>
              </a:rPr>
              <a:t>Online</a:t>
            </a:r>
          </a:p>
          <a:p>
            <a:pPr marL="1219170" marR="0" lvl="1" indent="-423323" algn="l" rtl="0">
              <a:spcBef>
                <a:spcPts val="2133"/>
              </a:spcBef>
              <a:spcAft>
                <a:spcPts val="0"/>
              </a:spcAft>
              <a:buClr>
                <a:schemeClr val="accent2"/>
              </a:buClr>
              <a:buSzPts val="1400"/>
              <a:buFont typeface="Noto Sans Symbols"/>
              <a:buChar char="▪"/>
            </a:pPr>
            <a:endParaRPr sz="2600" dirty="0"/>
          </a:p>
          <a:p>
            <a:pPr marL="609585" marR="0" lvl="0" indent="-342888" algn="l" rtl="0">
              <a:spcBef>
                <a:spcPts val="0"/>
              </a:spcBef>
              <a:spcAft>
                <a:spcPts val="0"/>
              </a:spcAft>
              <a:buClr>
                <a:schemeClr val="accent1"/>
              </a:buClr>
              <a:buSzPts val="1800"/>
              <a:buFont typeface="Noto Sans Symbols"/>
              <a:buNone/>
            </a:pPr>
            <a:endParaRPr b="0" i="0" u="none" strike="noStrike" cap="none" dirty="0">
              <a:solidFill>
                <a:schemeClr val="dk1"/>
              </a:solidFill>
              <a:sym typeface="Cabin"/>
            </a:endParaRPr>
          </a:p>
          <a:p>
            <a:pPr marL="152396" marR="0" lvl="0" indent="0" algn="l" rtl="0">
              <a:spcBef>
                <a:spcPts val="0"/>
              </a:spcBef>
              <a:spcAft>
                <a:spcPts val="0"/>
              </a:spcAft>
              <a:buClr>
                <a:schemeClr val="accent1"/>
              </a:buClr>
              <a:buSzPts val="1800"/>
              <a:buFont typeface="Noto Sans Symbols"/>
              <a:buNone/>
            </a:pPr>
            <a:r>
              <a:rPr lang="en" sz="1400" b="1" i="0" u="none" strike="noStrike" cap="none" dirty="0" smtClean="0">
                <a:solidFill>
                  <a:schemeClr val="dk1"/>
                </a:solidFill>
                <a:sym typeface="Cabin"/>
              </a:rPr>
              <a:t>Pharmacy </a:t>
            </a:r>
            <a:r>
              <a:rPr lang="en" sz="1400" b="1" i="0" u="none" strike="noStrike" cap="none" dirty="0">
                <a:solidFill>
                  <a:schemeClr val="dk1"/>
                </a:solidFill>
                <a:sym typeface="Cabin"/>
              </a:rPr>
              <a:t>Student Survival Guide, 3E (Nemire, Pharmacy Student Survival Guide) </a:t>
            </a:r>
            <a:r>
              <a:rPr lang="en" sz="1400" b="0" i="0" u="none" strike="noStrike" cap="none" dirty="0">
                <a:solidFill>
                  <a:schemeClr val="dk1"/>
                </a:solidFill>
                <a:sym typeface="Cabin"/>
              </a:rPr>
              <a:t>3rd Edition</a:t>
            </a:r>
            <a:r>
              <a:rPr lang="en" sz="1400" b="1" i="0" u="none" strike="noStrike" cap="none" dirty="0">
                <a:solidFill>
                  <a:schemeClr val="dk1"/>
                </a:solidFill>
                <a:sym typeface="Cabin"/>
              </a:rPr>
              <a:t>. </a:t>
            </a:r>
            <a:r>
              <a:rPr lang="en" sz="1400" b="0" i="0" u="sng" strike="noStrike" cap="none" dirty="0">
                <a:solidFill>
                  <a:schemeClr val="hlink"/>
                </a:solidFill>
                <a:sym typeface="Cabin"/>
                <a:hlinkClick r:id="rId3"/>
              </a:rPr>
              <a:t>Ruth E. Nemire</a:t>
            </a:r>
            <a:r>
              <a:rPr lang="en" sz="1400" b="0" i="0" u="none" strike="noStrike" cap="none" dirty="0">
                <a:solidFill>
                  <a:schemeClr val="dk1"/>
                </a:solidFill>
                <a:sym typeface="Cabin"/>
              </a:rPr>
              <a:t> (Author),‎ </a:t>
            </a:r>
            <a:r>
              <a:rPr lang="en" sz="1400" b="0" i="0" u="sng" strike="noStrike" cap="none" dirty="0">
                <a:solidFill>
                  <a:schemeClr val="hlink"/>
                </a:solidFill>
                <a:sym typeface="Cabin"/>
                <a:hlinkClick r:id="rId4"/>
              </a:rPr>
              <a:t>Karen L. Kier</a:t>
            </a:r>
            <a:r>
              <a:rPr lang="en" sz="1400" b="0" i="0" u="none" strike="noStrike" cap="none" dirty="0">
                <a:solidFill>
                  <a:schemeClr val="dk1"/>
                </a:solidFill>
                <a:sym typeface="Cabin"/>
              </a:rPr>
              <a:t> (Author),‎ </a:t>
            </a:r>
            <a:r>
              <a:rPr lang="en" sz="1400" b="0" i="0" u="sng" strike="noStrike" cap="none" dirty="0">
                <a:solidFill>
                  <a:schemeClr val="hlink"/>
                </a:solidFill>
                <a:sym typeface="Cabin"/>
                <a:hlinkClick r:id="rId5"/>
              </a:rPr>
              <a:t>Michelle T. Assa-Eley</a:t>
            </a:r>
            <a:r>
              <a:rPr lang="en" sz="1400" b="0" i="0" u="none" strike="noStrike" cap="none" dirty="0">
                <a:solidFill>
                  <a:schemeClr val="dk1"/>
                </a:solidFill>
                <a:sym typeface="Cabin"/>
              </a:rPr>
              <a:t> (Author)</a:t>
            </a:r>
            <a:endParaRPr sz="1400" dirty="0"/>
          </a:p>
          <a:p>
            <a:pPr marL="152396" marR="0" lvl="0" indent="0" algn="l" rtl="0">
              <a:spcBef>
                <a:spcPts val="0"/>
              </a:spcBef>
              <a:spcAft>
                <a:spcPts val="0"/>
              </a:spcAft>
              <a:buClr>
                <a:schemeClr val="accent1"/>
              </a:buClr>
              <a:buSzPts val="1800"/>
              <a:buFont typeface="Noto Sans Symbols"/>
              <a:buNone/>
            </a:pPr>
            <a:r>
              <a:rPr lang="en" sz="1400" b="0" i="0" u="none" strike="noStrike" cap="none" dirty="0">
                <a:solidFill>
                  <a:schemeClr val="dk1"/>
                </a:solidFill>
                <a:sym typeface="Cabin"/>
              </a:rPr>
              <a:t>Blood Chemistry and CBC analysis.  2002 Weatherby</a:t>
            </a:r>
            <a:endParaRPr sz="1400" b="0" i="0" u="none" strike="noStrike" cap="none" dirty="0">
              <a:solidFill>
                <a:schemeClr val="dk1"/>
              </a:solidFill>
              <a:sym typeface="Cabin"/>
            </a:endParaRPr>
          </a:p>
          <a:p>
            <a:pPr marL="152396" marR="0" lvl="0" indent="0" algn="l" rtl="0">
              <a:spcBef>
                <a:spcPts val="0"/>
              </a:spcBef>
              <a:spcAft>
                <a:spcPts val="0"/>
              </a:spcAft>
              <a:buClr>
                <a:schemeClr val="accent1"/>
              </a:buClr>
              <a:buSzPts val="1800"/>
              <a:buFont typeface="Noto Sans Symbols"/>
              <a:buNone/>
            </a:pPr>
            <a:r>
              <a:rPr lang="en" sz="1400" b="0" i="0" u="none" strike="noStrike" cap="none" dirty="0">
                <a:solidFill>
                  <a:schemeClr val="dk1"/>
                </a:solidFill>
                <a:sym typeface="Cabin"/>
              </a:rPr>
              <a:t>Douglas Hanly Moir Reference Range</a:t>
            </a:r>
            <a:endParaRPr sz="1400" dirty="0"/>
          </a:p>
          <a:p>
            <a:pPr marL="609585" marR="0" lvl="0" indent="-342888" algn="l" rtl="0">
              <a:spcBef>
                <a:spcPts val="0"/>
              </a:spcBef>
              <a:spcAft>
                <a:spcPts val="0"/>
              </a:spcAft>
              <a:buClr>
                <a:schemeClr val="accent1"/>
              </a:buClr>
              <a:buSzPts val="1800"/>
              <a:buFont typeface="Noto Sans Symbols"/>
              <a:buNone/>
            </a:pPr>
            <a:endParaRPr b="0" i="0" u="none" strike="noStrike" cap="none" dirty="0">
              <a:solidFill>
                <a:schemeClr val="dk1"/>
              </a:solidFill>
              <a:sym typeface="Cabin"/>
            </a:endParaRPr>
          </a:p>
          <a:p>
            <a:pPr marL="152396" marR="0" lvl="0" indent="0" algn="l" rtl="0">
              <a:spcBef>
                <a:spcPts val="0"/>
              </a:spcBef>
              <a:spcAft>
                <a:spcPts val="0"/>
              </a:spcAft>
              <a:buClr>
                <a:schemeClr val="accent1"/>
              </a:buClr>
              <a:buSzPts val="1800"/>
              <a:buFont typeface="Noto Sans Symbols"/>
              <a:buNone/>
            </a:pPr>
            <a:endParaRPr b="0" i="0" u="none" strike="noStrike" cap="none" dirty="0">
              <a:solidFill>
                <a:schemeClr val="dk1"/>
              </a:solidFill>
              <a:sym typeface="Cabin"/>
            </a:endParaRPr>
          </a:p>
          <a:p>
            <a:pPr marL="609585" marR="0" lvl="0" indent="-342888" algn="l" rtl="0">
              <a:spcBef>
                <a:spcPts val="0"/>
              </a:spcBef>
              <a:spcAft>
                <a:spcPts val="0"/>
              </a:spcAft>
              <a:buClr>
                <a:schemeClr val="accent1"/>
              </a:buClr>
              <a:buSzPts val="1800"/>
              <a:buFont typeface="Noto Sans Symbols"/>
              <a:buNone/>
            </a:pPr>
            <a:endParaRPr b="0" i="0" u="none" strike="noStrike" cap="none" dirty="0">
              <a:solidFill>
                <a:schemeClr val="dk1"/>
              </a:solidFill>
              <a:sym typeface="Cabin"/>
            </a:endParaRPr>
          </a:p>
        </p:txBody>
      </p:sp>
      <p:sp>
        <p:nvSpPr>
          <p:cNvPr id="122" name="Google Shape;122;p15"/>
          <p:cNvSpPr txBox="1">
            <a:spLocks noGrp="1"/>
          </p:cNvSpPr>
          <p:nvPr>
            <p:ph type="sldNum" idx="12"/>
          </p:nvPr>
        </p:nvSpPr>
        <p:spPr>
          <a:prstGeom prst="rect">
            <a:avLst/>
          </a:prstGeom>
        </p:spPr>
        <p:txBody>
          <a:bodyPr spcFirstLastPara="1" wrap="square" lIns="121875" tIns="121875" rIns="121875" bIns="121875" anchor="ctr" anchorCtr="0">
            <a:noAutofit/>
          </a:bodyPr>
          <a:lstStyle/>
          <a:p>
            <a:pPr marL="0" lvl="0" indent="0" algn="l" rtl="0">
              <a:spcBef>
                <a:spcPts val="0"/>
              </a:spcBef>
              <a:spcAft>
                <a:spcPts val="0"/>
              </a:spcAft>
              <a:buClr>
                <a:schemeClr val="dk2"/>
              </a:buClr>
              <a:buSzPts val="1400"/>
              <a:buFont typeface="Cabin"/>
              <a:buNone/>
            </a:pPr>
            <a:fld id="{00000000-1234-1234-1234-123412341234}" type="slidenum">
              <a:rPr lang="en"/>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Shape 219"/>
        <p:cNvGrpSpPr/>
        <p:nvPr/>
      </p:nvGrpSpPr>
      <p:grpSpPr>
        <a:xfrm>
          <a:off x="0" y="0"/>
          <a:ext cx="0" cy="0"/>
          <a:chOff x="0" y="0"/>
          <a:chExt cx="0" cy="0"/>
        </a:xfrm>
      </p:grpSpPr>
      <p:sp>
        <p:nvSpPr>
          <p:cNvPr id="220" name="Google Shape;220;p26"/>
          <p:cNvSpPr txBox="1">
            <a:spLocks noGrp="1"/>
          </p:cNvSpPr>
          <p:nvPr>
            <p:ph type="title"/>
          </p:nvPr>
        </p:nvSpPr>
        <p:spPr>
          <a:xfrm>
            <a:off x="308264" y="193234"/>
            <a:ext cx="5393835" cy="914400"/>
          </a:xfrm>
          <a:prstGeom prst="rect">
            <a:avLst/>
          </a:prstGeom>
          <a:noFill/>
          <a:ln>
            <a:noFill/>
          </a:ln>
        </p:spPr>
        <p:txBody>
          <a:bodyPr spcFirstLastPara="1" wrap="square" lIns="121875" tIns="121875" rIns="121875" bIns="121875" anchor="t" anchorCtr="0">
            <a:noAutofit/>
          </a:bodyPr>
          <a:lstStyle/>
          <a:p>
            <a:pPr>
              <a:lnSpc>
                <a:spcPct val="125000"/>
              </a:lnSpc>
              <a:spcBef>
                <a:spcPts val="0"/>
              </a:spcBef>
              <a:spcAft>
                <a:spcPts val="800"/>
              </a:spcAft>
              <a:buClr>
                <a:srgbClr val="333333"/>
              </a:buClr>
              <a:buSzPts val="3200"/>
            </a:pPr>
            <a:r>
              <a:rPr lang="en" sz="3600" b="1" dirty="0">
                <a:solidFill>
                  <a:schemeClr val="dk2"/>
                </a:solidFill>
                <a:latin typeface="Cabin" panose="020B0604020202020204" charset="0"/>
                <a:ea typeface="Bookman Old Style"/>
                <a:cs typeface="Bookman Old Style"/>
                <a:sym typeface="Bookman Old Style"/>
              </a:rPr>
              <a:t>White Cell Count (WCC)</a:t>
            </a:r>
            <a:endParaRPr sz="3600" b="1" dirty="0">
              <a:solidFill>
                <a:schemeClr val="dk2"/>
              </a:solidFill>
              <a:latin typeface="Cabin" panose="020B0604020202020204" charset="0"/>
              <a:ea typeface="Bookman Old Style"/>
              <a:cs typeface="Bookman Old Style"/>
              <a:sym typeface="Bookman Old Style"/>
            </a:endParaRPr>
          </a:p>
        </p:txBody>
      </p:sp>
      <p:sp>
        <p:nvSpPr>
          <p:cNvPr id="225" name="Google Shape;225;p26"/>
          <p:cNvSpPr txBox="1">
            <a:spLocks noGrp="1"/>
          </p:cNvSpPr>
          <p:nvPr>
            <p:ph type="sldNum" sz="quarter" idx="12"/>
          </p:nvPr>
        </p:nvSpPr>
        <p:spPr>
          <a:xfrm>
            <a:off x="816865" y="6356350"/>
            <a:ext cx="2641500" cy="365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
              <a:t>20</a:t>
            </a:fld>
            <a:endParaRPr/>
          </a:p>
        </p:txBody>
      </p:sp>
      <p:sp>
        <p:nvSpPr>
          <p:cNvPr id="222" name="Google Shape;222;p26"/>
          <p:cNvSpPr txBox="1">
            <a:spLocks noGrp="1"/>
          </p:cNvSpPr>
          <p:nvPr>
            <p:ph sz="quarter" idx="2"/>
          </p:nvPr>
        </p:nvSpPr>
        <p:spPr>
          <a:xfrm>
            <a:off x="513591" y="3439887"/>
            <a:ext cx="10938180" cy="2168434"/>
          </a:xfrm>
          <a:prstGeom prst="rect">
            <a:avLst/>
          </a:prstGeom>
          <a:noFill/>
          <a:ln>
            <a:noFill/>
          </a:ln>
        </p:spPr>
        <p:txBody>
          <a:bodyPr spcFirstLastPara="1" wrap="square" lIns="121900" tIns="60950" rIns="121900" bIns="60950" anchor="t" anchorCtr="0">
            <a:noAutofit/>
          </a:bodyPr>
          <a:lstStyle/>
          <a:p>
            <a:pPr marL="0" lvl="0" indent="0">
              <a:spcBef>
                <a:spcPts val="0"/>
              </a:spcBef>
              <a:buClr>
                <a:srgbClr val="333333"/>
              </a:buClr>
              <a:buSzPts val="1200"/>
              <a:buNone/>
            </a:pPr>
            <a:r>
              <a:rPr lang="en-AU" dirty="0" smtClean="0">
                <a:solidFill>
                  <a:srgbClr val="333333"/>
                </a:solidFill>
                <a:latin typeface="+mj-lt"/>
                <a:ea typeface="Calibri"/>
                <a:cs typeface="Calibri"/>
                <a:sym typeface="Calibri"/>
              </a:rPr>
              <a:t>Also </a:t>
            </a:r>
            <a:r>
              <a:rPr lang="en-AU" dirty="0">
                <a:solidFill>
                  <a:srgbClr val="333333"/>
                </a:solidFill>
                <a:latin typeface="+mj-lt"/>
                <a:ea typeface="Calibri"/>
                <a:cs typeface="Calibri"/>
                <a:sym typeface="Calibri"/>
              </a:rPr>
              <a:t>known as leukocyte count, the WCC represents the total number of WBC in a given volume of blood. Mature WBC exist in many forms, including neutrophils, lymphocytes, monocytes, eosinophils, and basophils. White cell indices provides differential provides a breakdown of the percentage of each type of WBC</a:t>
            </a:r>
            <a:r>
              <a:rPr lang="en-AU" dirty="0" smtClean="0">
                <a:solidFill>
                  <a:srgbClr val="333333"/>
                </a:solidFill>
                <a:latin typeface="+mj-lt"/>
                <a:ea typeface="Calibri"/>
                <a:cs typeface="Calibri"/>
                <a:sym typeface="Calibri"/>
              </a:rPr>
              <a:t>.</a:t>
            </a:r>
            <a:endParaRPr lang="en-AU" dirty="0">
              <a:latin typeface="+mj-lt"/>
            </a:endParaRPr>
          </a:p>
        </p:txBody>
      </p:sp>
      <p:graphicFrame>
        <p:nvGraphicFramePr>
          <p:cNvPr id="223" name="Google Shape;223;p26"/>
          <p:cNvGraphicFramePr/>
          <p:nvPr>
            <p:extLst>
              <p:ext uri="{D42A27DB-BD31-4B8C-83A1-F6EECF244321}">
                <p14:modId xmlns:p14="http://schemas.microsoft.com/office/powerpoint/2010/main" val="4201081002"/>
              </p:ext>
            </p:extLst>
          </p:nvPr>
        </p:nvGraphicFramePr>
        <p:xfrm>
          <a:off x="2690733" y="1386841"/>
          <a:ext cx="5954151" cy="1597650"/>
        </p:xfrm>
        <a:graphic>
          <a:graphicData uri="http://schemas.openxmlformats.org/drawingml/2006/table">
            <a:tbl>
              <a:tblPr>
                <a:noFill/>
                <a:tableStyleId>{B53A2DF2-59E2-4C89-80D7-C43F8FA8ED1D}</a:tableStyleId>
              </a:tblPr>
              <a:tblGrid>
                <a:gridCol w="881851"/>
                <a:gridCol w="1268075"/>
                <a:gridCol w="1268075"/>
                <a:gridCol w="1268075"/>
                <a:gridCol w="1268075"/>
              </a:tblGrid>
              <a:tr h="734650">
                <a:tc>
                  <a:txBody>
                    <a:bodyPr/>
                    <a:lstStyle/>
                    <a:p>
                      <a:pPr marL="0" marR="0" lvl="0" indent="0" algn="ctr" rtl="0">
                        <a:spcBef>
                          <a:spcPts val="0"/>
                        </a:spcBef>
                        <a:spcAft>
                          <a:spcPts val="0"/>
                        </a:spcAft>
                        <a:buClr>
                          <a:schemeClr val="dk1"/>
                        </a:buClr>
                        <a:buSzPts val="1300"/>
                        <a:buFont typeface="Cabin"/>
                        <a:buNone/>
                      </a:pPr>
                      <a:endParaRPr sz="1300" u="none" strike="noStrike" cap="none" dirty="0">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Conventional ref range</a:t>
                      </a:r>
                      <a:endParaRPr sz="1300" b="1" u="none" strike="noStrike" cap="none">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Clr>
                          <a:srgbClr val="000000"/>
                        </a:buClr>
                        <a:buSzPts val="1300"/>
                        <a:buFont typeface="Cabin"/>
                        <a:buNone/>
                      </a:pPr>
                      <a:r>
                        <a:rPr lang="en" sz="1300" b="1" u="none" strike="noStrike" cap="none">
                          <a:solidFill>
                            <a:srgbClr val="000000"/>
                          </a:solidFill>
                          <a:latin typeface="Cabin"/>
                          <a:ea typeface="Cabin"/>
                          <a:cs typeface="Cabin"/>
                          <a:sym typeface="Cabin"/>
                        </a:rPr>
                        <a:t>Conventional ref range</a:t>
                      </a:r>
                      <a:endParaRPr/>
                    </a:p>
                  </a:txBody>
                  <a:tcPr marL="121900" marR="121900" marT="121900" marB="121900" anchor="ctr"/>
                </a:tc>
                <a:tc>
                  <a:txBody>
                    <a:bodyPr/>
                    <a:lstStyle/>
                    <a:p>
                      <a:pPr marL="0" marR="0" lvl="0" indent="0" algn="ctr" rtl="0">
                        <a:lnSpc>
                          <a:spcPct val="100000"/>
                        </a:lnSpc>
                        <a:spcBef>
                          <a:spcPts val="0"/>
                        </a:spcBef>
                        <a:spcAft>
                          <a:spcPts val="0"/>
                        </a:spcAft>
                        <a:buClr>
                          <a:srgbClr val="000000"/>
                        </a:buClr>
                        <a:buSzPts val="1300"/>
                        <a:buFont typeface="Cabin"/>
                        <a:buNone/>
                      </a:pPr>
                      <a:r>
                        <a:rPr lang="en" sz="1300" b="1" u="none" strike="noStrike" cap="none">
                          <a:solidFill>
                            <a:srgbClr val="000000"/>
                          </a:solidFill>
                          <a:latin typeface="Cabin"/>
                          <a:ea typeface="Cabin"/>
                          <a:cs typeface="Cabin"/>
                          <a:sym typeface="Cabin"/>
                        </a:rPr>
                        <a:t>Optimal ref range</a:t>
                      </a:r>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Alarm range</a:t>
                      </a:r>
                      <a:endParaRPr/>
                    </a:p>
                  </a:txBody>
                  <a:tcPr marL="121900" marR="121900" marT="121900" marB="121900" anchor="ctr"/>
                </a:tc>
              </a:tr>
              <a:tr h="863000">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Male &amp; Female</a:t>
                      </a:r>
                      <a:endParaRPr sz="1300" b="1" u="none" strike="noStrike" cap="none">
                        <a:latin typeface="Cabin"/>
                        <a:ea typeface="Cabin"/>
                        <a:cs typeface="Cabin"/>
                        <a:sym typeface="Cabin"/>
                      </a:endParaRPr>
                    </a:p>
                  </a:txBody>
                  <a:tcPr marL="121900" marR="121900" marT="121900" marB="121900" anchor="ctr"/>
                </a:tc>
                <a:tc>
                  <a:txBody>
                    <a:bodyPr/>
                    <a:lstStyle/>
                    <a:p>
                      <a:pPr marL="0" marR="0" lvl="0" indent="0" algn="ctr" rtl="0">
                        <a:lnSpc>
                          <a:spcPct val="100000"/>
                        </a:lnSpc>
                        <a:spcBef>
                          <a:spcPts val="0"/>
                        </a:spcBef>
                        <a:spcAft>
                          <a:spcPts val="0"/>
                        </a:spcAft>
                        <a:buClr>
                          <a:schemeClr val="dk1"/>
                        </a:buClr>
                        <a:buSzPts val="1300"/>
                        <a:buFont typeface="Cabin"/>
                        <a:buNone/>
                      </a:pPr>
                      <a:r>
                        <a:rPr lang="en" sz="1300" u="none" strike="noStrike" cap="none" dirty="0">
                          <a:latin typeface="Cabin"/>
                          <a:ea typeface="Cabin"/>
                          <a:cs typeface="Cabin"/>
                          <a:sym typeface="Cabin"/>
                        </a:rPr>
                        <a:t>3.2-11.3 x10</a:t>
                      </a:r>
                      <a:r>
                        <a:rPr lang="en" sz="1300" u="none" strike="noStrike" cap="none" baseline="30000" dirty="0">
                          <a:latin typeface="Cabin"/>
                          <a:ea typeface="Cabin"/>
                          <a:cs typeface="Cabin"/>
                          <a:sym typeface="Cabin"/>
                        </a:rPr>
                        <a:t>9</a:t>
                      </a:r>
                      <a:r>
                        <a:rPr lang="en" sz="1300" u="none" strike="noStrike" cap="none" dirty="0">
                          <a:latin typeface="Cabin"/>
                          <a:ea typeface="Cabin"/>
                          <a:cs typeface="Cabin"/>
                          <a:sym typeface="Cabin"/>
                        </a:rPr>
                        <a:t>/L </a:t>
                      </a:r>
                      <a:r>
                        <a:rPr lang="en" sz="1300" u="none" strike="noStrike" cap="none" dirty="0">
                          <a:solidFill>
                            <a:srgbClr val="000000"/>
                          </a:solidFill>
                          <a:latin typeface="Cabin"/>
                          <a:ea typeface="Cabin"/>
                          <a:cs typeface="Cabin"/>
                          <a:sym typeface="Cabin"/>
                        </a:rPr>
                        <a:t>SI</a:t>
                      </a:r>
                      <a:endParaRPr sz="1300" u="none" strike="noStrike" cap="none" dirty="0">
                        <a:latin typeface="Cabin"/>
                        <a:ea typeface="Cabin"/>
                        <a:cs typeface="Cabin"/>
                        <a:sym typeface="Cabin"/>
                      </a:endParaRPr>
                    </a:p>
                  </a:txBody>
                  <a:tcPr marL="121900" marR="121900" marT="121900" marB="121900" anchor="ctr">
                    <a:solidFill>
                      <a:srgbClr val="93B9C3"/>
                    </a:solidFill>
                  </a:tcPr>
                </a:tc>
                <a:tc>
                  <a:txBody>
                    <a:bodyPr/>
                    <a:lstStyle/>
                    <a:p>
                      <a:pPr marL="0" marR="0" lvl="0" indent="0" algn="ctr" rtl="0">
                        <a:lnSpc>
                          <a:spcPct val="100000"/>
                        </a:lnSpc>
                        <a:spcBef>
                          <a:spcPts val="0"/>
                        </a:spcBef>
                        <a:spcAft>
                          <a:spcPts val="0"/>
                        </a:spcAft>
                        <a:buClr>
                          <a:schemeClr val="dk1"/>
                        </a:buClr>
                        <a:buSzPts val="1300"/>
                        <a:buFont typeface="Cabin"/>
                        <a:buNone/>
                      </a:pPr>
                      <a:r>
                        <a:rPr lang="en" sz="1300" u="none" strike="noStrike" cap="none">
                          <a:latin typeface="Cabin"/>
                          <a:ea typeface="Cabin"/>
                          <a:cs typeface="Cabin"/>
                          <a:sym typeface="Cabin"/>
                        </a:rPr>
                        <a:t>3.2-11.3 </a:t>
                      </a:r>
                      <a:endParaRPr/>
                    </a:p>
                    <a:p>
                      <a:pPr marL="0" marR="0" lvl="0" indent="0" algn="ctr" rtl="0">
                        <a:lnSpc>
                          <a:spcPct val="100000"/>
                        </a:lnSpc>
                        <a:spcBef>
                          <a:spcPts val="0"/>
                        </a:spcBef>
                        <a:spcAft>
                          <a:spcPts val="0"/>
                        </a:spcAft>
                        <a:buClr>
                          <a:schemeClr val="dk1"/>
                        </a:buClr>
                        <a:buSzPts val="1300"/>
                        <a:buFont typeface="Cabin"/>
                        <a:buNone/>
                      </a:pPr>
                      <a:r>
                        <a:rPr lang="en" sz="1300" u="none" strike="noStrike" cap="none">
                          <a:latin typeface="Cabin"/>
                          <a:ea typeface="Cabin"/>
                          <a:cs typeface="Cabin"/>
                          <a:sym typeface="Cabin"/>
                        </a:rPr>
                        <a:t>x10</a:t>
                      </a:r>
                      <a:r>
                        <a:rPr lang="en" sz="1300" u="none" strike="noStrike" cap="none" baseline="30000">
                          <a:latin typeface="Cabin"/>
                          <a:ea typeface="Cabin"/>
                          <a:cs typeface="Cabin"/>
                          <a:sym typeface="Cabin"/>
                        </a:rPr>
                        <a:t>3</a:t>
                      </a:r>
                      <a:r>
                        <a:rPr lang="en" sz="1300" u="none" strike="noStrike" cap="none">
                          <a:latin typeface="Cabin"/>
                          <a:ea typeface="Cabin"/>
                          <a:cs typeface="Cabin"/>
                          <a:sym typeface="Cabin"/>
                        </a:rPr>
                        <a:t>/mm</a:t>
                      </a:r>
                      <a:r>
                        <a:rPr lang="en" sz="1300" u="none" strike="noStrike" cap="none" baseline="30000">
                          <a:latin typeface="Cabin"/>
                          <a:ea typeface="Cabin"/>
                          <a:cs typeface="Cabin"/>
                          <a:sym typeface="Cabin"/>
                        </a:rPr>
                        <a:t>3</a:t>
                      </a:r>
                      <a:endParaRPr sz="1300" u="none" strike="noStrike" cap="none" baseline="30000">
                        <a:highlight>
                          <a:srgbClr val="FFFF00"/>
                        </a:highlight>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u="none" strike="noStrike" cap="none">
                          <a:solidFill>
                            <a:schemeClr val="dk1"/>
                          </a:solidFill>
                          <a:latin typeface="Cabin"/>
                          <a:ea typeface="Cabin"/>
                          <a:cs typeface="Cabin"/>
                          <a:sym typeface="Cabin"/>
                        </a:rPr>
                        <a:t>5.0-7.5 x10</a:t>
                      </a:r>
                      <a:r>
                        <a:rPr lang="en" sz="1300" u="none" strike="noStrike" cap="none" baseline="30000">
                          <a:solidFill>
                            <a:schemeClr val="dk1"/>
                          </a:solidFill>
                          <a:latin typeface="Cabin"/>
                          <a:ea typeface="Cabin"/>
                          <a:cs typeface="Cabin"/>
                          <a:sym typeface="Cabin"/>
                        </a:rPr>
                        <a:t>9</a:t>
                      </a:r>
                      <a:r>
                        <a:rPr lang="en" sz="1300" u="none" strike="noStrike" cap="none">
                          <a:solidFill>
                            <a:schemeClr val="dk1"/>
                          </a:solidFill>
                          <a:latin typeface="Cabin"/>
                          <a:ea typeface="Cabin"/>
                          <a:cs typeface="Cabin"/>
                          <a:sym typeface="Cabin"/>
                        </a:rPr>
                        <a:t>/L</a:t>
                      </a:r>
                      <a:endParaRPr sz="1300" u="none" strike="noStrike" cap="none">
                        <a:solidFill>
                          <a:schemeClr val="dk1"/>
                        </a:solidFill>
                        <a:latin typeface="Cabin"/>
                        <a:ea typeface="Cabin"/>
                        <a:cs typeface="Cabin"/>
                        <a:sym typeface="Cabin"/>
                      </a:endParaRPr>
                    </a:p>
                  </a:txBody>
                  <a:tcPr marL="121900" marR="121900" marT="121900" marB="121900" anchor="ctr">
                    <a:solidFill>
                      <a:srgbClr val="92D050"/>
                    </a:solidFill>
                  </a:tcPr>
                </a:tc>
                <a:tc>
                  <a:txBody>
                    <a:bodyPr/>
                    <a:lstStyle/>
                    <a:p>
                      <a:pPr marL="0" marR="0" lvl="0" indent="0" algn="ctr" rtl="0">
                        <a:spcBef>
                          <a:spcPts val="0"/>
                        </a:spcBef>
                        <a:spcAft>
                          <a:spcPts val="0"/>
                        </a:spcAft>
                        <a:buClr>
                          <a:schemeClr val="dk1"/>
                        </a:buClr>
                        <a:buSzPts val="1300"/>
                        <a:buFont typeface="Cabin"/>
                        <a:buNone/>
                      </a:pPr>
                      <a:r>
                        <a:rPr lang="en" sz="1300" u="none" strike="noStrike" cap="none" dirty="0">
                          <a:solidFill>
                            <a:schemeClr val="dk1"/>
                          </a:solidFill>
                          <a:latin typeface="Cabin"/>
                          <a:ea typeface="Cabin"/>
                          <a:cs typeface="Cabin"/>
                          <a:sym typeface="Cabin"/>
                        </a:rPr>
                        <a:t>&lt;3.0 or &gt;13.0</a:t>
                      </a:r>
                      <a:endParaRPr dirty="0"/>
                    </a:p>
                    <a:p>
                      <a:pPr marL="0" marR="0" lvl="0" indent="0" algn="ctr" rtl="0">
                        <a:spcBef>
                          <a:spcPts val="0"/>
                        </a:spcBef>
                        <a:spcAft>
                          <a:spcPts val="0"/>
                        </a:spcAft>
                        <a:buClr>
                          <a:schemeClr val="dk1"/>
                        </a:buClr>
                        <a:buSzPts val="1300"/>
                        <a:buFont typeface="Cabin"/>
                        <a:buNone/>
                      </a:pPr>
                      <a:r>
                        <a:rPr lang="en" sz="1300" u="none" strike="noStrike" cap="none" dirty="0">
                          <a:solidFill>
                            <a:schemeClr val="dk1"/>
                          </a:solidFill>
                          <a:latin typeface="Cabin"/>
                          <a:ea typeface="Cabin"/>
                          <a:cs typeface="Cabin"/>
                          <a:sym typeface="Cabin"/>
                        </a:rPr>
                        <a:t>x10</a:t>
                      </a:r>
                      <a:r>
                        <a:rPr lang="en" sz="1300" u="none" strike="noStrike" cap="none" baseline="30000" dirty="0">
                          <a:solidFill>
                            <a:schemeClr val="dk1"/>
                          </a:solidFill>
                          <a:latin typeface="Cabin"/>
                          <a:ea typeface="Cabin"/>
                          <a:cs typeface="Cabin"/>
                          <a:sym typeface="Cabin"/>
                        </a:rPr>
                        <a:t>9</a:t>
                      </a:r>
                      <a:r>
                        <a:rPr lang="en" sz="1300" u="none" strike="noStrike" cap="none" dirty="0">
                          <a:solidFill>
                            <a:schemeClr val="dk1"/>
                          </a:solidFill>
                          <a:latin typeface="Cabin"/>
                          <a:ea typeface="Cabin"/>
                          <a:cs typeface="Cabin"/>
                          <a:sym typeface="Cabin"/>
                        </a:rPr>
                        <a:t>/L</a:t>
                      </a:r>
                      <a:endParaRPr sz="1300" u="none" strike="noStrike" cap="none" dirty="0">
                        <a:solidFill>
                          <a:schemeClr val="dk1"/>
                        </a:solidFill>
                        <a:latin typeface="Cabin"/>
                        <a:ea typeface="Cabin"/>
                        <a:cs typeface="Cabin"/>
                        <a:sym typeface="Cabin"/>
                      </a:endParaRPr>
                    </a:p>
                  </a:txBody>
                  <a:tcPr marL="121900" marR="121900" marT="121900" marB="121900" anchor="ctr">
                    <a:solidFill>
                      <a:srgbClr val="FF7E79"/>
                    </a:solidFill>
                  </a:tcPr>
                </a:tc>
              </a:tr>
            </a:tbl>
          </a:graphicData>
        </a:graphic>
      </p:graphicFrame>
      <p:sp>
        <p:nvSpPr>
          <p:cNvPr id="224" name="Google Shape;224;p26"/>
          <p:cNvSpPr txBox="1"/>
          <p:nvPr/>
        </p:nvSpPr>
        <p:spPr>
          <a:xfrm>
            <a:off x="3933374" y="464460"/>
            <a:ext cx="246308" cy="410369"/>
          </a:xfrm>
          <a:prstGeom prst="rect">
            <a:avLst/>
          </a:prstGeom>
          <a:no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1800">
              <a:solidFill>
                <a:schemeClr val="dk1"/>
              </a:solidFill>
              <a:latin typeface="Cabin"/>
              <a:ea typeface="Cabin"/>
              <a:cs typeface="Cabin"/>
              <a:sym typeface="Cabin"/>
            </a:endParaRPr>
          </a:p>
        </p:txBody>
      </p:sp>
      <p:sp>
        <p:nvSpPr>
          <p:cNvPr id="2" name="Date Placeholder 1"/>
          <p:cNvSpPr>
            <a:spLocks noGrp="1"/>
          </p:cNvSpPr>
          <p:nvPr>
            <p:ph type="dt" sz="half" idx="10"/>
          </p:nvPr>
        </p:nvSpPr>
        <p:spPr/>
        <p:txBody>
          <a:bodyPr/>
          <a:lstStyle/>
          <a:p>
            <a:fld id="{7416A077-DC2D-4EA2-81A8-4EE512B48D50}" type="datetime1">
              <a:rPr lang="en-US" smtClean="0"/>
              <a:t>11/21/2018</a:t>
            </a:fld>
            <a:endParaRPr lang="en-AU"/>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Shape 219"/>
        <p:cNvGrpSpPr/>
        <p:nvPr/>
      </p:nvGrpSpPr>
      <p:grpSpPr>
        <a:xfrm>
          <a:off x="0" y="0"/>
          <a:ext cx="0" cy="0"/>
          <a:chOff x="0" y="0"/>
          <a:chExt cx="0" cy="0"/>
        </a:xfrm>
      </p:grpSpPr>
      <p:sp>
        <p:nvSpPr>
          <p:cNvPr id="220" name="Google Shape;220;p26"/>
          <p:cNvSpPr txBox="1">
            <a:spLocks noGrp="1"/>
          </p:cNvSpPr>
          <p:nvPr>
            <p:ph type="title"/>
          </p:nvPr>
        </p:nvSpPr>
        <p:spPr>
          <a:xfrm>
            <a:off x="465019" y="212444"/>
            <a:ext cx="5393835" cy="914400"/>
          </a:xfrm>
          <a:prstGeom prst="rect">
            <a:avLst/>
          </a:prstGeom>
          <a:noFill/>
          <a:ln>
            <a:noFill/>
          </a:ln>
        </p:spPr>
        <p:txBody>
          <a:bodyPr spcFirstLastPara="1" wrap="square" lIns="121875" tIns="121875" rIns="121875" bIns="121875" anchor="t" anchorCtr="0">
            <a:noAutofit/>
          </a:bodyPr>
          <a:lstStyle/>
          <a:p>
            <a:pPr>
              <a:lnSpc>
                <a:spcPct val="125000"/>
              </a:lnSpc>
              <a:spcBef>
                <a:spcPts val="0"/>
              </a:spcBef>
              <a:spcAft>
                <a:spcPts val="800"/>
              </a:spcAft>
              <a:buClr>
                <a:srgbClr val="333333"/>
              </a:buClr>
              <a:buSzPts val="3200"/>
            </a:pPr>
            <a:r>
              <a:rPr lang="en" sz="3600" b="1" dirty="0">
                <a:solidFill>
                  <a:schemeClr val="dk2"/>
                </a:solidFill>
                <a:latin typeface="Cabin" panose="020B0604020202020204" charset="0"/>
                <a:ea typeface="Bookman Old Style"/>
                <a:cs typeface="Bookman Old Style"/>
                <a:sym typeface="Bookman Old Style"/>
              </a:rPr>
              <a:t>White Cell Count (WCC)</a:t>
            </a:r>
            <a:endParaRPr sz="3600" b="1" dirty="0">
              <a:solidFill>
                <a:schemeClr val="dk2"/>
              </a:solidFill>
              <a:latin typeface="Cabin" panose="020B0604020202020204" charset="0"/>
              <a:ea typeface="Bookman Old Style"/>
              <a:cs typeface="Bookman Old Style"/>
              <a:sym typeface="Bookman Old Style"/>
            </a:endParaRPr>
          </a:p>
        </p:txBody>
      </p:sp>
      <p:sp>
        <p:nvSpPr>
          <p:cNvPr id="225" name="Google Shape;225;p26"/>
          <p:cNvSpPr txBox="1">
            <a:spLocks noGrp="1"/>
          </p:cNvSpPr>
          <p:nvPr>
            <p:ph type="sldNum" sz="quarter" idx="12"/>
          </p:nvPr>
        </p:nvSpPr>
        <p:spPr>
          <a:xfrm>
            <a:off x="816865" y="6356350"/>
            <a:ext cx="2641500" cy="365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
              <a:t>21</a:t>
            </a:fld>
            <a:endParaRPr/>
          </a:p>
        </p:txBody>
      </p:sp>
      <p:sp>
        <p:nvSpPr>
          <p:cNvPr id="221" name="Google Shape;221;p26"/>
          <p:cNvSpPr txBox="1">
            <a:spLocks noGrp="1"/>
          </p:cNvSpPr>
          <p:nvPr>
            <p:ph sz="quarter" idx="1"/>
          </p:nvPr>
        </p:nvSpPr>
        <p:spPr>
          <a:xfrm>
            <a:off x="538348" y="1081510"/>
            <a:ext cx="5810200" cy="5303557"/>
          </a:xfrm>
          <a:prstGeom prst="rect">
            <a:avLst/>
          </a:prstGeom>
          <a:noFill/>
          <a:ln>
            <a:noFill/>
          </a:ln>
        </p:spPr>
        <p:txBody>
          <a:bodyPr spcFirstLastPara="1" wrap="square" lIns="121875" tIns="121875" rIns="121875" bIns="121875" anchor="t" anchorCtr="0">
            <a:noAutofit/>
          </a:bodyPr>
          <a:lstStyle/>
          <a:p>
            <a:pPr marL="0" marR="0" lvl="0" indent="0" algn="l" rtl="0">
              <a:spcBef>
                <a:spcPts val="800"/>
              </a:spcBef>
              <a:spcAft>
                <a:spcPts val="0"/>
              </a:spcAft>
              <a:buClr>
                <a:schemeClr val="dk1"/>
              </a:buClr>
              <a:buSzPts val="1100"/>
              <a:buFont typeface="Noto Sans Symbols"/>
              <a:buNone/>
            </a:pPr>
            <a:r>
              <a:rPr lang="en" b="1" i="0" u="none" strike="noStrike" cap="none" dirty="0" smtClean="0">
                <a:solidFill>
                  <a:srgbClr val="333333"/>
                </a:solidFill>
                <a:latin typeface="+mj-lt"/>
                <a:ea typeface="Cabin"/>
                <a:cs typeface="Cabin"/>
                <a:sym typeface="Cabin"/>
              </a:rPr>
              <a:t>INCREASED </a:t>
            </a:r>
            <a:r>
              <a:rPr lang="en" b="1" i="0" u="none" strike="noStrike" cap="none" dirty="0">
                <a:solidFill>
                  <a:srgbClr val="333333"/>
                </a:solidFill>
                <a:latin typeface="+mj-lt"/>
                <a:ea typeface="Cabin"/>
                <a:cs typeface="Cabin"/>
                <a:sym typeface="Cabin"/>
              </a:rPr>
              <a:t>WCC </a:t>
            </a:r>
            <a:r>
              <a:rPr lang="en" b="0" i="0" u="none" strike="noStrike" cap="none" dirty="0">
                <a:solidFill>
                  <a:srgbClr val="333333"/>
                </a:solidFill>
                <a:latin typeface="+mj-lt"/>
                <a:ea typeface="Cabin"/>
                <a:cs typeface="Cabin"/>
                <a:sym typeface="Cabin"/>
              </a:rPr>
              <a:t>(</a:t>
            </a:r>
            <a:r>
              <a:rPr lang="en" b="0" i="1" u="none" strike="noStrike" cap="none" dirty="0">
                <a:solidFill>
                  <a:srgbClr val="333333"/>
                </a:solidFill>
                <a:latin typeface="+mj-lt"/>
                <a:ea typeface="Cabin"/>
                <a:cs typeface="Cabin"/>
                <a:sym typeface="Cabin"/>
              </a:rPr>
              <a:t>leukocytosis)</a:t>
            </a:r>
            <a:endParaRPr dirty="0">
              <a:latin typeface="+mj-lt"/>
            </a:endParaRPr>
          </a:p>
          <a:p>
            <a:pPr marL="0" marR="0" lvl="0" indent="0" algn="l" rtl="0">
              <a:spcBef>
                <a:spcPts val="800"/>
              </a:spcBef>
              <a:spcAft>
                <a:spcPts val="0"/>
              </a:spcAft>
              <a:buClr>
                <a:schemeClr val="dk1"/>
              </a:buClr>
              <a:buSzPts val="1100"/>
              <a:buNone/>
            </a:pPr>
            <a:r>
              <a:rPr lang="en" b="0" i="0" u="none" strike="noStrike" cap="none" dirty="0">
                <a:solidFill>
                  <a:srgbClr val="333333"/>
                </a:solidFill>
                <a:latin typeface="+mj-lt"/>
                <a:ea typeface="Cabin"/>
                <a:cs typeface="Cabin"/>
                <a:sym typeface="Cabin"/>
              </a:rPr>
              <a:t>Infection</a:t>
            </a:r>
            <a:endParaRPr dirty="0">
              <a:latin typeface="+mj-lt"/>
            </a:endParaRPr>
          </a:p>
          <a:p>
            <a:pPr marL="0" marR="0" lvl="0" indent="0" algn="l" rtl="0">
              <a:spcBef>
                <a:spcPts val="800"/>
              </a:spcBef>
              <a:spcAft>
                <a:spcPts val="0"/>
              </a:spcAft>
              <a:buClr>
                <a:schemeClr val="dk1"/>
              </a:buClr>
              <a:buSzPts val="1100"/>
              <a:buNone/>
            </a:pPr>
            <a:r>
              <a:rPr lang="en" b="0" i="0" u="none" strike="noStrike" cap="none" dirty="0">
                <a:solidFill>
                  <a:srgbClr val="333333"/>
                </a:solidFill>
                <a:latin typeface="+mj-lt"/>
                <a:ea typeface="Cabin"/>
                <a:cs typeface="Cabin"/>
                <a:sym typeface="Cabin"/>
              </a:rPr>
              <a:t>Leukaemia</a:t>
            </a:r>
            <a:endParaRPr dirty="0">
              <a:latin typeface="+mj-lt"/>
            </a:endParaRPr>
          </a:p>
          <a:p>
            <a:pPr marL="0" marR="0" lvl="0" indent="0" algn="l" rtl="0">
              <a:spcBef>
                <a:spcPts val="800"/>
              </a:spcBef>
              <a:spcAft>
                <a:spcPts val="0"/>
              </a:spcAft>
              <a:buClr>
                <a:schemeClr val="dk1"/>
              </a:buClr>
              <a:buSzPts val="1100"/>
              <a:buNone/>
            </a:pPr>
            <a:r>
              <a:rPr lang="en" b="0" i="0" u="none" strike="noStrike" cap="none" dirty="0">
                <a:solidFill>
                  <a:srgbClr val="333333"/>
                </a:solidFill>
                <a:latin typeface="+mj-lt"/>
                <a:ea typeface="Cabin"/>
                <a:cs typeface="Cabin"/>
                <a:sym typeface="Cabin"/>
              </a:rPr>
              <a:t>Trauma</a:t>
            </a:r>
            <a:endParaRPr dirty="0">
              <a:latin typeface="+mj-lt"/>
            </a:endParaRPr>
          </a:p>
          <a:p>
            <a:pPr marL="0" marR="0" lvl="0" indent="0" algn="l" rtl="0">
              <a:spcBef>
                <a:spcPts val="800"/>
              </a:spcBef>
              <a:spcAft>
                <a:spcPts val="0"/>
              </a:spcAft>
              <a:buClr>
                <a:schemeClr val="dk1"/>
              </a:buClr>
              <a:buSzPts val="1100"/>
              <a:buNone/>
            </a:pPr>
            <a:r>
              <a:rPr lang="en" b="0" i="0" u="none" strike="noStrike" cap="none" dirty="0">
                <a:solidFill>
                  <a:srgbClr val="333333"/>
                </a:solidFill>
                <a:latin typeface="+mj-lt"/>
                <a:ea typeface="Cabin"/>
                <a:cs typeface="Cabin"/>
                <a:sym typeface="Cabin"/>
              </a:rPr>
              <a:t>Thyroid storm</a:t>
            </a:r>
            <a:endParaRPr dirty="0">
              <a:latin typeface="+mj-lt"/>
            </a:endParaRPr>
          </a:p>
          <a:p>
            <a:pPr marL="0" marR="0" lvl="0" indent="0" algn="l" rtl="0">
              <a:spcBef>
                <a:spcPts val="800"/>
              </a:spcBef>
              <a:spcAft>
                <a:spcPts val="0"/>
              </a:spcAft>
              <a:buClr>
                <a:schemeClr val="dk1"/>
              </a:buClr>
              <a:buSzPts val="1100"/>
              <a:buNone/>
            </a:pPr>
            <a:r>
              <a:rPr lang="en" b="0" i="0" u="none" strike="noStrike" cap="none" dirty="0">
                <a:solidFill>
                  <a:srgbClr val="333333"/>
                </a:solidFill>
                <a:latin typeface="+mj-lt"/>
                <a:ea typeface="Cabin"/>
                <a:cs typeface="Cabin"/>
                <a:sym typeface="Cabin"/>
              </a:rPr>
              <a:t>Corticosteroid use. </a:t>
            </a:r>
            <a:endParaRPr dirty="0">
              <a:latin typeface="+mj-lt"/>
            </a:endParaRPr>
          </a:p>
          <a:p>
            <a:pPr marL="0" marR="0" lvl="0" indent="0" algn="l" rtl="0">
              <a:spcBef>
                <a:spcPts val="800"/>
              </a:spcBef>
              <a:spcAft>
                <a:spcPts val="0"/>
              </a:spcAft>
              <a:buClr>
                <a:schemeClr val="dk1"/>
              </a:buClr>
              <a:buSzPts val="1100"/>
              <a:buNone/>
            </a:pPr>
            <a:r>
              <a:rPr lang="en" b="0" i="0" u="none" strike="noStrike" cap="none" dirty="0">
                <a:solidFill>
                  <a:srgbClr val="333333"/>
                </a:solidFill>
                <a:latin typeface="+mj-lt"/>
                <a:ea typeface="Cabin"/>
                <a:cs typeface="Cabin"/>
                <a:sym typeface="Cabin"/>
              </a:rPr>
              <a:t>Emotion, stress, and seizures may </a:t>
            </a:r>
            <a:r>
              <a:rPr lang="en" b="0" i="0" u="none" strike="noStrike" cap="none" dirty="0" smtClean="0">
                <a:solidFill>
                  <a:srgbClr val="333333"/>
                </a:solidFill>
                <a:latin typeface="+mj-lt"/>
                <a:ea typeface="Cabin"/>
                <a:cs typeface="Cabin"/>
                <a:sym typeface="Cabin"/>
              </a:rPr>
              <a:t>also increase </a:t>
            </a:r>
            <a:r>
              <a:rPr lang="en" b="0" i="0" u="none" strike="noStrike" cap="none" dirty="0">
                <a:solidFill>
                  <a:srgbClr val="333333"/>
                </a:solidFill>
                <a:latin typeface="+mj-lt"/>
                <a:ea typeface="Cabin"/>
                <a:cs typeface="Cabin"/>
                <a:sym typeface="Cabin"/>
              </a:rPr>
              <a:t>WCC.</a:t>
            </a:r>
            <a:endParaRPr dirty="0">
              <a:latin typeface="+mj-lt"/>
            </a:endParaRPr>
          </a:p>
          <a:p>
            <a:pPr marL="0" marR="0" lvl="0" indent="0" algn="l" rtl="0">
              <a:spcBef>
                <a:spcPts val="800"/>
              </a:spcBef>
              <a:spcAft>
                <a:spcPts val="0"/>
              </a:spcAft>
              <a:buClr>
                <a:schemeClr val="dk1"/>
              </a:buClr>
              <a:buSzPts val="1100"/>
              <a:buNone/>
            </a:pPr>
            <a:r>
              <a:rPr lang="en" b="0" i="0" u="none" strike="noStrike" cap="none" dirty="0">
                <a:solidFill>
                  <a:srgbClr val="333333"/>
                </a:solidFill>
                <a:latin typeface="+mj-lt"/>
                <a:ea typeface="Cabin"/>
                <a:cs typeface="Cabin"/>
                <a:sym typeface="Cabin"/>
              </a:rPr>
              <a:t>WCC &gt;50,000 cells/mm3 may cause false elevations in Hb and MCH.</a:t>
            </a:r>
            <a:endParaRPr dirty="0">
              <a:latin typeface="+mj-lt"/>
            </a:endParaRPr>
          </a:p>
          <a:p>
            <a:pPr marL="274320" marR="0" lvl="0" indent="-42672" algn="l" rtl="0">
              <a:spcBef>
                <a:spcPts val="600"/>
              </a:spcBef>
              <a:spcAft>
                <a:spcPts val="2133"/>
              </a:spcAft>
              <a:buClr>
                <a:schemeClr val="accent1"/>
              </a:buClr>
              <a:buSzPts val="3648"/>
              <a:buFont typeface="Noto Sans Symbols"/>
              <a:buNone/>
            </a:pPr>
            <a:endParaRPr b="0" i="0" u="none" strike="noStrike" cap="none" dirty="0">
              <a:solidFill>
                <a:schemeClr val="dk1"/>
              </a:solidFill>
              <a:latin typeface="+mj-lt"/>
              <a:ea typeface="Cabin"/>
              <a:cs typeface="Cabin"/>
              <a:sym typeface="Cabin"/>
            </a:endParaRPr>
          </a:p>
        </p:txBody>
      </p:sp>
      <p:sp>
        <p:nvSpPr>
          <p:cNvPr id="222" name="Google Shape;222;p26"/>
          <p:cNvSpPr txBox="1">
            <a:spLocks noGrp="1"/>
          </p:cNvSpPr>
          <p:nvPr>
            <p:ph sz="quarter" idx="2"/>
          </p:nvPr>
        </p:nvSpPr>
        <p:spPr>
          <a:xfrm>
            <a:off x="6461545" y="1492888"/>
            <a:ext cx="4450295" cy="4437650"/>
          </a:xfrm>
          <a:prstGeom prst="rect">
            <a:avLst/>
          </a:prstGeom>
          <a:noFill/>
          <a:ln>
            <a:noFill/>
          </a:ln>
        </p:spPr>
        <p:txBody>
          <a:bodyPr spcFirstLastPara="1" wrap="square" lIns="121900" tIns="60950" rIns="121900" bIns="60950" anchor="t" anchorCtr="0">
            <a:noAutofit/>
          </a:bodyPr>
          <a:lstStyle/>
          <a:p>
            <a:pPr marL="609585" marR="0" lvl="1" indent="0" algn="l" rtl="0">
              <a:spcBef>
                <a:spcPts val="500"/>
              </a:spcBef>
              <a:spcAft>
                <a:spcPts val="0"/>
              </a:spcAft>
              <a:buClr>
                <a:schemeClr val="dk1"/>
              </a:buClr>
              <a:buSzPts val="1100"/>
              <a:buFont typeface="Noto Sans Symbols"/>
              <a:buNone/>
            </a:pPr>
            <a:r>
              <a:rPr lang="en" sz="2600" b="1" i="0" u="none" strike="noStrike" cap="none" dirty="0" smtClean="0">
                <a:solidFill>
                  <a:srgbClr val="333333"/>
                </a:solidFill>
                <a:latin typeface="+mj-lt"/>
                <a:ea typeface="Cabin"/>
                <a:cs typeface="Cabin"/>
                <a:sym typeface="Cabin"/>
              </a:rPr>
              <a:t>DECREASED </a:t>
            </a:r>
            <a:r>
              <a:rPr lang="en" sz="2600" b="1" i="0" u="none" strike="noStrike" cap="none" dirty="0">
                <a:solidFill>
                  <a:srgbClr val="333333"/>
                </a:solidFill>
                <a:latin typeface="+mj-lt"/>
                <a:ea typeface="Cabin"/>
                <a:cs typeface="Cabin"/>
                <a:sym typeface="Cabin"/>
              </a:rPr>
              <a:t>WCC </a:t>
            </a:r>
            <a:r>
              <a:rPr lang="en" sz="2600" b="0" i="0" u="none" strike="noStrike" cap="none" dirty="0">
                <a:solidFill>
                  <a:srgbClr val="333333"/>
                </a:solidFill>
                <a:latin typeface="+mj-lt"/>
                <a:ea typeface="Cabin"/>
                <a:cs typeface="Cabin"/>
                <a:sym typeface="Cabin"/>
              </a:rPr>
              <a:t>(l</a:t>
            </a:r>
            <a:r>
              <a:rPr lang="en" sz="2600" b="0" i="1" u="none" strike="noStrike" cap="none" dirty="0">
                <a:solidFill>
                  <a:srgbClr val="333333"/>
                </a:solidFill>
                <a:latin typeface="+mj-lt"/>
                <a:ea typeface="Cabin"/>
                <a:cs typeface="Cabin"/>
                <a:sym typeface="Cabin"/>
              </a:rPr>
              <a:t>eukopenia)</a:t>
            </a:r>
            <a:endParaRPr sz="2600" b="0" i="0" u="none" strike="noStrike" cap="none" dirty="0">
              <a:solidFill>
                <a:srgbClr val="333333"/>
              </a:solidFill>
              <a:latin typeface="+mj-lt"/>
              <a:ea typeface="Cabin"/>
              <a:cs typeface="Cabin"/>
              <a:sym typeface="Cabin"/>
            </a:endParaRPr>
          </a:p>
          <a:p>
            <a:pPr marL="609585" marR="0" lvl="1" indent="0" algn="l" rtl="0">
              <a:spcBef>
                <a:spcPts val="500"/>
              </a:spcBef>
              <a:spcAft>
                <a:spcPts val="0"/>
              </a:spcAft>
              <a:buClr>
                <a:schemeClr val="dk1"/>
              </a:buClr>
              <a:buSzPts val="1100"/>
              <a:buNone/>
            </a:pPr>
            <a:r>
              <a:rPr lang="en" sz="2600" b="0" i="0" u="none" strike="noStrike" cap="none" dirty="0">
                <a:solidFill>
                  <a:srgbClr val="333333"/>
                </a:solidFill>
                <a:latin typeface="+mj-lt"/>
                <a:ea typeface="Cabin"/>
                <a:cs typeface="Cabin"/>
                <a:sym typeface="Cabin"/>
              </a:rPr>
              <a:t>Viral infection</a:t>
            </a:r>
            <a:endParaRPr sz="2600" dirty="0">
              <a:latin typeface="+mj-lt"/>
            </a:endParaRPr>
          </a:p>
          <a:p>
            <a:pPr marL="609585" marR="0" lvl="1" indent="0" algn="l" rtl="0">
              <a:spcBef>
                <a:spcPts val="500"/>
              </a:spcBef>
              <a:spcAft>
                <a:spcPts val="0"/>
              </a:spcAft>
              <a:buClr>
                <a:schemeClr val="dk1"/>
              </a:buClr>
              <a:buSzPts val="1100"/>
              <a:buNone/>
            </a:pPr>
            <a:r>
              <a:rPr lang="en" sz="2600" b="0" i="0" u="none" strike="noStrike" cap="none" dirty="0">
                <a:solidFill>
                  <a:srgbClr val="333333"/>
                </a:solidFill>
                <a:latin typeface="+mj-lt"/>
                <a:ea typeface="Cabin"/>
                <a:cs typeface="Cabin"/>
                <a:sym typeface="Cabin"/>
              </a:rPr>
              <a:t>Aplastic anaemia</a:t>
            </a:r>
            <a:endParaRPr sz="2600" dirty="0">
              <a:latin typeface="+mj-lt"/>
            </a:endParaRPr>
          </a:p>
          <a:p>
            <a:pPr marL="609585" marR="0" lvl="1" indent="0" algn="l" rtl="0">
              <a:spcBef>
                <a:spcPts val="500"/>
              </a:spcBef>
              <a:spcAft>
                <a:spcPts val="0"/>
              </a:spcAft>
              <a:buClr>
                <a:schemeClr val="dk1"/>
              </a:buClr>
              <a:buSzPts val="1100"/>
              <a:buNone/>
            </a:pPr>
            <a:r>
              <a:rPr lang="en" sz="2600" b="0" i="0" u="none" strike="noStrike" cap="none" dirty="0">
                <a:solidFill>
                  <a:srgbClr val="333333"/>
                </a:solidFill>
                <a:latin typeface="+mj-lt"/>
                <a:ea typeface="Cabin"/>
                <a:cs typeface="Cabin"/>
                <a:sym typeface="Cabin"/>
              </a:rPr>
              <a:t>Bone marrow depression caused by the use of chemotherapy or anticonvulsants.</a:t>
            </a:r>
            <a:endParaRPr sz="2600" dirty="0">
              <a:latin typeface="+mj-lt"/>
            </a:endParaRPr>
          </a:p>
          <a:p>
            <a:pPr marL="274320" marR="0" lvl="0" indent="-81280" algn="l" rtl="0">
              <a:spcBef>
                <a:spcPts val="600"/>
              </a:spcBef>
              <a:spcAft>
                <a:spcPts val="0"/>
              </a:spcAft>
              <a:buClr>
                <a:schemeClr val="accent1"/>
              </a:buClr>
              <a:buSzPts val="3040"/>
              <a:buFont typeface="Noto Sans Symbols"/>
              <a:buNone/>
            </a:pPr>
            <a:endParaRPr b="0" i="0" u="none" strike="noStrike" cap="none" dirty="0">
              <a:solidFill>
                <a:schemeClr val="dk1"/>
              </a:solidFill>
              <a:latin typeface="+mj-lt"/>
              <a:ea typeface="Cabin"/>
              <a:cs typeface="Cabin"/>
              <a:sym typeface="Cabin"/>
            </a:endParaRPr>
          </a:p>
        </p:txBody>
      </p:sp>
      <p:sp>
        <p:nvSpPr>
          <p:cNvPr id="224" name="Google Shape;224;p26"/>
          <p:cNvSpPr txBox="1"/>
          <p:nvPr/>
        </p:nvSpPr>
        <p:spPr>
          <a:xfrm>
            <a:off x="3933374" y="464460"/>
            <a:ext cx="246308" cy="410369"/>
          </a:xfrm>
          <a:prstGeom prst="rect">
            <a:avLst/>
          </a:prstGeom>
          <a:no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1800">
              <a:solidFill>
                <a:schemeClr val="dk1"/>
              </a:solidFill>
              <a:latin typeface="Cabin"/>
              <a:ea typeface="Cabin"/>
              <a:cs typeface="Cabin"/>
              <a:sym typeface="Cabin"/>
            </a:endParaRPr>
          </a:p>
        </p:txBody>
      </p:sp>
      <p:sp>
        <p:nvSpPr>
          <p:cNvPr id="2" name="Date Placeholder 1"/>
          <p:cNvSpPr>
            <a:spLocks noGrp="1"/>
          </p:cNvSpPr>
          <p:nvPr>
            <p:ph type="dt" sz="half" idx="10"/>
          </p:nvPr>
        </p:nvSpPr>
        <p:spPr/>
        <p:txBody>
          <a:bodyPr/>
          <a:lstStyle/>
          <a:p>
            <a:fld id="{7416A077-DC2D-4EA2-81A8-4EE512B48D50}" type="datetime1">
              <a:rPr lang="en-US" smtClean="0"/>
              <a:t>11/21/2018</a:t>
            </a:fld>
            <a:endParaRPr lang="en-AU"/>
          </a:p>
        </p:txBody>
      </p:sp>
    </p:spTree>
    <p:extLst>
      <p:ext uri="{BB962C8B-B14F-4D97-AF65-F5344CB8AC3E}">
        <p14:creationId xmlns:p14="http://schemas.microsoft.com/office/powerpoint/2010/main" val="35496353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Shape 229"/>
        <p:cNvGrpSpPr/>
        <p:nvPr/>
      </p:nvGrpSpPr>
      <p:grpSpPr>
        <a:xfrm>
          <a:off x="0" y="0"/>
          <a:ext cx="0" cy="0"/>
          <a:chOff x="0" y="0"/>
          <a:chExt cx="0" cy="0"/>
        </a:xfrm>
      </p:grpSpPr>
      <p:sp>
        <p:nvSpPr>
          <p:cNvPr id="230" name="Google Shape;230;p27"/>
          <p:cNvSpPr txBox="1">
            <a:spLocks noGrp="1"/>
          </p:cNvSpPr>
          <p:nvPr>
            <p:ph type="title"/>
          </p:nvPr>
        </p:nvSpPr>
        <p:spPr>
          <a:prstGeom prst="rect">
            <a:avLst/>
          </a:prstGeom>
          <a:noFill/>
          <a:ln>
            <a:noFill/>
          </a:ln>
        </p:spPr>
        <p:txBody>
          <a:bodyPr spcFirstLastPara="1" wrap="square" lIns="121875" tIns="121875" rIns="121875" bIns="121875" anchor="t" anchorCtr="0">
            <a:noAutofit/>
          </a:bodyPr>
          <a:lstStyle/>
          <a:p>
            <a:pPr>
              <a:lnSpc>
                <a:spcPct val="125000"/>
              </a:lnSpc>
              <a:spcBef>
                <a:spcPts val="0"/>
              </a:spcBef>
              <a:spcAft>
                <a:spcPts val="800"/>
              </a:spcAft>
              <a:buClr>
                <a:srgbClr val="333333"/>
              </a:buClr>
              <a:buSzPts val="3200"/>
            </a:pPr>
            <a:r>
              <a:rPr lang="en" b="1" dirty="0">
                <a:solidFill>
                  <a:schemeClr val="dk2"/>
                </a:solidFill>
                <a:latin typeface="Bookman Old Style"/>
                <a:ea typeface="Bookman Old Style"/>
                <a:cs typeface="Bookman Old Style"/>
                <a:sym typeface="Bookman Old Style"/>
              </a:rPr>
              <a:t>Neutrophils</a:t>
            </a:r>
            <a:endParaRPr b="1" dirty="0">
              <a:solidFill>
                <a:schemeClr val="dk2"/>
              </a:solidFill>
              <a:latin typeface="Bookman Old Style"/>
              <a:ea typeface="Bookman Old Style"/>
              <a:cs typeface="Bookman Old Style"/>
              <a:sym typeface="Bookman Old Style"/>
            </a:endParaRPr>
          </a:p>
        </p:txBody>
      </p:sp>
      <p:sp>
        <p:nvSpPr>
          <p:cNvPr id="234" name="Google Shape;234;p27"/>
          <p:cNvSpPr txBox="1">
            <a:spLocks noGrp="1"/>
          </p:cNvSpPr>
          <p:nvPr>
            <p:ph type="sldNum" sz="quarter" idx="12"/>
          </p:nvPr>
        </p:nvSpPr>
        <p:spPr>
          <a:xfrm>
            <a:off x="816865" y="6356350"/>
            <a:ext cx="2641500" cy="365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
              <a:t>22</a:t>
            </a:fld>
            <a:endParaRPr/>
          </a:p>
        </p:txBody>
      </p:sp>
      <p:sp>
        <p:nvSpPr>
          <p:cNvPr id="231" name="Google Shape;231;p27"/>
          <p:cNvSpPr txBox="1">
            <a:spLocks noGrp="1"/>
          </p:cNvSpPr>
          <p:nvPr>
            <p:ph sz="quarter" idx="1"/>
          </p:nvPr>
        </p:nvSpPr>
        <p:spPr>
          <a:xfrm>
            <a:off x="1071156" y="3476897"/>
            <a:ext cx="9736181" cy="2122715"/>
          </a:xfrm>
          <a:prstGeom prst="rect">
            <a:avLst/>
          </a:prstGeom>
          <a:noFill/>
          <a:ln>
            <a:noFill/>
          </a:ln>
        </p:spPr>
        <p:txBody>
          <a:bodyPr spcFirstLastPara="1" wrap="square" lIns="121875" tIns="121875" rIns="121875" bIns="121875" anchor="t" anchorCtr="0">
            <a:noAutofit/>
          </a:bodyPr>
          <a:lstStyle/>
          <a:p>
            <a:pPr marL="0" marR="0" lvl="0" indent="0" algn="l" rtl="0">
              <a:spcBef>
                <a:spcPts val="800"/>
              </a:spcBef>
              <a:spcAft>
                <a:spcPts val="0"/>
              </a:spcAft>
              <a:buClr>
                <a:schemeClr val="dk1"/>
              </a:buClr>
              <a:buSzPts val="1100"/>
              <a:buFont typeface="Noto Sans Symbols"/>
              <a:buNone/>
            </a:pPr>
            <a:r>
              <a:rPr lang="en" sz="1800" b="0" i="0" u="none" strike="noStrike" cap="none" dirty="0">
                <a:solidFill>
                  <a:srgbClr val="333333"/>
                </a:solidFill>
                <a:latin typeface="Cabin"/>
                <a:ea typeface="Cabin"/>
                <a:cs typeface="Cabin"/>
                <a:sym typeface="Cabin"/>
              </a:rPr>
              <a:t>Neutrophils are the most common type of WBC. Their primary function is to fight bacterial and fungal infections by phagocytosis of foreign particles. Neutrophils may also be involved in the pathogenesis of some inflammatory disorders, for example, rheumatoid arthritis and inflammatory bowel disease. Bands are immature neutrophils. An increase in bands, often referred to as a “shift to the left” or “left shift,” may occur during infection or leukaemia.</a:t>
            </a:r>
            <a:endParaRPr sz="1800" b="0" i="0" u="sng" strike="noStrike" cap="none" dirty="0">
              <a:solidFill>
                <a:srgbClr val="005E8D"/>
              </a:solidFill>
              <a:latin typeface="Cabin"/>
              <a:ea typeface="Cabin"/>
              <a:cs typeface="Cabin"/>
              <a:sym typeface="Cabin"/>
            </a:endParaRPr>
          </a:p>
          <a:p>
            <a:pPr marL="274320" marR="0" lvl="0" indent="-61976" algn="l" rtl="0">
              <a:spcBef>
                <a:spcPts val="600"/>
              </a:spcBef>
              <a:spcAft>
                <a:spcPts val="2133"/>
              </a:spcAft>
              <a:buClr>
                <a:schemeClr val="accent1"/>
              </a:buClr>
              <a:buSzPts val="3344"/>
              <a:buFont typeface="Noto Sans Symbols"/>
              <a:buNone/>
            </a:pPr>
            <a:endParaRPr sz="4400" b="0" i="0" u="none" strike="noStrike" cap="none" dirty="0">
              <a:solidFill>
                <a:schemeClr val="dk1"/>
              </a:solidFill>
              <a:latin typeface="Cabin"/>
              <a:ea typeface="Cabin"/>
              <a:cs typeface="Cabin"/>
              <a:sym typeface="Cabin"/>
            </a:endParaRPr>
          </a:p>
        </p:txBody>
      </p:sp>
      <p:graphicFrame>
        <p:nvGraphicFramePr>
          <p:cNvPr id="233" name="Google Shape;233;p27"/>
          <p:cNvGraphicFramePr/>
          <p:nvPr>
            <p:extLst>
              <p:ext uri="{D42A27DB-BD31-4B8C-83A1-F6EECF244321}">
                <p14:modId xmlns:p14="http://schemas.microsoft.com/office/powerpoint/2010/main" val="634576126"/>
              </p:ext>
            </p:extLst>
          </p:nvPr>
        </p:nvGraphicFramePr>
        <p:xfrm>
          <a:off x="1976630" y="1404258"/>
          <a:ext cx="7428627" cy="1704702"/>
        </p:xfrm>
        <a:graphic>
          <a:graphicData uri="http://schemas.openxmlformats.org/drawingml/2006/table">
            <a:tbl>
              <a:tblPr>
                <a:noFill/>
                <a:tableStyleId>{B53A2DF2-59E2-4C89-80D7-C43F8FA8ED1D}</a:tableStyleId>
              </a:tblPr>
              <a:tblGrid>
                <a:gridCol w="1100231"/>
                <a:gridCol w="1582099"/>
                <a:gridCol w="1582099"/>
                <a:gridCol w="1582099"/>
                <a:gridCol w="1582099"/>
              </a:tblGrid>
              <a:tr h="904329">
                <a:tc>
                  <a:txBody>
                    <a:bodyPr/>
                    <a:lstStyle/>
                    <a:p>
                      <a:pPr marL="0" marR="0" lvl="0" indent="0" algn="ctr" rtl="0">
                        <a:spcBef>
                          <a:spcPts val="0"/>
                        </a:spcBef>
                        <a:spcAft>
                          <a:spcPts val="0"/>
                        </a:spcAft>
                        <a:buClr>
                          <a:schemeClr val="dk1"/>
                        </a:buClr>
                        <a:buSzPts val="1300"/>
                        <a:buFont typeface="Cabin"/>
                        <a:buNone/>
                      </a:pPr>
                      <a:endParaRPr sz="1300" u="none" strike="noStrike" cap="none" dirty="0">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Conventional ref range</a:t>
                      </a:r>
                      <a:endParaRPr sz="1300" b="1" u="none" strike="noStrike" cap="none">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Clr>
                          <a:srgbClr val="000000"/>
                        </a:buClr>
                        <a:buSzPts val="1300"/>
                        <a:buFont typeface="Cabin"/>
                        <a:buNone/>
                      </a:pPr>
                      <a:r>
                        <a:rPr lang="en" sz="1300" b="1" u="none" strike="noStrike" cap="none">
                          <a:solidFill>
                            <a:srgbClr val="000000"/>
                          </a:solidFill>
                          <a:latin typeface="Cabin"/>
                          <a:ea typeface="Cabin"/>
                          <a:cs typeface="Cabin"/>
                          <a:sym typeface="Cabin"/>
                        </a:rPr>
                        <a:t>Conventional ref range</a:t>
                      </a:r>
                      <a:endParaRPr/>
                    </a:p>
                  </a:txBody>
                  <a:tcPr marL="121900" marR="121900" marT="121900" marB="121900" anchor="ctr"/>
                </a:tc>
                <a:tc>
                  <a:txBody>
                    <a:bodyPr/>
                    <a:lstStyle/>
                    <a:p>
                      <a:pPr marL="0" marR="0" lvl="0" indent="0" algn="ctr" rtl="0">
                        <a:lnSpc>
                          <a:spcPct val="100000"/>
                        </a:lnSpc>
                        <a:spcBef>
                          <a:spcPts val="0"/>
                        </a:spcBef>
                        <a:spcAft>
                          <a:spcPts val="0"/>
                        </a:spcAft>
                        <a:buClr>
                          <a:srgbClr val="000000"/>
                        </a:buClr>
                        <a:buSzPts val="1300"/>
                        <a:buFont typeface="Cabin"/>
                        <a:buNone/>
                      </a:pPr>
                      <a:r>
                        <a:rPr lang="en" sz="1300" b="1" u="none" strike="noStrike" cap="none">
                          <a:solidFill>
                            <a:srgbClr val="000000"/>
                          </a:solidFill>
                          <a:latin typeface="Cabin"/>
                          <a:ea typeface="Cabin"/>
                          <a:cs typeface="Cabin"/>
                          <a:sym typeface="Cabin"/>
                        </a:rPr>
                        <a:t>Optimal ref range</a:t>
                      </a:r>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Alarm range</a:t>
                      </a:r>
                      <a:endParaRPr/>
                    </a:p>
                  </a:txBody>
                  <a:tcPr marL="121900" marR="121900" marT="121900" marB="121900" anchor="ctr"/>
                </a:tc>
              </a:tr>
              <a:tr h="800373">
                <a:tc>
                  <a:txBody>
                    <a:bodyPr/>
                    <a:lstStyle/>
                    <a:p>
                      <a:pPr marL="0" marR="0" lvl="0" indent="0" algn="ctr" rtl="0">
                        <a:spcBef>
                          <a:spcPts val="0"/>
                        </a:spcBef>
                        <a:spcAft>
                          <a:spcPts val="0"/>
                        </a:spcAft>
                        <a:buClr>
                          <a:schemeClr val="dk1"/>
                        </a:buClr>
                        <a:buSzPts val="1300"/>
                        <a:buFont typeface="Cabin"/>
                        <a:buNone/>
                      </a:pPr>
                      <a:r>
                        <a:rPr lang="en" sz="1300" b="1" u="none" strike="noStrike" cap="none" dirty="0">
                          <a:latin typeface="Cabin"/>
                          <a:ea typeface="Cabin"/>
                          <a:cs typeface="Cabin"/>
                          <a:sym typeface="Cabin"/>
                        </a:rPr>
                        <a:t>Male &amp; Female </a:t>
                      </a:r>
                      <a:endParaRPr sz="1300" b="1" u="none" strike="noStrike" cap="none" dirty="0">
                        <a:latin typeface="Cabin"/>
                        <a:ea typeface="Cabin"/>
                        <a:cs typeface="Cabin"/>
                        <a:sym typeface="Cabin"/>
                      </a:endParaRPr>
                    </a:p>
                  </a:txBody>
                  <a:tcPr marL="121900" marR="121900" marT="121900" marB="121900" anchor="ctr"/>
                </a:tc>
                <a:tc>
                  <a:txBody>
                    <a:bodyPr/>
                    <a:lstStyle/>
                    <a:p>
                      <a:pPr marL="0" marR="0" lvl="0" indent="0" algn="ctr" rtl="0">
                        <a:lnSpc>
                          <a:spcPct val="100000"/>
                        </a:lnSpc>
                        <a:spcBef>
                          <a:spcPts val="0"/>
                        </a:spcBef>
                        <a:spcAft>
                          <a:spcPts val="0"/>
                        </a:spcAft>
                        <a:buClr>
                          <a:schemeClr val="dk1"/>
                        </a:buClr>
                        <a:buSzPts val="1300"/>
                        <a:buFont typeface="Cabin"/>
                        <a:buNone/>
                      </a:pPr>
                      <a:r>
                        <a:rPr lang="en" sz="1300" u="none" strike="noStrike" cap="none">
                          <a:latin typeface="Cabin"/>
                          <a:ea typeface="Cabin"/>
                          <a:cs typeface="Cabin"/>
                          <a:sym typeface="Cabin"/>
                        </a:rPr>
                        <a:t>1.8-8.0x10</a:t>
                      </a:r>
                      <a:r>
                        <a:rPr lang="en" sz="1300" u="none" strike="noStrike" cap="none" baseline="30000">
                          <a:latin typeface="Cabin"/>
                          <a:ea typeface="Cabin"/>
                          <a:cs typeface="Cabin"/>
                          <a:sym typeface="Cabin"/>
                        </a:rPr>
                        <a:t>9</a:t>
                      </a:r>
                      <a:r>
                        <a:rPr lang="en" sz="1300" u="none" strike="noStrike" cap="none">
                          <a:latin typeface="Cabin"/>
                          <a:ea typeface="Cabin"/>
                          <a:cs typeface="Cabin"/>
                          <a:sym typeface="Cabin"/>
                        </a:rPr>
                        <a:t>/L</a:t>
                      </a:r>
                      <a:endParaRPr sz="1300" u="none" strike="noStrike" cap="none">
                        <a:latin typeface="Cabin"/>
                        <a:ea typeface="Cabin"/>
                        <a:cs typeface="Cabin"/>
                        <a:sym typeface="Cabin"/>
                      </a:endParaRPr>
                    </a:p>
                  </a:txBody>
                  <a:tcPr marL="121900" marR="121900" marT="121900" marB="121900" anchor="ctr">
                    <a:solidFill>
                      <a:srgbClr val="93B9C3"/>
                    </a:solidFill>
                  </a:tcPr>
                </a:tc>
                <a:tc>
                  <a:txBody>
                    <a:bodyPr/>
                    <a:lstStyle/>
                    <a:p>
                      <a:pPr marL="0" marR="0" lvl="0" indent="0" algn="ctr" rtl="0">
                        <a:lnSpc>
                          <a:spcPct val="100000"/>
                        </a:lnSpc>
                        <a:spcBef>
                          <a:spcPts val="0"/>
                        </a:spcBef>
                        <a:spcAft>
                          <a:spcPts val="0"/>
                        </a:spcAft>
                        <a:buClr>
                          <a:schemeClr val="dk1"/>
                        </a:buClr>
                        <a:buSzPts val="1300"/>
                        <a:buFont typeface="Cabin"/>
                        <a:buNone/>
                      </a:pPr>
                      <a:r>
                        <a:rPr lang="en" sz="1300" u="none" strike="noStrike" cap="none">
                          <a:latin typeface="Cabin"/>
                          <a:ea typeface="Cabin"/>
                          <a:cs typeface="Cabin"/>
                          <a:sym typeface="Cabin"/>
                        </a:rPr>
                        <a:t>35-74%</a:t>
                      </a:r>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u="none" strike="noStrike" cap="none">
                          <a:solidFill>
                            <a:schemeClr val="dk1"/>
                          </a:solidFill>
                          <a:latin typeface="Cabin"/>
                          <a:ea typeface="Cabin"/>
                          <a:cs typeface="Cabin"/>
                          <a:sym typeface="Cabin"/>
                        </a:rPr>
                        <a:t>4-6x10</a:t>
                      </a:r>
                      <a:r>
                        <a:rPr lang="en" sz="1300" u="none" strike="noStrike" cap="none" baseline="30000">
                          <a:solidFill>
                            <a:schemeClr val="dk1"/>
                          </a:solidFill>
                          <a:latin typeface="Cabin"/>
                          <a:ea typeface="Cabin"/>
                          <a:cs typeface="Cabin"/>
                          <a:sym typeface="Cabin"/>
                        </a:rPr>
                        <a:t>9</a:t>
                      </a:r>
                      <a:r>
                        <a:rPr lang="en" sz="1300" u="none" strike="noStrike" cap="none">
                          <a:solidFill>
                            <a:schemeClr val="dk1"/>
                          </a:solidFill>
                          <a:latin typeface="Cabin"/>
                          <a:ea typeface="Cabin"/>
                          <a:cs typeface="Cabin"/>
                          <a:sym typeface="Cabin"/>
                        </a:rPr>
                        <a:t>/L</a:t>
                      </a:r>
                      <a:endParaRPr sz="1300" u="none" strike="noStrike" cap="none">
                        <a:solidFill>
                          <a:schemeClr val="dk1"/>
                        </a:solidFill>
                        <a:latin typeface="Cabin"/>
                        <a:ea typeface="Cabin"/>
                        <a:cs typeface="Cabin"/>
                        <a:sym typeface="Cabin"/>
                      </a:endParaRPr>
                    </a:p>
                  </a:txBody>
                  <a:tcPr marL="121900" marR="121900" marT="121900" marB="121900" anchor="ctr">
                    <a:solidFill>
                      <a:srgbClr val="92D050"/>
                    </a:solidFill>
                  </a:tcPr>
                </a:tc>
                <a:tc>
                  <a:txBody>
                    <a:bodyPr/>
                    <a:lstStyle/>
                    <a:p>
                      <a:pPr marL="0" marR="0" lvl="0" indent="0" algn="ctr" rtl="0">
                        <a:spcBef>
                          <a:spcPts val="0"/>
                        </a:spcBef>
                        <a:spcAft>
                          <a:spcPts val="0"/>
                        </a:spcAft>
                        <a:buClr>
                          <a:schemeClr val="dk1"/>
                        </a:buClr>
                        <a:buSzPts val="1300"/>
                        <a:buFont typeface="Cabin"/>
                        <a:buNone/>
                      </a:pPr>
                      <a:r>
                        <a:rPr lang="en" sz="1300" u="none" strike="noStrike" cap="none" dirty="0">
                          <a:solidFill>
                            <a:schemeClr val="dk1"/>
                          </a:solidFill>
                          <a:latin typeface="Cabin"/>
                          <a:ea typeface="Cabin"/>
                          <a:cs typeface="Cabin"/>
                          <a:sym typeface="Cabin"/>
                        </a:rPr>
                        <a:t>&lt;3 or &gt; 8</a:t>
                      </a:r>
                      <a:br>
                        <a:rPr lang="en" sz="1300" u="none" strike="noStrike" cap="none" dirty="0">
                          <a:solidFill>
                            <a:schemeClr val="dk1"/>
                          </a:solidFill>
                          <a:latin typeface="Cabin"/>
                          <a:ea typeface="Cabin"/>
                          <a:cs typeface="Cabin"/>
                          <a:sym typeface="Cabin"/>
                        </a:rPr>
                      </a:br>
                      <a:r>
                        <a:rPr lang="en" sz="1300" u="none" strike="noStrike" cap="none" dirty="0">
                          <a:solidFill>
                            <a:schemeClr val="dk1"/>
                          </a:solidFill>
                          <a:latin typeface="Cabin"/>
                          <a:ea typeface="Cabin"/>
                          <a:cs typeface="Cabin"/>
                          <a:sym typeface="Cabin"/>
                        </a:rPr>
                        <a:t>x10</a:t>
                      </a:r>
                      <a:r>
                        <a:rPr lang="en" sz="1300" u="none" strike="noStrike" cap="none" baseline="30000" dirty="0">
                          <a:solidFill>
                            <a:schemeClr val="dk1"/>
                          </a:solidFill>
                          <a:latin typeface="Cabin"/>
                          <a:ea typeface="Cabin"/>
                          <a:cs typeface="Cabin"/>
                          <a:sym typeface="Cabin"/>
                        </a:rPr>
                        <a:t>9</a:t>
                      </a:r>
                      <a:r>
                        <a:rPr lang="en" sz="1300" u="none" strike="noStrike" cap="none" dirty="0">
                          <a:solidFill>
                            <a:schemeClr val="dk1"/>
                          </a:solidFill>
                          <a:latin typeface="Cabin"/>
                          <a:ea typeface="Cabin"/>
                          <a:cs typeface="Cabin"/>
                          <a:sym typeface="Cabin"/>
                        </a:rPr>
                        <a:t>/L</a:t>
                      </a:r>
                      <a:endParaRPr sz="1300" u="none" strike="noStrike" cap="none" dirty="0">
                        <a:solidFill>
                          <a:schemeClr val="dk1"/>
                        </a:solidFill>
                        <a:latin typeface="Cabin"/>
                        <a:ea typeface="Cabin"/>
                        <a:cs typeface="Cabin"/>
                        <a:sym typeface="Cabin"/>
                      </a:endParaRPr>
                    </a:p>
                  </a:txBody>
                  <a:tcPr marL="121900" marR="121900" marT="121900" marB="121900" anchor="ctr">
                    <a:solidFill>
                      <a:srgbClr val="FF7E79"/>
                    </a:solidFill>
                  </a:tcPr>
                </a:tc>
              </a:tr>
            </a:tbl>
          </a:graphicData>
        </a:graphic>
      </p:graphicFrame>
      <p:sp>
        <p:nvSpPr>
          <p:cNvPr id="2" name="Date Placeholder 1"/>
          <p:cNvSpPr>
            <a:spLocks noGrp="1"/>
          </p:cNvSpPr>
          <p:nvPr>
            <p:ph type="dt" sz="half" idx="10"/>
          </p:nvPr>
        </p:nvSpPr>
        <p:spPr/>
        <p:txBody>
          <a:bodyPr/>
          <a:lstStyle/>
          <a:p>
            <a:fld id="{BCA695CC-90A3-484D-8741-9055168B4E96}" type="datetime1">
              <a:rPr lang="en-US" smtClean="0"/>
              <a:t>11/20/2018</a:t>
            </a:fld>
            <a:endParaRPr lang="en-AU"/>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Shape 229"/>
        <p:cNvGrpSpPr/>
        <p:nvPr/>
      </p:nvGrpSpPr>
      <p:grpSpPr>
        <a:xfrm>
          <a:off x="0" y="0"/>
          <a:ext cx="0" cy="0"/>
          <a:chOff x="0" y="0"/>
          <a:chExt cx="0" cy="0"/>
        </a:xfrm>
      </p:grpSpPr>
      <p:sp>
        <p:nvSpPr>
          <p:cNvPr id="230" name="Google Shape;230;p27"/>
          <p:cNvSpPr txBox="1">
            <a:spLocks noGrp="1"/>
          </p:cNvSpPr>
          <p:nvPr>
            <p:ph type="title"/>
          </p:nvPr>
        </p:nvSpPr>
        <p:spPr>
          <a:xfrm>
            <a:off x="566057" y="0"/>
            <a:ext cx="10972800" cy="914400"/>
          </a:xfrm>
          <a:prstGeom prst="rect">
            <a:avLst/>
          </a:prstGeom>
          <a:noFill/>
          <a:ln>
            <a:noFill/>
          </a:ln>
        </p:spPr>
        <p:txBody>
          <a:bodyPr spcFirstLastPara="1" wrap="square" lIns="121875" tIns="121875" rIns="121875" bIns="121875" anchor="t" anchorCtr="0">
            <a:noAutofit/>
          </a:bodyPr>
          <a:lstStyle/>
          <a:p>
            <a:pPr>
              <a:lnSpc>
                <a:spcPct val="125000"/>
              </a:lnSpc>
              <a:spcBef>
                <a:spcPts val="0"/>
              </a:spcBef>
              <a:spcAft>
                <a:spcPts val="800"/>
              </a:spcAft>
              <a:buClr>
                <a:srgbClr val="333333"/>
              </a:buClr>
              <a:buSzPts val="3200"/>
            </a:pPr>
            <a:r>
              <a:rPr lang="en" sz="3600" b="1" dirty="0">
                <a:solidFill>
                  <a:schemeClr val="dk2"/>
                </a:solidFill>
                <a:latin typeface="Cabin" panose="020B0604020202020204" charset="0"/>
                <a:ea typeface="Bookman Old Style"/>
                <a:cs typeface="Bookman Old Style"/>
                <a:sym typeface="Bookman Old Style"/>
              </a:rPr>
              <a:t>Neutrophils</a:t>
            </a:r>
            <a:endParaRPr sz="3600" b="1" dirty="0">
              <a:solidFill>
                <a:schemeClr val="dk2"/>
              </a:solidFill>
              <a:latin typeface="Cabin" panose="020B0604020202020204" charset="0"/>
              <a:ea typeface="Bookman Old Style"/>
              <a:cs typeface="Bookman Old Style"/>
              <a:sym typeface="Bookman Old Style"/>
            </a:endParaRPr>
          </a:p>
        </p:txBody>
      </p:sp>
      <p:sp>
        <p:nvSpPr>
          <p:cNvPr id="234" name="Google Shape;234;p27"/>
          <p:cNvSpPr txBox="1">
            <a:spLocks noGrp="1"/>
          </p:cNvSpPr>
          <p:nvPr>
            <p:ph type="sldNum" sz="quarter" idx="12"/>
          </p:nvPr>
        </p:nvSpPr>
        <p:spPr>
          <a:xfrm>
            <a:off x="816865" y="6356350"/>
            <a:ext cx="2641500" cy="365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
              <a:t>23</a:t>
            </a:fld>
            <a:endParaRPr/>
          </a:p>
        </p:txBody>
      </p:sp>
      <p:sp>
        <p:nvSpPr>
          <p:cNvPr id="231" name="Google Shape;231;p27"/>
          <p:cNvSpPr txBox="1">
            <a:spLocks noGrp="1"/>
          </p:cNvSpPr>
          <p:nvPr>
            <p:ph sz="quarter" idx="1"/>
          </p:nvPr>
        </p:nvSpPr>
        <p:spPr>
          <a:xfrm>
            <a:off x="722812" y="881743"/>
            <a:ext cx="5556068" cy="5066211"/>
          </a:xfrm>
          <a:prstGeom prst="rect">
            <a:avLst/>
          </a:prstGeom>
          <a:noFill/>
          <a:ln>
            <a:noFill/>
          </a:ln>
        </p:spPr>
        <p:txBody>
          <a:bodyPr spcFirstLastPara="1" wrap="square" lIns="121875" tIns="121875" rIns="121875" bIns="121875" anchor="t" anchorCtr="0">
            <a:noAutofit/>
          </a:bodyPr>
          <a:lstStyle/>
          <a:p>
            <a:pPr marL="0" marR="0" lvl="0" indent="0" algn="l" rtl="0">
              <a:spcBef>
                <a:spcPts val="800"/>
              </a:spcBef>
              <a:spcAft>
                <a:spcPts val="0"/>
              </a:spcAft>
              <a:buClr>
                <a:schemeClr val="dk1"/>
              </a:buClr>
              <a:buSzPts val="1100"/>
              <a:buFont typeface="Noto Sans Symbols"/>
              <a:buNone/>
            </a:pPr>
            <a:r>
              <a:rPr lang="en" sz="2500" b="1" i="0" u="none" strike="noStrike" cap="none" dirty="0" smtClean="0">
                <a:solidFill>
                  <a:srgbClr val="333333"/>
                </a:solidFill>
                <a:latin typeface="+mj-lt"/>
                <a:ea typeface="Cabin"/>
                <a:cs typeface="Cabin"/>
                <a:sym typeface="Cabin"/>
              </a:rPr>
              <a:t>INCREASED </a:t>
            </a:r>
            <a:r>
              <a:rPr lang="en" sz="2500" b="1" i="0" u="none" strike="noStrike" cap="none" dirty="0">
                <a:solidFill>
                  <a:srgbClr val="333333"/>
                </a:solidFill>
                <a:latin typeface="+mj-lt"/>
                <a:ea typeface="Cabin"/>
                <a:cs typeface="Cabin"/>
                <a:sym typeface="Cabin"/>
              </a:rPr>
              <a:t>NEUTROPHILS </a:t>
            </a:r>
            <a:r>
              <a:rPr lang="en" sz="2500" b="0" i="0" u="none" strike="noStrike" cap="none" dirty="0">
                <a:solidFill>
                  <a:srgbClr val="333333"/>
                </a:solidFill>
                <a:latin typeface="+mj-lt"/>
                <a:ea typeface="Cabin"/>
                <a:cs typeface="Cabin"/>
                <a:sym typeface="Cabin"/>
              </a:rPr>
              <a:t>(</a:t>
            </a:r>
            <a:r>
              <a:rPr lang="en" sz="2500" b="0" i="1" u="none" strike="noStrike" cap="none" dirty="0">
                <a:solidFill>
                  <a:srgbClr val="333333"/>
                </a:solidFill>
                <a:latin typeface="+mj-lt"/>
                <a:ea typeface="Cabin"/>
                <a:cs typeface="Cabin"/>
                <a:sym typeface="Cabin"/>
              </a:rPr>
              <a:t>neutrophilia)</a:t>
            </a:r>
            <a:endParaRPr sz="2500" b="0" i="0" u="none" strike="noStrike" cap="none" dirty="0">
              <a:solidFill>
                <a:srgbClr val="333333"/>
              </a:solidFill>
              <a:latin typeface="+mj-lt"/>
              <a:ea typeface="Cabin"/>
              <a:cs typeface="Cabin"/>
              <a:sym typeface="Cabin"/>
            </a:endParaRPr>
          </a:p>
          <a:p>
            <a:pPr marL="243834" marR="0" lvl="0" indent="0" algn="l" rtl="0">
              <a:spcBef>
                <a:spcPts val="667"/>
              </a:spcBef>
              <a:spcAft>
                <a:spcPts val="0"/>
              </a:spcAft>
              <a:buClr>
                <a:schemeClr val="dk1"/>
              </a:buClr>
              <a:buSzPts val="1100"/>
              <a:buNone/>
            </a:pPr>
            <a:r>
              <a:rPr lang="en" sz="2500" b="0" i="0" u="none" strike="noStrike" cap="none" dirty="0">
                <a:solidFill>
                  <a:srgbClr val="333333"/>
                </a:solidFill>
                <a:latin typeface="+mj-lt"/>
                <a:ea typeface="Cabin"/>
                <a:cs typeface="Cabin"/>
                <a:sym typeface="Cabin"/>
              </a:rPr>
              <a:t>Infection</a:t>
            </a:r>
            <a:endParaRPr sz="2500" dirty="0">
              <a:latin typeface="+mj-lt"/>
            </a:endParaRPr>
          </a:p>
          <a:p>
            <a:pPr marL="243834" marR="0" lvl="0" indent="0" algn="l" rtl="0">
              <a:spcBef>
                <a:spcPts val="667"/>
              </a:spcBef>
              <a:spcAft>
                <a:spcPts val="0"/>
              </a:spcAft>
              <a:buClr>
                <a:schemeClr val="dk1"/>
              </a:buClr>
              <a:buSzPts val="1100"/>
              <a:buNone/>
            </a:pPr>
            <a:r>
              <a:rPr lang="en" sz="2500" b="0" i="0" u="none" strike="noStrike" cap="none" dirty="0">
                <a:solidFill>
                  <a:srgbClr val="333333"/>
                </a:solidFill>
                <a:latin typeface="+mj-lt"/>
                <a:ea typeface="Cabin"/>
                <a:cs typeface="Cabin"/>
                <a:sym typeface="Cabin"/>
              </a:rPr>
              <a:t>Metabolic disorders (eg, diabetic ketoacidosis, DKA)</a:t>
            </a:r>
            <a:endParaRPr sz="2500" dirty="0">
              <a:latin typeface="+mj-lt"/>
            </a:endParaRPr>
          </a:p>
          <a:p>
            <a:pPr marL="243834" marR="0" lvl="0" indent="0" algn="l" rtl="0">
              <a:spcBef>
                <a:spcPts val="667"/>
              </a:spcBef>
              <a:spcAft>
                <a:spcPts val="0"/>
              </a:spcAft>
              <a:buClr>
                <a:schemeClr val="dk1"/>
              </a:buClr>
              <a:buSzPts val="1100"/>
              <a:buNone/>
            </a:pPr>
            <a:r>
              <a:rPr lang="en" sz="2500" b="0" i="0" u="none" strike="noStrike" cap="none" dirty="0">
                <a:solidFill>
                  <a:srgbClr val="333333"/>
                </a:solidFill>
                <a:latin typeface="+mj-lt"/>
                <a:ea typeface="Cabin"/>
                <a:cs typeface="Cabin"/>
                <a:sym typeface="Cabin"/>
              </a:rPr>
              <a:t>Uremia</a:t>
            </a:r>
            <a:endParaRPr sz="2500" dirty="0">
              <a:latin typeface="+mj-lt"/>
            </a:endParaRPr>
          </a:p>
          <a:p>
            <a:pPr marL="243834" marR="0" lvl="0" indent="0" algn="l" rtl="0">
              <a:spcBef>
                <a:spcPts val="667"/>
              </a:spcBef>
              <a:spcAft>
                <a:spcPts val="0"/>
              </a:spcAft>
              <a:buClr>
                <a:schemeClr val="dk1"/>
              </a:buClr>
              <a:buSzPts val="1100"/>
              <a:buNone/>
            </a:pPr>
            <a:r>
              <a:rPr lang="en" sz="2500" b="0" i="0" u="none" strike="noStrike" cap="none" dirty="0">
                <a:solidFill>
                  <a:srgbClr val="333333"/>
                </a:solidFill>
                <a:latin typeface="+mj-lt"/>
                <a:ea typeface="Cabin"/>
                <a:cs typeface="Cabin"/>
                <a:sym typeface="Cabin"/>
              </a:rPr>
              <a:t>Response to stress, emotional disturbances, </a:t>
            </a:r>
            <a:endParaRPr sz="2500" dirty="0">
              <a:latin typeface="+mj-lt"/>
            </a:endParaRPr>
          </a:p>
          <a:p>
            <a:pPr marL="243834" marR="0" lvl="0" indent="0" algn="l" rtl="0">
              <a:spcBef>
                <a:spcPts val="667"/>
              </a:spcBef>
              <a:spcAft>
                <a:spcPts val="0"/>
              </a:spcAft>
              <a:buClr>
                <a:schemeClr val="dk1"/>
              </a:buClr>
              <a:buSzPts val="1100"/>
              <a:buNone/>
            </a:pPr>
            <a:r>
              <a:rPr lang="en" sz="2500" b="0" i="0" u="none" strike="noStrike" cap="none" dirty="0">
                <a:solidFill>
                  <a:srgbClr val="333333"/>
                </a:solidFill>
                <a:latin typeface="+mj-lt"/>
                <a:ea typeface="Cabin"/>
                <a:cs typeface="Cabin"/>
                <a:sym typeface="Cabin"/>
              </a:rPr>
              <a:t>Burns</a:t>
            </a:r>
            <a:endParaRPr sz="2500" dirty="0">
              <a:latin typeface="+mj-lt"/>
            </a:endParaRPr>
          </a:p>
          <a:p>
            <a:pPr marL="243834" marR="0" lvl="0" indent="0" algn="l" rtl="0">
              <a:spcBef>
                <a:spcPts val="667"/>
              </a:spcBef>
              <a:spcAft>
                <a:spcPts val="0"/>
              </a:spcAft>
              <a:buClr>
                <a:schemeClr val="dk1"/>
              </a:buClr>
              <a:buSzPts val="1100"/>
              <a:buNone/>
            </a:pPr>
            <a:r>
              <a:rPr lang="en" sz="2500" b="0" i="0" u="none" strike="noStrike" cap="none" dirty="0">
                <a:solidFill>
                  <a:srgbClr val="333333"/>
                </a:solidFill>
                <a:latin typeface="+mj-lt"/>
                <a:ea typeface="Cabin"/>
                <a:cs typeface="Cabin"/>
                <a:sym typeface="Cabin"/>
              </a:rPr>
              <a:t>Acute inflammation</a:t>
            </a:r>
            <a:endParaRPr sz="2500" dirty="0">
              <a:latin typeface="+mj-lt"/>
            </a:endParaRPr>
          </a:p>
          <a:p>
            <a:pPr marL="243834" marR="0" lvl="0" indent="0" algn="l" rtl="0">
              <a:spcBef>
                <a:spcPts val="667"/>
              </a:spcBef>
              <a:spcAft>
                <a:spcPts val="0"/>
              </a:spcAft>
              <a:buClr>
                <a:schemeClr val="dk1"/>
              </a:buClr>
              <a:buSzPts val="1100"/>
              <a:buNone/>
            </a:pPr>
            <a:r>
              <a:rPr lang="en" sz="2500" b="0" i="0" u="none" strike="noStrike" cap="none" dirty="0">
                <a:solidFill>
                  <a:srgbClr val="333333"/>
                </a:solidFill>
                <a:latin typeface="+mj-lt"/>
                <a:ea typeface="Cabin"/>
                <a:cs typeface="Cabin"/>
                <a:sym typeface="Cabin"/>
              </a:rPr>
              <a:t>Use of medications such as corticosteroids.</a:t>
            </a:r>
            <a:endParaRPr sz="2500" b="0" i="0" u="sng" strike="noStrike" cap="none" dirty="0">
              <a:solidFill>
                <a:schemeClr val="hlink"/>
              </a:solidFill>
              <a:latin typeface="+mj-lt"/>
              <a:ea typeface="Cabin"/>
              <a:cs typeface="Cabin"/>
              <a:sym typeface="Cabin"/>
              <a:hlinkClick r:id="rId3"/>
            </a:endParaRPr>
          </a:p>
          <a:p>
            <a:pPr marL="274320" marR="0" lvl="0" indent="-61976" algn="l" rtl="0">
              <a:spcBef>
                <a:spcPts val="600"/>
              </a:spcBef>
              <a:spcAft>
                <a:spcPts val="2133"/>
              </a:spcAft>
              <a:buClr>
                <a:schemeClr val="accent1"/>
              </a:buClr>
              <a:buSzPts val="3344"/>
              <a:buFont typeface="Noto Sans Symbols"/>
              <a:buNone/>
            </a:pPr>
            <a:endParaRPr sz="2500" b="0" i="0" u="none" strike="noStrike" cap="none" dirty="0">
              <a:solidFill>
                <a:schemeClr val="dk1"/>
              </a:solidFill>
              <a:latin typeface="+mj-lt"/>
              <a:ea typeface="Cabin"/>
              <a:cs typeface="Cabin"/>
              <a:sym typeface="Cabin"/>
            </a:endParaRPr>
          </a:p>
        </p:txBody>
      </p:sp>
      <p:sp>
        <p:nvSpPr>
          <p:cNvPr id="232" name="Google Shape;232;p27"/>
          <p:cNvSpPr txBox="1">
            <a:spLocks noGrp="1"/>
          </p:cNvSpPr>
          <p:nvPr>
            <p:ph sz="quarter" idx="2"/>
          </p:nvPr>
        </p:nvSpPr>
        <p:spPr>
          <a:xfrm>
            <a:off x="6148035" y="1022189"/>
            <a:ext cx="5565139" cy="4882222"/>
          </a:xfrm>
          <a:prstGeom prst="rect">
            <a:avLst/>
          </a:prstGeom>
          <a:noFill/>
          <a:ln>
            <a:noFill/>
          </a:ln>
        </p:spPr>
        <p:txBody>
          <a:bodyPr spcFirstLastPara="1" wrap="square" lIns="121900" tIns="60950" rIns="121900" bIns="60950" anchor="t" anchorCtr="0">
            <a:noAutofit/>
          </a:bodyPr>
          <a:lstStyle/>
          <a:p>
            <a:pPr marL="609585" marR="0" lvl="1" indent="0" algn="l" rtl="0">
              <a:spcBef>
                <a:spcPts val="500"/>
              </a:spcBef>
              <a:spcAft>
                <a:spcPts val="0"/>
              </a:spcAft>
              <a:buClr>
                <a:schemeClr val="dk1"/>
              </a:buClr>
              <a:buSzPts val="1100"/>
              <a:buFont typeface="Noto Sans Symbols"/>
              <a:buNone/>
            </a:pPr>
            <a:r>
              <a:rPr lang="en" sz="2500" b="1" i="0" u="none" strike="noStrike" cap="none" dirty="0" smtClean="0">
                <a:solidFill>
                  <a:srgbClr val="333333"/>
                </a:solidFill>
                <a:latin typeface="+mj-lt"/>
                <a:ea typeface="Cabin"/>
                <a:cs typeface="Cabin"/>
                <a:sym typeface="Cabin"/>
              </a:rPr>
              <a:t>DECREASED </a:t>
            </a:r>
            <a:r>
              <a:rPr lang="en" sz="2500" b="1" i="0" u="none" strike="noStrike" cap="none" dirty="0">
                <a:solidFill>
                  <a:srgbClr val="333333"/>
                </a:solidFill>
                <a:latin typeface="+mj-lt"/>
                <a:ea typeface="Cabin"/>
                <a:cs typeface="Cabin"/>
                <a:sym typeface="Cabin"/>
              </a:rPr>
              <a:t>NEUTROPHILS </a:t>
            </a:r>
            <a:r>
              <a:rPr lang="en" sz="2500" b="0" i="0" u="none" strike="noStrike" cap="none" dirty="0">
                <a:solidFill>
                  <a:srgbClr val="333333"/>
                </a:solidFill>
                <a:latin typeface="+mj-lt"/>
                <a:ea typeface="Cabin"/>
                <a:cs typeface="Cabin"/>
                <a:sym typeface="Cabin"/>
              </a:rPr>
              <a:t>(</a:t>
            </a:r>
            <a:r>
              <a:rPr lang="en" sz="2500" b="0" i="1" u="none" strike="noStrike" cap="none" dirty="0">
                <a:solidFill>
                  <a:srgbClr val="333333"/>
                </a:solidFill>
                <a:latin typeface="+mj-lt"/>
                <a:ea typeface="Cabin"/>
                <a:cs typeface="Cabin"/>
                <a:sym typeface="Cabin"/>
              </a:rPr>
              <a:t>neutropenia)</a:t>
            </a:r>
            <a:endParaRPr sz="2500" b="0" i="0" u="none" strike="noStrike" cap="none" dirty="0">
              <a:solidFill>
                <a:srgbClr val="333333"/>
              </a:solidFill>
              <a:latin typeface="+mj-lt"/>
              <a:ea typeface="Cabin"/>
              <a:cs typeface="Cabin"/>
              <a:sym typeface="Cabin"/>
            </a:endParaRPr>
          </a:p>
          <a:p>
            <a:pPr marL="609585" marR="0" lvl="1" indent="0" algn="l" rtl="0">
              <a:spcBef>
                <a:spcPts val="500"/>
              </a:spcBef>
              <a:spcAft>
                <a:spcPts val="0"/>
              </a:spcAft>
              <a:buClr>
                <a:schemeClr val="dk1"/>
              </a:buClr>
              <a:buSzPts val="1100"/>
              <a:buNone/>
            </a:pPr>
            <a:r>
              <a:rPr lang="en" sz="2500" b="0" i="0" u="none" strike="noStrike" cap="none" dirty="0">
                <a:solidFill>
                  <a:srgbClr val="333333"/>
                </a:solidFill>
                <a:latin typeface="+mj-lt"/>
                <a:ea typeface="Cabin"/>
                <a:cs typeface="Cabin"/>
                <a:sym typeface="Cabin"/>
              </a:rPr>
              <a:t>Viral infections (eg, mononucleosis, hepatitis)</a:t>
            </a:r>
            <a:endParaRPr sz="2500" dirty="0">
              <a:latin typeface="+mj-lt"/>
            </a:endParaRPr>
          </a:p>
          <a:p>
            <a:pPr marL="609585" marR="0" lvl="1" indent="0" algn="l" rtl="0">
              <a:spcBef>
                <a:spcPts val="500"/>
              </a:spcBef>
              <a:spcAft>
                <a:spcPts val="0"/>
              </a:spcAft>
              <a:buClr>
                <a:schemeClr val="dk1"/>
              </a:buClr>
              <a:buSzPts val="1100"/>
              <a:buNone/>
            </a:pPr>
            <a:r>
              <a:rPr lang="en" sz="2500" b="0" i="0" u="none" strike="noStrike" cap="none" dirty="0">
                <a:solidFill>
                  <a:srgbClr val="333333"/>
                </a:solidFill>
                <a:latin typeface="+mj-lt"/>
                <a:ea typeface="Cabin"/>
                <a:cs typeface="Cabin"/>
                <a:sym typeface="Cabin"/>
              </a:rPr>
              <a:t>Septicemia</a:t>
            </a:r>
            <a:endParaRPr sz="2500" b="0" i="0" u="none" strike="noStrike" cap="none" dirty="0">
              <a:solidFill>
                <a:srgbClr val="333333"/>
              </a:solidFill>
              <a:latin typeface="+mj-lt"/>
              <a:ea typeface="Cabin"/>
              <a:cs typeface="Cabin"/>
              <a:sym typeface="Cabin"/>
            </a:endParaRPr>
          </a:p>
          <a:p>
            <a:pPr marL="609585" marR="0" lvl="1" indent="0" algn="l" rtl="0">
              <a:spcBef>
                <a:spcPts val="500"/>
              </a:spcBef>
              <a:spcAft>
                <a:spcPts val="0"/>
              </a:spcAft>
              <a:buClr>
                <a:schemeClr val="dk1"/>
              </a:buClr>
              <a:buSzPts val="1100"/>
              <a:buNone/>
            </a:pPr>
            <a:r>
              <a:rPr lang="en" sz="2500" b="0" i="0" u="none" strike="noStrike" cap="none" dirty="0">
                <a:solidFill>
                  <a:srgbClr val="333333"/>
                </a:solidFill>
                <a:latin typeface="+mj-lt"/>
                <a:ea typeface="Cabin"/>
                <a:cs typeface="Cabin"/>
                <a:sym typeface="Cabin"/>
              </a:rPr>
              <a:t>Overwhelming infection</a:t>
            </a:r>
            <a:endParaRPr sz="2500" dirty="0">
              <a:latin typeface="+mj-lt"/>
            </a:endParaRPr>
          </a:p>
          <a:p>
            <a:pPr marL="609585" marR="0" lvl="1" indent="0" algn="l" rtl="0">
              <a:spcBef>
                <a:spcPts val="500"/>
              </a:spcBef>
              <a:spcAft>
                <a:spcPts val="0"/>
              </a:spcAft>
              <a:buClr>
                <a:schemeClr val="dk1"/>
              </a:buClr>
              <a:buSzPts val="1100"/>
              <a:buNone/>
            </a:pPr>
            <a:r>
              <a:rPr lang="en" sz="2500" b="0" i="0" u="none" strike="noStrike" cap="none" dirty="0">
                <a:solidFill>
                  <a:srgbClr val="333333"/>
                </a:solidFill>
                <a:latin typeface="+mj-lt"/>
                <a:ea typeface="Cabin"/>
                <a:cs typeface="Cabin"/>
                <a:sym typeface="Cabin"/>
              </a:rPr>
              <a:t>Use of chemotherapy agents</a:t>
            </a:r>
            <a:endParaRPr sz="2500" b="0" i="0" u="sng" strike="noStrike" cap="none" dirty="0">
              <a:solidFill>
                <a:schemeClr val="hlink"/>
              </a:solidFill>
              <a:latin typeface="+mj-lt"/>
              <a:ea typeface="Cabin"/>
              <a:cs typeface="Cabin"/>
              <a:sym typeface="Cabin"/>
              <a:hlinkClick r:id="rId4"/>
            </a:endParaRPr>
          </a:p>
          <a:p>
            <a:pPr marL="274320" marR="0" lvl="0" indent="-119888" algn="l" rtl="0">
              <a:spcBef>
                <a:spcPts val="600"/>
              </a:spcBef>
              <a:spcAft>
                <a:spcPts val="0"/>
              </a:spcAft>
              <a:buClr>
                <a:schemeClr val="accent1"/>
              </a:buClr>
              <a:buSzPts val="2432"/>
              <a:buFont typeface="Noto Sans Symbols"/>
              <a:buNone/>
            </a:pPr>
            <a:endParaRPr sz="2500" b="0" i="0" u="none" strike="noStrike" cap="none" dirty="0">
              <a:solidFill>
                <a:schemeClr val="dk1"/>
              </a:solidFill>
              <a:latin typeface="+mj-lt"/>
              <a:ea typeface="Cabin"/>
              <a:cs typeface="Cabin"/>
              <a:sym typeface="Cabin"/>
            </a:endParaRPr>
          </a:p>
        </p:txBody>
      </p:sp>
      <p:sp>
        <p:nvSpPr>
          <p:cNvPr id="2" name="Date Placeholder 1"/>
          <p:cNvSpPr>
            <a:spLocks noGrp="1"/>
          </p:cNvSpPr>
          <p:nvPr>
            <p:ph type="dt" sz="half" idx="10"/>
          </p:nvPr>
        </p:nvSpPr>
        <p:spPr/>
        <p:txBody>
          <a:bodyPr/>
          <a:lstStyle/>
          <a:p>
            <a:fld id="{BCA695CC-90A3-484D-8741-9055168B4E96}" type="datetime1">
              <a:rPr lang="en-US" smtClean="0"/>
              <a:t>11/21/2018</a:t>
            </a:fld>
            <a:endParaRPr lang="en-AU"/>
          </a:p>
        </p:txBody>
      </p:sp>
    </p:spTree>
    <p:extLst>
      <p:ext uri="{BB962C8B-B14F-4D97-AF65-F5344CB8AC3E}">
        <p14:creationId xmlns:p14="http://schemas.microsoft.com/office/powerpoint/2010/main" val="2654562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Shape 238"/>
        <p:cNvGrpSpPr/>
        <p:nvPr/>
      </p:nvGrpSpPr>
      <p:grpSpPr>
        <a:xfrm>
          <a:off x="0" y="0"/>
          <a:ext cx="0" cy="0"/>
          <a:chOff x="0" y="0"/>
          <a:chExt cx="0" cy="0"/>
        </a:xfrm>
      </p:grpSpPr>
      <p:sp>
        <p:nvSpPr>
          <p:cNvPr id="239" name="Google Shape;239;p28"/>
          <p:cNvSpPr txBox="1">
            <a:spLocks noGrp="1"/>
          </p:cNvSpPr>
          <p:nvPr>
            <p:ph type="title"/>
          </p:nvPr>
        </p:nvSpPr>
        <p:spPr>
          <a:xfrm>
            <a:off x="267029" y="76893"/>
            <a:ext cx="10972800" cy="914400"/>
          </a:xfrm>
          <a:prstGeom prst="rect">
            <a:avLst/>
          </a:prstGeom>
          <a:noFill/>
          <a:ln>
            <a:noFill/>
          </a:ln>
        </p:spPr>
        <p:txBody>
          <a:bodyPr spcFirstLastPara="1" wrap="square" lIns="121875" tIns="121875" rIns="121875" bIns="121875" anchor="t" anchorCtr="0">
            <a:noAutofit/>
          </a:bodyPr>
          <a:lstStyle/>
          <a:p>
            <a:pPr>
              <a:lnSpc>
                <a:spcPct val="125000"/>
              </a:lnSpc>
              <a:spcBef>
                <a:spcPts val="0"/>
              </a:spcBef>
              <a:spcAft>
                <a:spcPts val="800"/>
              </a:spcAft>
              <a:buClr>
                <a:srgbClr val="333333"/>
              </a:buClr>
              <a:buSzPts val="3200"/>
            </a:pPr>
            <a:r>
              <a:rPr lang="en" sz="3600" b="1" dirty="0">
                <a:solidFill>
                  <a:schemeClr val="dk2"/>
                </a:solidFill>
                <a:latin typeface="Cabin" panose="020B0604020202020204" charset="0"/>
                <a:ea typeface="Bookman Old Style"/>
                <a:cs typeface="Bookman Old Style"/>
                <a:sym typeface="Bookman Old Style"/>
              </a:rPr>
              <a:t>Lymphocytes</a:t>
            </a:r>
            <a:endParaRPr sz="3600" b="1" dirty="0">
              <a:solidFill>
                <a:schemeClr val="dk2"/>
              </a:solidFill>
              <a:latin typeface="Cabin" panose="020B0604020202020204" charset="0"/>
              <a:ea typeface="Bookman Old Style"/>
              <a:cs typeface="Bookman Old Style"/>
              <a:sym typeface="Bookman Old Style"/>
            </a:endParaRPr>
          </a:p>
          <a:p>
            <a:pPr marL="0" marR="0" lvl="0" indent="0" algn="l" rtl="0">
              <a:spcBef>
                <a:spcPts val="800"/>
              </a:spcBef>
              <a:spcAft>
                <a:spcPts val="0"/>
              </a:spcAft>
              <a:buClr>
                <a:schemeClr val="dk2"/>
              </a:buClr>
              <a:buSzPts val="8000"/>
              <a:buFont typeface="Bookman Old Style"/>
              <a:buNone/>
            </a:pPr>
            <a:endParaRPr sz="3600" b="0" i="0" u="none" strike="noStrike" cap="none" dirty="0">
              <a:solidFill>
                <a:schemeClr val="dk2"/>
              </a:solidFill>
              <a:latin typeface="Cabin" panose="020B0604020202020204" charset="0"/>
              <a:ea typeface="Bookman Old Style"/>
              <a:cs typeface="Bookman Old Style"/>
              <a:sym typeface="Bookman Old Style"/>
            </a:endParaRPr>
          </a:p>
        </p:txBody>
      </p:sp>
      <p:sp>
        <p:nvSpPr>
          <p:cNvPr id="243" name="Google Shape;243;p28"/>
          <p:cNvSpPr txBox="1">
            <a:spLocks noGrp="1"/>
          </p:cNvSpPr>
          <p:nvPr>
            <p:ph type="sldNum" sz="quarter" idx="12"/>
          </p:nvPr>
        </p:nvSpPr>
        <p:spPr>
          <a:xfrm>
            <a:off x="816865" y="6356350"/>
            <a:ext cx="2641500" cy="365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
              <a:t>24</a:t>
            </a:fld>
            <a:endParaRPr/>
          </a:p>
        </p:txBody>
      </p:sp>
      <p:sp>
        <p:nvSpPr>
          <p:cNvPr id="240" name="Google Shape;240;p28"/>
          <p:cNvSpPr txBox="1">
            <a:spLocks noGrp="1"/>
          </p:cNvSpPr>
          <p:nvPr>
            <p:ph sz="quarter" idx="1"/>
          </p:nvPr>
        </p:nvSpPr>
        <p:spPr>
          <a:xfrm>
            <a:off x="267029" y="960120"/>
            <a:ext cx="10723188" cy="2053046"/>
          </a:xfrm>
          <a:prstGeom prst="rect">
            <a:avLst/>
          </a:prstGeom>
          <a:noFill/>
          <a:ln>
            <a:noFill/>
          </a:ln>
        </p:spPr>
        <p:txBody>
          <a:bodyPr spcFirstLastPara="1" wrap="square" lIns="121875" tIns="121875" rIns="121875" bIns="121875" anchor="t" anchorCtr="0">
            <a:noAutofit/>
          </a:bodyPr>
          <a:lstStyle/>
          <a:p>
            <a:pPr marL="0" marR="0" lvl="0" indent="0" algn="l" rtl="0">
              <a:spcBef>
                <a:spcPts val="800"/>
              </a:spcBef>
              <a:spcAft>
                <a:spcPts val="0"/>
              </a:spcAft>
              <a:buClr>
                <a:schemeClr val="dk1"/>
              </a:buClr>
              <a:buSzPts val="1100"/>
              <a:buFont typeface="Noto Sans Symbols"/>
              <a:buNone/>
            </a:pPr>
            <a:r>
              <a:rPr lang="en" b="0" i="0" u="none" strike="noStrike" cap="none" dirty="0">
                <a:solidFill>
                  <a:srgbClr val="333333"/>
                </a:solidFill>
                <a:latin typeface="+mj-lt"/>
                <a:ea typeface="Cabin"/>
                <a:cs typeface="Cabin"/>
                <a:sym typeface="Cabin"/>
              </a:rPr>
              <a:t>Lymphocytes are the second most common type of circulating WBC.   They are important in the immune response to foreign antigens.</a:t>
            </a:r>
            <a:br>
              <a:rPr lang="en" b="0" i="0" u="none" strike="noStrike" cap="none" dirty="0">
                <a:solidFill>
                  <a:srgbClr val="333333"/>
                </a:solidFill>
                <a:latin typeface="+mj-lt"/>
                <a:ea typeface="Cabin"/>
                <a:cs typeface="Cabin"/>
                <a:sym typeface="Cabin"/>
              </a:rPr>
            </a:br>
            <a:endParaRPr b="0" i="0" u="none" strike="noStrike" cap="none" dirty="0">
              <a:solidFill>
                <a:srgbClr val="333333"/>
              </a:solidFill>
              <a:latin typeface="+mj-lt"/>
              <a:ea typeface="Cabin"/>
              <a:cs typeface="Cabin"/>
              <a:sym typeface="Cabin"/>
            </a:endParaRPr>
          </a:p>
          <a:p>
            <a:pPr marL="274320" marR="0" lvl="0" indent="-42672" algn="l" rtl="0">
              <a:spcBef>
                <a:spcPts val="600"/>
              </a:spcBef>
              <a:spcAft>
                <a:spcPts val="2133"/>
              </a:spcAft>
              <a:buClr>
                <a:schemeClr val="accent1"/>
              </a:buClr>
              <a:buSzPts val="3648"/>
              <a:buFont typeface="Noto Sans Symbols"/>
              <a:buNone/>
            </a:pPr>
            <a:endParaRPr b="0" i="0" u="none" strike="noStrike" cap="none" dirty="0">
              <a:solidFill>
                <a:schemeClr val="dk1"/>
              </a:solidFill>
              <a:latin typeface="+mj-lt"/>
              <a:ea typeface="Cabin"/>
              <a:cs typeface="Cabin"/>
              <a:sym typeface="Cabin"/>
            </a:endParaRPr>
          </a:p>
        </p:txBody>
      </p:sp>
      <p:graphicFrame>
        <p:nvGraphicFramePr>
          <p:cNvPr id="242" name="Google Shape;242;p28"/>
          <p:cNvGraphicFramePr/>
          <p:nvPr>
            <p:extLst>
              <p:ext uri="{D42A27DB-BD31-4B8C-83A1-F6EECF244321}">
                <p14:modId xmlns:p14="http://schemas.microsoft.com/office/powerpoint/2010/main" val="3286052410"/>
              </p:ext>
            </p:extLst>
          </p:nvPr>
        </p:nvGraphicFramePr>
        <p:xfrm>
          <a:off x="1818631" y="3342608"/>
          <a:ext cx="8257185" cy="2178626"/>
        </p:xfrm>
        <a:graphic>
          <a:graphicData uri="http://schemas.openxmlformats.org/drawingml/2006/table">
            <a:tbl>
              <a:tblPr>
                <a:noFill/>
                <a:tableStyleId>{B53A2DF2-59E2-4C89-80D7-C43F8FA8ED1D}</a:tableStyleId>
              </a:tblPr>
              <a:tblGrid>
                <a:gridCol w="1222929"/>
                <a:gridCol w="1758564"/>
                <a:gridCol w="1758564"/>
                <a:gridCol w="1758564"/>
                <a:gridCol w="1758564"/>
              </a:tblGrid>
              <a:tr h="1001801">
                <a:tc>
                  <a:txBody>
                    <a:bodyPr/>
                    <a:lstStyle/>
                    <a:p>
                      <a:pPr marL="0" marR="0" lvl="0" indent="0" algn="ctr" rtl="0">
                        <a:spcBef>
                          <a:spcPts val="0"/>
                        </a:spcBef>
                        <a:spcAft>
                          <a:spcPts val="0"/>
                        </a:spcAft>
                        <a:buClr>
                          <a:schemeClr val="dk1"/>
                        </a:buClr>
                        <a:buSzPts val="1300"/>
                        <a:buFont typeface="Cabin"/>
                        <a:buNone/>
                      </a:pPr>
                      <a:endParaRPr sz="1300" u="none" strike="noStrike" cap="none" dirty="0">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Conventional ref range</a:t>
                      </a:r>
                      <a:endParaRPr sz="1300" b="1" u="none" strike="noStrike" cap="none">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Clr>
                          <a:srgbClr val="000000"/>
                        </a:buClr>
                        <a:buSzPts val="1300"/>
                        <a:buFont typeface="Cabin"/>
                        <a:buNone/>
                      </a:pPr>
                      <a:r>
                        <a:rPr lang="en" sz="1300" b="1" u="none" strike="noStrike" cap="none">
                          <a:solidFill>
                            <a:srgbClr val="000000"/>
                          </a:solidFill>
                          <a:latin typeface="Cabin"/>
                          <a:ea typeface="Cabin"/>
                          <a:cs typeface="Cabin"/>
                          <a:sym typeface="Cabin"/>
                        </a:rPr>
                        <a:t>Conventional ref range</a:t>
                      </a:r>
                      <a:endParaRPr/>
                    </a:p>
                  </a:txBody>
                  <a:tcPr marL="121900" marR="121900" marT="121900" marB="121900" anchor="ctr"/>
                </a:tc>
                <a:tc>
                  <a:txBody>
                    <a:bodyPr/>
                    <a:lstStyle/>
                    <a:p>
                      <a:pPr marL="0" marR="0" lvl="0" indent="0" algn="ctr" rtl="0">
                        <a:lnSpc>
                          <a:spcPct val="100000"/>
                        </a:lnSpc>
                        <a:spcBef>
                          <a:spcPts val="0"/>
                        </a:spcBef>
                        <a:spcAft>
                          <a:spcPts val="0"/>
                        </a:spcAft>
                        <a:buClr>
                          <a:srgbClr val="000000"/>
                        </a:buClr>
                        <a:buSzPts val="1300"/>
                        <a:buFont typeface="Cabin"/>
                        <a:buNone/>
                      </a:pPr>
                      <a:r>
                        <a:rPr lang="en" sz="1300" b="1" u="none" strike="noStrike" cap="none">
                          <a:solidFill>
                            <a:srgbClr val="000000"/>
                          </a:solidFill>
                          <a:latin typeface="Cabin"/>
                          <a:ea typeface="Cabin"/>
                          <a:cs typeface="Cabin"/>
                          <a:sym typeface="Cabin"/>
                        </a:rPr>
                        <a:t>Optimal ref range</a:t>
                      </a:r>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Alarm range</a:t>
                      </a:r>
                      <a:endParaRPr/>
                    </a:p>
                  </a:txBody>
                  <a:tcPr marL="121900" marR="121900" marT="121900" marB="121900" anchor="ctr"/>
                </a:tc>
              </a:tr>
              <a:tr h="1176825">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Male &amp; Female</a:t>
                      </a:r>
                      <a:endParaRPr sz="1300" b="1" u="none" strike="noStrike" cap="none">
                        <a:latin typeface="Cabin"/>
                        <a:ea typeface="Cabin"/>
                        <a:cs typeface="Cabin"/>
                        <a:sym typeface="Cabin"/>
                      </a:endParaRPr>
                    </a:p>
                  </a:txBody>
                  <a:tcPr marL="121900" marR="121900" marT="121900" marB="121900" anchor="ctr"/>
                </a:tc>
                <a:tc>
                  <a:txBody>
                    <a:bodyPr/>
                    <a:lstStyle/>
                    <a:p>
                      <a:pPr marL="0" marR="0" lvl="0" indent="0" algn="ctr" rtl="0">
                        <a:lnSpc>
                          <a:spcPct val="100000"/>
                        </a:lnSpc>
                        <a:spcBef>
                          <a:spcPts val="0"/>
                        </a:spcBef>
                        <a:spcAft>
                          <a:spcPts val="0"/>
                        </a:spcAft>
                        <a:buClr>
                          <a:schemeClr val="dk1"/>
                        </a:buClr>
                        <a:buSzPts val="1300"/>
                        <a:buFont typeface="Cabin"/>
                        <a:buNone/>
                      </a:pPr>
                      <a:r>
                        <a:rPr lang="en" sz="1300" u="none" strike="noStrike" cap="none" dirty="0">
                          <a:latin typeface="Cabin"/>
                          <a:ea typeface="Cabin"/>
                          <a:cs typeface="Cabin"/>
                          <a:sym typeface="Cabin"/>
                        </a:rPr>
                        <a:t>1.2-5.2x10</a:t>
                      </a:r>
                      <a:r>
                        <a:rPr lang="en" sz="1300" u="none" strike="noStrike" cap="none" baseline="30000" dirty="0">
                          <a:latin typeface="Cabin"/>
                          <a:ea typeface="Cabin"/>
                          <a:cs typeface="Cabin"/>
                          <a:sym typeface="Cabin"/>
                        </a:rPr>
                        <a:t>9</a:t>
                      </a:r>
                      <a:r>
                        <a:rPr lang="en" sz="1300" u="none" strike="noStrike" cap="none" dirty="0">
                          <a:latin typeface="Cabin"/>
                          <a:ea typeface="Cabin"/>
                          <a:cs typeface="Cabin"/>
                          <a:sym typeface="Cabin"/>
                        </a:rPr>
                        <a:t>/L</a:t>
                      </a:r>
                      <a:endParaRPr sz="1300" u="none" strike="noStrike" cap="none" dirty="0">
                        <a:latin typeface="Cabin"/>
                        <a:ea typeface="Cabin"/>
                        <a:cs typeface="Cabin"/>
                        <a:sym typeface="Cabin"/>
                      </a:endParaRPr>
                    </a:p>
                  </a:txBody>
                  <a:tcPr marL="121900" marR="121900" marT="121900" marB="121900" anchor="ctr">
                    <a:solidFill>
                      <a:srgbClr val="93B9C3"/>
                    </a:solidFill>
                  </a:tcPr>
                </a:tc>
                <a:tc>
                  <a:txBody>
                    <a:bodyPr/>
                    <a:lstStyle/>
                    <a:p>
                      <a:pPr marL="0" marR="0" lvl="0" indent="0" algn="ctr" rtl="0">
                        <a:lnSpc>
                          <a:spcPct val="100000"/>
                        </a:lnSpc>
                        <a:spcBef>
                          <a:spcPts val="0"/>
                        </a:spcBef>
                        <a:spcAft>
                          <a:spcPts val="0"/>
                        </a:spcAft>
                        <a:buClr>
                          <a:schemeClr val="dk1"/>
                        </a:buClr>
                        <a:buSzPts val="1300"/>
                        <a:buFont typeface="Cabin"/>
                        <a:buNone/>
                      </a:pPr>
                      <a:r>
                        <a:rPr lang="en" sz="1300" u="none" strike="noStrike" cap="none">
                          <a:latin typeface="Cabin"/>
                          <a:ea typeface="Cabin"/>
                          <a:cs typeface="Cabin"/>
                          <a:sym typeface="Cabin"/>
                        </a:rPr>
                        <a:t>12-52%</a:t>
                      </a:r>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u="none" strike="noStrike" cap="none">
                          <a:solidFill>
                            <a:schemeClr val="dk1"/>
                          </a:solidFill>
                          <a:latin typeface="Cabin"/>
                          <a:ea typeface="Cabin"/>
                          <a:cs typeface="Cabin"/>
                          <a:sym typeface="Cabin"/>
                        </a:rPr>
                        <a:t>2.4-4.4x10</a:t>
                      </a:r>
                      <a:r>
                        <a:rPr lang="en" sz="1300" u="none" strike="noStrike" cap="none" baseline="30000">
                          <a:solidFill>
                            <a:schemeClr val="dk1"/>
                          </a:solidFill>
                          <a:latin typeface="Cabin"/>
                          <a:ea typeface="Cabin"/>
                          <a:cs typeface="Cabin"/>
                          <a:sym typeface="Cabin"/>
                        </a:rPr>
                        <a:t>9</a:t>
                      </a:r>
                      <a:r>
                        <a:rPr lang="en" sz="1300" u="none" strike="noStrike" cap="none">
                          <a:solidFill>
                            <a:schemeClr val="dk1"/>
                          </a:solidFill>
                          <a:latin typeface="Cabin"/>
                          <a:ea typeface="Cabin"/>
                          <a:cs typeface="Cabin"/>
                          <a:sym typeface="Cabin"/>
                        </a:rPr>
                        <a:t>/L</a:t>
                      </a:r>
                      <a:endParaRPr sz="1300" u="none" strike="noStrike" cap="none">
                        <a:solidFill>
                          <a:schemeClr val="dk1"/>
                        </a:solidFill>
                        <a:latin typeface="Cabin"/>
                        <a:ea typeface="Cabin"/>
                        <a:cs typeface="Cabin"/>
                        <a:sym typeface="Cabin"/>
                      </a:endParaRPr>
                    </a:p>
                  </a:txBody>
                  <a:tcPr marL="121900" marR="121900" marT="121900" marB="121900" anchor="ctr">
                    <a:solidFill>
                      <a:srgbClr val="92D050"/>
                    </a:solidFill>
                  </a:tcPr>
                </a:tc>
                <a:tc>
                  <a:txBody>
                    <a:bodyPr/>
                    <a:lstStyle/>
                    <a:p>
                      <a:pPr marL="0" marR="0" lvl="0" indent="0" algn="ctr" rtl="0">
                        <a:spcBef>
                          <a:spcPts val="0"/>
                        </a:spcBef>
                        <a:spcAft>
                          <a:spcPts val="0"/>
                        </a:spcAft>
                        <a:buClr>
                          <a:schemeClr val="dk1"/>
                        </a:buClr>
                        <a:buSzPts val="1300"/>
                        <a:buFont typeface="Cabin"/>
                        <a:buNone/>
                      </a:pPr>
                      <a:r>
                        <a:rPr lang="en" sz="1300" u="none" strike="noStrike" cap="none" dirty="0">
                          <a:solidFill>
                            <a:schemeClr val="dk1"/>
                          </a:solidFill>
                          <a:latin typeface="Cabin"/>
                          <a:ea typeface="Cabin"/>
                          <a:cs typeface="Cabin"/>
                          <a:sym typeface="Cabin"/>
                        </a:rPr>
                        <a:t>&lt;2 or &gt; 5.5</a:t>
                      </a:r>
                      <a:br>
                        <a:rPr lang="en" sz="1300" u="none" strike="noStrike" cap="none" dirty="0">
                          <a:solidFill>
                            <a:schemeClr val="dk1"/>
                          </a:solidFill>
                          <a:latin typeface="Cabin"/>
                          <a:ea typeface="Cabin"/>
                          <a:cs typeface="Cabin"/>
                          <a:sym typeface="Cabin"/>
                        </a:rPr>
                      </a:br>
                      <a:r>
                        <a:rPr lang="en" sz="1300" u="none" strike="noStrike" cap="none" dirty="0">
                          <a:solidFill>
                            <a:schemeClr val="dk1"/>
                          </a:solidFill>
                          <a:latin typeface="Cabin"/>
                          <a:ea typeface="Cabin"/>
                          <a:cs typeface="Cabin"/>
                          <a:sym typeface="Cabin"/>
                        </a:rPr>
                        <a:t>x10</a:t>
                      </a:r>
                      <a:r>
                        <a:rPr lang="en" sz="1300" u="none" strike="noStrike" cap="none" baseline="30000" dirty="0">
                          <a:solidFill>
                            <a:schemeClr val="dk1"/>
                          </a:solidFill>
                          <a:latin typeface="Cabin"/>
                          <a:ea typeface="Cabin"/>
                          <a:cs typeface="Cabin"/>
                          <a:sym typeface="Cabin"/>
                        </a:rPr>
                        <a:t>9</a:t>
                      </a:r>
                      <a:r>
                        <a:rPr lang="en" sz="1300" u="none" strike="noStrike" cap="none" dirty="0">
                          <a:solidFill>
                            <a:schemeClr val="dk1"/>
                          </a:solidFill>
                          <a:latin typeface="Cabin"/>
                          <a:ea typeface="Cabin"/>
                          <a:cs typeface="Cabin"/>
                          <a:sym typeface="Cabin"/>
                        </a:rPr>
                        <a:t>/L</a:t>
                      </a:r>
                      <a:endParaRPr sz="1300" u="none" strike="noStrike" cap="none" dirty="0">
                        <a:solidFill>
                          <a:schemeClr val="dk1"/>
                        </a:solidFill>
                        <a:latin typeface="Cabin"/>
                        <a:ea typeface="Cabin"/>
                        <a:cs typeface="Cabin"/>
                        <a:sym typeface="Cabin"/>
                      </a:endParaRPr>
                    </a:p>
                  </a:txBody>
                  <a:tcPr marL="121900" marR="121900" marT="121900" marB="121900" anchor="ctr">
                    <a:solidFill>
                      <a:srgbClr val="FF7E79"/>
                    </a:solidFill>
                  </a:tcPr>
                </a:tc>
              </a:tr>
            </a:tbl>
          </a:graphicData>
        </a:graphic>
      </p:graphicFrame>
      <p:sp>
        <p:nvSpPr>
          <p:cNvPr id="2" name="Date Placeholder 1"/>
          <p:cNvSpPr>
            <a:spLocks noGrp="1"/>
          </p:cNvSpPr>
          <p:nvPr>
            <p:ph type="dt" sz="half" idx="10"/>
          </p:nvPr>
        </p:nvSpPr>
        <p:spPr/>
        <p:txBody>
          <a:bodyPr/>
          <a:lstStyle/>
          <a:p>
            <a:fld id="{EDCDF906-FE07-4412-ADE5-1E5638131225}" type="datetime1">
              <a:rPr lang="en-US" smtClean="0"/>
              <a:t>11/20/2018</a:t>
            </a:fld>
            <a:endParaRPr lang="en-AU"/>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Shape 238"/>
        <p:cNvGrpSpPr/>
        <p:nvPr/>
      </p:nvGrpSpPr>
      <p:grpSpPr>
        <a:xfrm>
          <a:off x="0" y="0"/>
          <a:ext cx="0" cy="0"/>
          <a:chOff x="0" y="0"/>
          <a:chExt cx="0" cy="0"/>
        </a:xfrm>
      </p:grpSpPr>
      <p:sp>
        <p:nvSpPr>
          <p:cNvPr id="239" name="Google Shape;239;p28"/>
          <p:cNvSpPr txBox="1">
            <a:spLocks noGrp="1"/>
          </p:cNvSpPr>
          <p:nvPr>
            <p:ph type="title"/>
          </p:nvPr>
        </p:nvSpPr>
        <p:spPr>
          <a:xfrm>
            <a:off x="267029" y="76893"/>
            <a:ext cx="10972800" cy="914400"/>
          </a:xfrm>
          <a:prstGeom prst="rect">
            <a:avLst/>
          </a:prstGeom>
          <a:noFill/>
          <a:ln>
            <a:noFill/>
          </a:ln>
        </p:spPr>
        <p:txBody>
          <a:bodyPr spcFirstLastPara="1" wrap="square" lIns="121875" tIns="121875" rIns="121875" bIns="121875" anchor="t" anchorCtr="0">
            <a:noAutofit/>
          </a:bodyPr>
          <a:lstStyle/>
          <a:p>
            <a:pPr>
              <a:lnSpc>
                <a:spcPct val="125000"/>
              </a:lnSpc>
              <a:spcBef>
                <a:spcPts val="0"/>
              </a:spcBef>
              <a:spcAft>
                <a:spcPts val="800"/>
              </a:spcAft>
              <a:buClr>
                <a:srgbClr val="333333"/>
              </a:buClr>
              <a:buSzPts val="3200"/>
            </a:pPr>
            <a:r>
              <a:rPr lang="en" sz="3600" b="1" dirty="0">
                <a:solidFill>
                  <a:schemeClr val="dk2"/>
                </a:solidFill>
                <a:latin typeface="Cabin" panose="020B0604020202020204" charset="0"/>
                <a:ea typeface="Bookman Old Style"/>
                <a:cs typeface="Bookman Old Style"/>
                <a:sym typeface="Bookman Old Style"/>
              </a:rPr>
              <a:t>Lymphocytes</a:t>
            </a:r>
            <a:endParaRPr sz="3600" b="1" dirty="0">
              <a:solidFill>
                <a:schemeClr val="dk2"/>
              </a:solidFill>
              <a:latin typeface="Cabin" panose="020B0604020202020204" charset="0"/>
              <a:ea typeface="Bookman Old Style"/>
              <a:cs typeface="Bookman Old Style"/>
              <a:sym typeface="Bookman Old Style"/>
            </a:endParaRPr>
          </a:p>
          <a:p>
            <a:pPr marL="0" marR="0" lvl="0" indent="0" algn="l" rtl="0">
              <a:spcBef>
                <a:spcPts val="800"/>
              </a:spcBef>
              <a:spcAft>
                <a:spcPts val="0"/>
              </a:spcAft>
              <a:buClr>
                <a:schemeClr val="dk2"/>
              </a:buClr>
              <a:buSzPts val="8000"/>
              <a:buFont typeface="Bookman Old Style"/>
              <a:buNone/>
            </a:pPr>
            <a:endParaRPr sz="3600" b="0" i="0" u="none" strike="noStrike" cap="none" dirty="0">
              <a:solidFill>
                <a:schemeClr val="dk2"/>
              </a:solidFill>
              <a:latin typeface="Cabin" panose="020B0604020202020204" charset="0"/>
              <a:ea typeface="Bookman Old Style"/>
              <a:cs typeface="Bookman Old Style"/>
              <a:sym typeface="Bookman Old Style"/>
            </a:endParaRPr>
          </a:p>
        </p:txBody>
      </p:sp>
      <p:sp>
        <p:nvSpPr>
          <p:cNvPr id="243" name="Google Shape;243;p28"/>
          <p:cNvSpPr txBox="1">
            <a:spLocks noGrp="1"/>
          </p:cNvSpPr>
          <p:nvPr>
            <p:ph type="sldNum" sz="quarter" idx="12"/>
          </p:nvPr>
        </p:nvSpPr>
        <p:spPr>
          <a:xfrm>
            <a:off x="816865" y="6356350"/>
            <a:ext cx="2641500" cy="365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
              <a:t>25</a:t>
            </a:fld>
            <a:endParaRPr/>
          </a:p>
        </p:txBody>
      </p:sp>
      <p:sp>
        <p:nvSpPr>
          <p:cNvPr id="240" name="Google Shape;240;p28"/>
          <p:cNvSpPr txBox="1">
            <a:spLocks noGrp="1"/>
          </p:cNvSpPr>
          <p:nvPr>
            <p:ph sz="quarter" idx="1"/>
          </p:nvPr>
        </p:nvSpPr>
        <p:spPr>
          <a:xfrm>
            <a:off x="319281" y="1621971"/>
            <a:ext cx="5682435" cy="3881846"/>
          </a:xfrm>
          <a:prstGeom prst="rect">
            <a:avLst/>
          </a:prstGeom>
          <a:noFill/>
          <a:ln>
            <a:noFill/>
          </a:ln>
        </p:spPr>
        <p:txBody>
          <a:bodyPr spcFirstLastPara="1" wrap="square" lIns="121875" tIns="121875" rIns="121875" bIns="121875" anchor="t" anchorCtr="0">
            <a:noAutofit/>
          </a:bodyPr>
          <a:lstStyle/>
          <a:p>
            <a:pPr marL="0" marR="0" lvl="0" indent="0" algn="l" rtl="0">
              <a:spcBef>
                <a:spcPts val="800"/>
              </a:spcBef>
              <a:spcAft>
                <a:spcPts val="0"/>
              </a:spcAft>
              <a:buClr>
                <a:schemeClr val="dk1"/>
              </a:buClr>
              <a:buSzPts val="1100"/>
              <a:buFont typeface="Noto Sans Symbols"/>
              <a:buNone/>
            </a:pPr>
            <a:r>
              <a:rPr lang="en" b="1" i="0" u="none" strike="noStrike" cap="none" dirty="0" smtClean="0">
                <a:solidFill>
                  <a:srgbClr val="333333"/>
                </a:solidFill>
                <a:latin typeface="+mj-lt"/>
                <a:ea typeface="Cabin"/>
                <a:cs typeface="Cabin"/>
                <a:sym typeface="Cabin"/>
              </a:rPr>
              <a:t>INCREASED </a:t>
            </a:r>
            <a:r>
              <a:rPr lang="en" b="1" i="0" u="none" strike="noStrike" cap="none" dirty="0">
                <a:solidFill>
                  <a:srgbClr val="333333"/>
                </a:solidFill>
                <a:latin typeface="+mj-lt"/>
                <a:ea typeface="Cabin"/>
                <a:cs typeface="Cabin"/>
                <a:sym typeface="Cabin"/>
              </a:rPr>
              <a:t>LYMPHOCYTES </a:t>
            </a:r>
            <a:r>
              <a:rPr lang="en" b="0" i="0" u="none" strike="noStrike" cap="none" dirty="0">
                <a:solidFill>
                  <a:srgbClr val="333333"/>
                </a:solidFill>
                <a:latin typeface="+mj-lt"/>
                <a:ea typeface="Cabin"/>
                <a:cs typeface="Cabin"/>
                <a:sym typeface="Cabin"/>
              </a:rPr>
              <a:t>(</a:t>
            </a:r>
            <a:r>
              <a:rPr lang="en" b="0" i="1" u="none" strike="noStrike" cap="none" dirty="0">
                <a:solidFill>
                  <a:srgbClr val="333333"/>
                </a:solidFill>
                <a:latin typeface="+mj-lt"/>
                <a:ea typeface="Cabin"/>
                <a:cs typeface="Cabin"/>
                <a:sym typeface="Cabin"/>
              </a:rPr>
              <a:t>lymphocytosis)</a:t>
            </a:r>
            <a:endParaRPr b="0" i="0" u="none" strike="noStrike" cap="none" dirty="0">
              <a:solidFill>
                <a:srgbClr val="333333"/>
              </a:solidFill>
              <a:latin typeface="+mj-lt"/>
              <a:ea typeface="Cabin"/>
              <a:cs typeface="Cabin"/>
              <a:sym typeface="Cabin"/>
            </a:endParaRPr>
          </a:p>
          <a:p>
            <a:pPr marL="243834" marR="0" lvl="0" indent="0" algn="l" rtl="0">
              <a:spcBef>
                <a:spcPts val="667"/>
              </a:spcBef>
              <a:spcAft>
                <a:spcPts val="0"/>
              </a:spcAft>
              <a:buClr>
                <a:schemeClr val="dk1"/>
              </a:buClr>
              <a:buSzPts val="1100"/>
              <a:buNone/>
            </a:pPr>
            <a:r>
              <a:rPr lang="en" b="0" i="0" u="none" strike="noStrike" cap="none" dirty="0">
                <a:solidFill>
                  <a:srgbClr val="333333"/>
                </a:solidFill>
                <a:latin typeface="+mj-lt"/>
                <a:ea typeface="Cabin"/>
                <a:cs typeface="Cabin"/>
                <a:sym typeface="Cabin"/>
              </a:rPr>
              <a:t>Hepatitis</a:t>
            </a:r>
            <a:endParaRPr dirty="0">
              <a:latin typeface="+mj-lt"/>
            </a:endParaRPr>
          </a:p>
          <a:p>
            <a:pPr marL="243834" marR="0" lvl="0" indent="0" algn="l" rtl="0">
              <a:spcBef>
                <a:spcPts val="667"/>
              </a:spcBef>
              <a:spcAft>
                <a:spcPts val="0"/>
              </a:spcAft>
              <a:buClr>
                <a:schemeClr val="dk1"/>
              </a:buClr>
              <a:buSzPts val="1100"/>
              <a:buNone/>
            </a:pPr>
            <a:r>
              <a:rPr lang="en" b="0" i="0" u="none" strike="noStrike" cap="none" dirty="0">
                <a:solidFill>
                  <a:srgbClr val="333333"/>
                </a:solidFill>
                <a:latin typeface="+mj-lt"/>
                <a:ea typeface="Cabin"/>
                <a:cs typeface="Cabin"/>
                <a:sym typeface="Cabin"/>
              </a:rPr>
              <a:t>Viral infections (EBV, chickenpox, herpes simplex, herpes zoster etc.)</a:t>
            </a:r>
            <a:endParaRPr dirty="0">
              <a:latin typeface="+mj-lt"/>
            </a:endParaRPr>
          </a:p>
          <a:p>
            <a:pPr marL="243834" marR="0" lvl="0" indent="0" algn="l" rtl="0">
              <a:spcBef>
                <a:spcPts val="667"/>
              </a:spcBef>
              <a:spcAft>
                <a:spcPts val="0"/>
              </a:spcAft>
              <a:buClr>
                <a:schemeClr val="dk1"/>
              </a:buClr>
              <a:buSzPts val="1100"/>
              <a:buNone/>
            </a:pPr>
            <a:r>
              <a:rPr lang="en" b="0" i="0" u="none" strike="noStrike" cap="none" dirty="0">
                <a:solidFill>
                  <a:srgbClr val="333333"/>
                </a:solidFill>
                <a:latin typeface="+mj-lt"/>
                <a:ea typeface="Cabin"/>
                <a:cs typeface="Cabin"/>
                <a:sym typeface="Cabin"/>
              </a:rPr>
              <a:t>Some bacterial infections (eg, syphilis, brucellosis)</a:t>
            </a:r>
            <a:endParaRPr dirty="0">
              <a:latin typeface="+mj-lt"/>
            </a:endParaRPr>
          </a:p>
          <a:p>
            <a:pPr marL="243834" marR="0" lvl="0" indent="0" algn="l" rtl="0">
              <a:spcBef>
                <a:spcPts val="667"/>
              </a:spcBef>
              <a:spcAft>
                <a:spcPts val="0"/>
              </a:spcAft>
              <a:buClr>
                <a:schemeClr val="dk1"/>
              </a:buClr>
              <a:buSzPts val="1100"/>
              <a:buNone/>
            </a:pPr>
            <a:r>
              <a:rPr lang="en" b="0" i="0" u="none" strike="noStrike" cap="none" dirty="0">
                <a:solidFill>
                  <a:srgbClr val="333333"/>
                </a:solidFill>
                <a:latin typeface="+mj-lt"/>
                <a:ea typeface="Cabin"/>
                <a:cs typeface="Cabin"/>
                <a:sym typeface="Cabin"/>
              </a:rPr>
              <a:t>Leukaemia and multiple myeloma</a:t>
            </a:r>
            <a:endParaRPr b="0" i="0" u="none" strike="noStrike" cap="none" dirty="0">
              <a:solidFill>
                <a:srgbClr val="333333"/>
              </a:solidFill>
              <a:latin typeface="+mj-lt"/>
              <a:ea typeface="Cabin"/>
              <a:cs typeface="Cabin"/>
              <a:sym typeface="Cabin"/>
            </a:endParaRPr>
          </a:p>
          <a:p>
            <a:pPr marL="274320" marR="0" lvl="0" indent="-42672" algn="l" rtl="0">
              <a:spcBef>
                <a:spcPts val="600"/>
              </a:spcBef>
              <a:spcAft>
                <a:spcPts val="2133"/>
              </a:spcAft>
              <a:buClr>
                <a:schemeClr val="accent1"/>
              </a:buClr>
              <a:buSzPts val="3648"/>
              <a:buFont typeface="Noto Sans Symbols"/>
              <a:buNone/>
            </a:pPr>
            <a:endParaRPr b="0" i="0" u="none" strike="noStrike" cap="none" dirty="0">
              <a:solidFill>
                <a:schemeClr val="dk1"/>
              </a:solidFill>
              <a:latin typeface="+mj-lt"/>
              <a:ea typeface="Cabin"/>
              <a:cs typeface="Cabin"/>
              <a:sym typeface="Cabin"/>
            </a:endParaRPr>
          </a:p>
        </p:txBody>
      </p:sp>
      <p:sp>
        <p:nvSpPr>
          <p:cNvPr id="241" name="Google Shape;241;p28"/>
          <p:cNvSpPr txBox="1">
            <a:spLocks noGrp="1"/>
          </p:cNvSpPr>
          <p:nvPr>
            <p:ph sz="quarter" idx="2"/>
          </p:nvPr>
        </p:nvSpPr>
        <p:spPr>
          <a:xfrm>
            <a:off x="5991498" y="1760748"/>
            <a:ext cx="5853171" cy="3492997"/>
          </a:xfrm>
          <a:prstGeom prst="rect">
            <a:avLst/>
          </a:prstGeom>
          <a:noFill/>
          <a:ln>
            <a:noFill/>
          </a:ln>
        </p:spPr>
        <p:txBody>
          <a:bodyPr spcFirstLastPara="1" wrap="square" lIns="121900" tIns="60950" rIns="121900" bIns="60950" anchor="t" anchorCtr="0">
            <a:noAutofit/>
          </a:bodyPr>
          <a:lstStyle/>
          <a:p>
            <a:pPr marL="243834" marR="0" lvl="0" indent="0" algn="l" rtl="0">
              <a:spcBef>
                <a:spcPts val="0"/>
              </a:spcBef>
              <a:spcAft>
                <a:spcPts val="0"/>
              </a:spcAft>
              <a:buClr>
                <a:schemeClr val="dk1"/>
              </a:buClr>
              <a:buSzPts val="1100"/>
              <a:buNone/>
            </a:pPr>
            <a:r>
              <a:rPr lang="en" b="1" i="0" u="none" strike="noStrike" cap="none" dirty="0">
                <a:solidFill>
                  <a:srgbClr val="333333"/>
                </a:solidFill>
                <a:latin typeface="+mj-lt"/>
                <a:ea typeface="Cabin"/>
                <a:cs typeface="Cabin"/>
                <a:sym typeface="Cabin"/>
              </a:rPr>
              <a:t>DECREASED LYMPHOCYTES </a:t>
            </a:r>
            <a:r>
              <a:rPr lang="en" b="0" i="0" u="none" strike="noStrike" cap="none" dirty="0">
                <a:solidFill>
                  <a:srgbClr val="333333"/>
                </a:solidFill>
                <a:latin typeface="+mj-lt"/>
                <a:ea typeface="Cabin"/>
                <a:cs typeface="Cabin"/>
                <a:sym typeface="Cabin"/>
              </a:rPr>
              <a:t>(</a:t>
            </a:r>
            <a:r>
              <a:rPr lang="en" b="0" i="1" u="none" strike="noStrike" cap="none" dirty="0">
                <a:solidFill>
                  <a:srgbClr val="333333"/>
                </a:solidFill>
                <a:latin typeface="+mj-lt"/>
                <a:ea typeface="Cabin"/>
                <a:cs typeface="Cabin"/>
                <a:sym typeface="Cabin"/>
              </a:rPr>
              <a:t>lymphopenia)</a:t>
            </a:r>
            <a:endParaRPr b="0" i="0" u="none" strike="noStrike" cap="none" dirty="0">
              <a:solidFill>
                <a:srgbClr val="333333"/>
              </a:solidFill>
              <a:latin typeface="+mj-lt"/>
              <a:ea typeface="Cabin"/>
              <a:cs typeface="Cabin"/>
              <a:sym typeface="Cabin"/>
            </a:endParaRPr>
          </a:p>
          <a:p>
            <a:pPr marL="243834" marR="0" lvl="0" indent="0" algn="l" rtl="0">
              <a:spcBef>
                <a:spcPts val="600"/>
              </a:spcBef>
              <a:spcAft>
                <a:spcPts val="0"/>
              </a:spcAft>
              <a:buClr>
                <a:schemeClr val="dk1"/>
              </a:buClr>
              <a:buSzPts val="1100"/>
              <a:buNone/>
            </a:pPr>
            <a:r>
              <a:rPr lang="en" b="0" i="0" u="none" strike="noStrike" cap="none" dirty="0">
                <a:solidFill>
                  <a:srgbClr val="333333"/>
                </a:solidFill>
                <a:latin typeface="+mj-lt"/>
                <a:ea typeface="Cabin"/>
                <a:cs typeface="Cabin"/>
                <a:sym typeface="Cabin"/>
              </a:rPr>
              <a:t>Acute infections</a:t>
            </a:r>
            <a:endParaRPr dirty="0">
              <a:latin typeface="+mj-lt"/>
            </a:endParaRPr>
          </a:p>
          <a:p>
            <a:pPr marL="243834" marR="0" lvl="0" indent="0" algn="l" rtl="0">
              <a:spcBef>
                <a:spcPts val="600"/>
              </a:spcBef>
              <a:spcAft>
                <a:spcPts val="0"/>
              </a:spcAft>
              <a:buClr>
                <a:schemeClr val="dk1"/>
              </a:buClr>
              <a:buSzPts val="1100"/>
              <a:buNone/>
            </a:pPr>
            <a:r>
              <a:rPr lang="en" b="0" i="0" u="none" strike="noStrike" cap="none" dirty="0">
                <a:solidFill>
                  <a:srgbClr val="333333"/>
                </a:solidFill>
                <a:latin typeface="+mj-lt"/>
                <a:ea typeface="Cabin"/>
                <a:cs typeface="Cabin"/>
                <a:sym typeface="Cabin"/>
              </a:rPr>
              <a:t>Burns &amp; trauma</a:t>
            </a:r>
            <a:endParaRPr dirty="0">
              <a:latin typeface="+mj-lt"/>
            </a:endParaRPr>
          </a:p>
          <a:p>
            <a:pPr marL="243834" marR="0" lvl="0" indent="0" algn="l" rtl="0">
              <a:spcBef>
                <a:spcPts val="600"/>
              </a:spcBef>
              <a:spcAft>
                <a:spcPts val="0"/>
              </a:spcAft>
              <a:buClr>
                <a:schemeClr val="dk1"/>
              </a:buClr>
              <a:buSzPts val="1100"/>
              <a:buNone/>
            </a:pPr>
            <a:r>
              <a:rPr lang="en" b="0" i="0" u="none" strike="noStrike" cap="none" dirty="0">
                <a:solidFill>
                  <a:srgbClr val="333333"/>
                </a:solidFill>
                <a:latin typeface="+mj-lt"/>
                <a:ea typeface="Cabin"/>
                <a:cs typeface="Cabin"/>
                <a:sym typeface="Cabin"/>
              </a:rPr>
              <a:t>SLE</a:t>
            </a:r>
            <a:endParaRPr dirty="0">
              <a:latin typeface="+mj-lt"/>
            </a:endParaRPr>
          </a:p>
          <a:p>
            <a:pPr marL="243834" marR="0" lvl="0" indent="0" algn="l" rtl="0">
              <a:spcBef>
                <a:spcPts val="600"/>
              </a:spcBef>
              <a:spcAft>
                <a:spcPts val="0"/>
              </a:spcAft>
              <a:buClr>
                <a:schemeClr val="dk1"/>
              </a:buClr>
              <a:buSzPts val="1100"/>
              <a:buNone/>
            </a:pPr>
            <a:r>
              <a:rPr lang="en" b="0" i="0" u="none" strike="noStrike" cap="none" dirty="0">
                <a:solidFill>
                  <a:srgbClr val="333333"/>
                </a:solidFill>
                <a:latin typeface="+mj-lt"/>
                <a:ea typeface="Cabin"/>
                <a:cs typeface="Cabin"/>
                <a:sym typeface="Cabin"/>
              </a:rPr>
              <a:t>HIV</a:t>
            </a:r>
            <a:endParaRPr dirty="0">
              <a:latin typeface="+mj-lt"/>
            </a:endParaRPr>
          </a:p>
          <a:p>
            <a:pPr marL="243834" marR="0" lvl="0" indent="0" algn="l" rtl="0">
              <a:spcBef>
                <a:spcPts val="600"/>
              </a:spcBef>
              <a:spcAft>
                <a:spcPts val="0"/>
              </a:spcAft>
              <a:buClr>
                <a:schemeClr val="dk1"/>
              </a:buClr>
              <a:buSzPts val="1100"/>
              <a:buNone/>
            </a:pPr>
            <a:r>
              <a:rPr lang="en" b="0" i="0" u="none" strike="noStrike" cap="none" dirty="0">
                <a:solidFill>
                  <a:srgbClr val="333333"/>
                </a:solidFill>
                <a:latin typeface="+mj-lt"/>
                <a:ea typeface="Cabin"/>
                <a:cs typeface="Cabin"/>
                <a:sym typeface="Cabin"/>
              </a:rPr>
              <a:t>Lymphoma</a:t>
            </a:r>
            <a:endParaRPr dirty="0">
              <a:latin typeface="+mj-lt"/>
            </a:endParaRPr>
          </a:p>
          <a:p>
            <a:pPr marL="274320" marR="0" lvl="0" indent="-119888" algn="l" rtl="0">
              <a:spcBef>
                <a:spcPts val="600"/>
              </a:spcBef>
              <a:spcAft>
                <a:spcPts val="0"/>
              </a:spcAft>
              <a:buClr>
                <a:schemeClr val="accent1"/>
              </a:buClr>
              <a:buSzPts val="2432"/>
              <a:buFont typeface="Noto Sans Symbols"/>
              <a:buNone/>
            </a:pPr>
            <a:endParaRPr b="0" i="0" u="none" strike="noStrike" cap="none" dirty="0">
              <a:solidFill>
                <a:schemeClr val="dk1"/>
              </a:solidFill>
              <a:latin typeface="+mj-lt"/>
              <a:ea typeface="Cabin"/>
              <a:cs typeface="Cabin"/>
              <a:sym typeface="Cabin"/>
            </a:endParaRPr>
          </a:p>
        </p:txBody>
      </p:sp>
      <p:sp>
        <p:nvSpPr>
          <p:cNvPr id="2" name="Date Placeholder 1"/>
          <p:cNvSpPr>
            <a:spLocks noGrp="1"/>
          </p:cNvSpPr>
          <p:nvPr>
            <p:ph type="dt" sz="half" idx="10"/>
          </p:nvPr>
        </p:nvSpPr>
        <p:spPr/>
        <p:txBody>
          <a:bodyPr/>
          <a:lstStyle/>
          <a:p>
            <a:fld id="{EDCDF906-FE07-4412-ADE5-1E5638131225}" type="datetime1">
              <a:rPr lang="en-US" smtClean="0"/>
              <a:t>11/21/2018</a:t>
            </a:fld>
            <a:endParaRPr lang="en-AU"/>
          </a:p>
        </p:txBody>
      </p:sp>
    </p:spTree>
    <p:extLst>
      <p:ext uri="{BB962C8B-B14F-4D97-AF65-F5344CB8AC3E}">
        <p14:creationId xmlns:p14="http://schemas.microsoft.com/office/powerpoint/2010/main" val="19986500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Shape 247"/>
        <p:cNvGrpSpPr/>
        <p:nvPr/>
      </p:nvGrpSpPr>
      <p:grpSpPr>
        <a:xfrm>
          <a:off x="0" y="0"/>
          <a:ext cx="0" cy="0"/>
          <a:chOff x="0" y="0"/>
          <a:chExt cx="0" cy="0"/>
        </a:xfrm>
      </p:grpSpPr>
      <p:sp>
        <p:nvSpPr>
          <p:cNvPr id="248" name="Google Shape;248;p29"/>
          <p:cNvSpPr txBox="1">
            <a:spLocks noGrp="1"/>
          </p:cNvSpPr>
          <p:nvPr>
            <p:ph type="title"/>
          </p:nvPr>
        </p:nvSpPr>
        <p:spPr>
          <a:xfrm>
            <a:off x="288965" y="228600"/>
            <a:ext cx="11293435" cy="914400"/>
          </a:xfrm>
          <a:prstGeom prst="rect">
            <a:avLst/>
          </a:prstGeom>
          <a:noFill/>
          <a:ln>
            <a:noFill/>
          </a:ln>
        </p:spPr>
        <p:txBody>
          <a:bodyPr spcFirstLastPara="1" wrap="square" lIns="121875" tIns="121875" rIns="121875" bIns="121875" anchor="t" anchorCtr="0">
            <a:noAutofit/>
          </a:bodyPr>
          <a:lstStyle/>
          <a:p>
            <a:pPr>
              <a:lnSpc>
                <a:spcPct val="125000"/>
              </a:lnSpc>
              <a:spcBef>
                <a:spcPts val="0"/>
              </a:spcBef>
              <a:spcAft>
                <a:spcPts val="800"/>
              </a:spcAft>
              <a:buClr>
                <a:srgbClr val="333333"/>
              </a:buClr>
              <a:buSzPts val="3200"/>
            </a:pPr>
            <a:r>
              <a:rPr lang="en" sz="3600" b="1" dirty="0">
                <a:solidFill>
                  <a:schemeClr val="dk2"/>
                </a:solidFill>
                <a:ea typeface="Bookman Old Style"/>
                <a:cs typeface="Bookman Old Style"/>
                <a:sym typeface="Bookman Old Style"/>
              </a:rPr>
              <a:t>Monocytes</a:t>
            </a:r>
            <a:endParaRPr sz="3600" b="1" dirty="0">
              <a:solidFill>
                <a:schemeClr val="dk2"/>
              </a:solidFill>
              <a:ea typeface="Bookman Old Style"/>
              <a:cs typeface="Bookman Old Style"/>
              <a:sym typeface="Bookman Old Style"/>
            </a:endParaRPr>
          </a:p>
          <a:p>
            <a:pPr marL="0" marR="0" lvl="0" indent="0" algn="l" rtl="0">
              <a:spcBef>
                <a:spcPts val="800"/>
              </a:spcBef>
              <a:spcAft>
                <a:spcPts val="0"/>
              </a:spcAft>
              <a:buClr>
                <a:schemeClr val="dk2"/>
              </a:buClr>
              <a:buSzPts val="8000"/>
              <a:buFont typeface="Bookman Old Style"/>
              <a:buNone/>
            </a:pPr>
            <a:endParaRPr sz="3600" b="0" i="0" u="none" strike="noStrike" cap="none" dirty="0">
              <a:solidFill>
                <a:schemeClr val="dk2"/>
              </a:solidFill>
              <a:ea typeface="Bookman Old Style"/>
              <a:cs typeface="Bookman Old Style"/>
              <a:sym typeface="Bookman Old Style"/>
            </a:endParaRPr>
          </a:p>
        </p:txBody>
      </p:sp>
      <p:sp>
        <p:nvSpPr>
          <p:cNvPr id="253" name="Google Shape;253;p29"/>
          <p:cNvSpPr txBox="1">
            <a:spLocks noGrp="1"/>
          </p:cNvSpPr>
          <p:nvPr>
            <p:ph type="sldNum" sz="quarter" idx="12"/>
          </p:nvPr>
        </p:nvSpPr>
        <p:spPr>
          <a:xfrm>
            <a:off x="816865" y="6356350"/>
            <a:ext cx="2641500" cy="365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
              <a:t>26</a:t>
            </a:fld>
            <a:endParaRPr/>
          </a:p>
        </p:txBody>
      </p:sp>
      <p:sp>
        <p:nvSpPr>
          <p:cNvPr id="249" name="Google Shape;249;p29"/>
          <p:cNvSpPr txBox="1">
            <a:spLocks noGrp="1"/>
          </p:cNvSpPr>
          <p:nvPr>
            <p:ph sz="quarter" idx="1"/>
          </p:nvPr>
        </p:nvSpPr>
        <p:spPr>
          <a:xfrm>
            <a:off x="811483" y="3341932"/>
            <a:ext cx="5388864" cy="2316479"/>
          </a:xfrm>
          <a:prstGeom prst="rect">
            <a:avLst/>
          </a:prstGeom>
          <a:noFill/>
          <a:ln>
            <a:noFill/>
          </a:ln>
        </p:spPr>
        <p:txBody>
          <a:bodyPr spcFirstLastPara="1" wrap="square" lIns="121875" tIns="121875" rIns="121875" bIns="121875" anchor="t" anchorCtr="0">
            <a:noAutofit/>
          </a:bodyPr>
          <a:lstStyle/>
          <a:p>
            <a:pPr marL="0" marR="0" lvl="0" indent="0" algn="l" rtl="0">
              <a:spcBef>
                <a:spcPts val="800"/>
              </a:spcBef>
              <a:spcAft>
                <a:spcPts val="0"/>
              </a:spcAft>
              <a:buClr>
                <a:schemeClr val="dk1"/>
              </a:buClr>
              <a:buSzPts val="1100"/>
              <a:buFont typeface="Noto Sans Symbols"/>
              <a:buNone/>
            </a:pPr>
            <a:r>
              <a:rPr lang="en" sz="2000" b="0" i="0" u="none" strike="noStrike" cap="none" dirty="0">
                <a:solidFill>
                  <a:srgbClr val="333333"/>
                </a:solidFill>
                <a:latin typeface="Cabin"/>
                <a:ea typeface="Cabin"/>
                <a:cs typeface="Cabin"/>
                <a:sym typeface="Cabin"/>
              </a:rPr>
              <a:t>Monocytes are synthesized in the bone marrow, released into the circulation, and subsequently migrate into lymph nodes, spleen, liver, lung, and bone marrow. In these tissues, monocytes mature into macrophages and serve as scavengers for foreign substances.</a:t>
            </a:r>
            <a:endParaRPr dirty="0"/>
          </a:p>
          <a:p>
            <a:pPr marL="0" marR="0" lvl="0" indent="0" algn="l" rtl="0">
              <a:spcBef>
                <a:spcPts val="800"/>
              </a:spcBef>
              <a:spcAft>
                <a:spcPts val="0"/>
              </a:spcAft>
              <a:buClr>
                <a:schemeClr val="dk1"/>
              </a:buClr>
              <a:buSzPts val="1100"/>
              <a:buFont typeface="Noto Sans Symbols"/>
              <a:buNone/>
            </a:pPr>
            <a:endParaRPr sz="2000" b="0" i="0" u="none" strike="noStrike" cap="none" dirty="0">
              <a:solidFill>
                <a:srgbClr val="333333"/>
              </a:solidFill>
              <a:latin typeface="Cabin"/>
              <a:ea typeface="Cabin"/>
              <a:cs typeface="Cabin"/>
              <a:sym typeface="Cabin"/>
            </a:endParaRPr>
          </a:p>
          <a:p>
            <a:pPr marL="0" marR="0" lvl="0" indent="0" algn="l" rtl="0">
              <a:spcBef>
                <a:spcPts val="800"/>
              </a:spcBef>
              <a:spcAft>
                <a:spcPts val="0"/>
              </a:spcAft>
              <a:buClr>
                <a:schemeClr val="dk1"/>
              </a:buClr>
              <a:buSzPts val="1100"/>
              <a:buFont typeface="Noto Sans Symbols"/>
              <a:buNone/>
            </a:pPr>
            <a:endParaRPr sz="2000" b="0" i="0" u="none" strike="noStrike" cap="none" dirty="0">
              <a:solidFill>
                <a:srgbClr val="333333"/>
              </a:solidFill>
              <a:latin typeface="Cabin"/>
              <a:ea typeface="Cabin"/>
              <a:cs typeface="Cabin"/>
              <a:sym typeface="Cabin"/>
            </a:endParaRPr>
          </a:p>
          <a:p>
            <a:pPr marL="0" marR="0" lvl="0" indent="0" algn="l" rtl="0">
              <a:spcBef>
                <a:spcPts val="800"/>
              </a:spcBef>
              <a:spcAft>
                <a:spcPts val="0"/>
              </a:spcAft>
              <a:buClr>
                <a:schemeClr val="dk1"/>
              </a:buClr>
              <a:buSzPts val="1100"/>
              <a:buFont typeface="Noto Sans Symbols"/>
              <a:buNone/>
            </a:pPr>
            <a:r>
              <a:rPr lang="en" sz="2000" b="0" i="0" u="none" strike="noStrike" cap="none" dirty="0">
                <a:solidFill>
                  <a:srgbClr val="333333"/>
                </a:solidFill>
                <a:latin typeface="Cabin"/>
                <a:ea typeface="Cabin"/>
                <a:cs typeface="Cabin"/>
                <a:sym typeface="Cabin"/>
              </a:rPr>
              <a:t/>
            </a:r>
            <a:br>
              <a:rPr lang="en" sz="2000" b="0" i="0" u="none" strike="noStrike" cap="none" dirty="0">
                <a:solidFill>
                  <a:srgbClr val="333333"/>
                </a:solidFill>
                <a:latin typeface="Cabin"/>
                <a:ea typeface="Cabin"/>
                <a:cs typeface="Cabin"/>
                <a:sym typeface="Cabin"/>
              </a:rPr>
            </a:br>
            <a:r>
              <a:rPr lang="en" sz="1800" b="0" i="0" u="none" strike="noStrike" cap="none" dirty="0" smtClean="0">
                <a:solidFill>
                  <a:srgbClr val="333333"/>
                </a:solidFill>
                <a:latin typeface="Cabin"/>
                <a:ea typeface="Cabin"/>
                <a:cs typeface="Cabin"/>
                <a:sym typeface="Cabin"/>
              </a:rPr>
              <a:t>.</a:t>
            </a:r>
            <a:endParaRPr sz="1400" b="0" i="0" u="sng" strike="noStrike" cap="none" dirty="0">
              <a:solidFill>
                <a:schemeClr val="hlink"/>
              </a:solidFill>
              <a:latin typeface="Cabin"/>
              <a:ea typeface="Cabin"/>
              <a:cs typeface="Cabin"/>
              <a:sym typeface="Cabin"/>
              <a:hlinkClick r:id="rId3"/>
            </a:endParaRPr>
          </a:p>
          <a:p>
            <a:pPr marL="274320" marR="0" lvl="0" indent="-42672" algn="l" rtl="0">
              <a:spcBef>
                <a:spcPts val="600"/>
              </a:spcBef>
              <a:spcAft>
                <a:spcPts val="2133"/>
              </a:spcAft>
              <a:buClr>
                <a:schemeClr val="accent1"/>
              </a:buClr>
              <a:buSzPts val="3648"/>
              <a:buFont typeface="Noto Sans Symbols"/>
              <a:buNone/>
            </a:pPr>
            <a:endParaRPr sz="4800" b="0" i="0" u="none" strike="noStrike" cap="none" dirty="0">
              <a:solidFill>
                <a:schemeClr val="dk1"/>
              </a:solidFill>
              <a:latin typeface="Cabin"/>
              <a:ea typeface="Cabin"/>
              <a:cs typeface="Cabin"/>
              <a:sym typeface="Cabin"/>
            </a:endParaRPr>
          </a:p>
        </p:txBody>
      </p:sp>
      <p:graphicFrame>
        <p:nvGraphicFramePr>
          <p:cNvPr id="251" name="Google Shape;251;p29"/>
          <p:cNvGraphicFramePr/>
          <p:nvPr>
            <p:extLst>
              <p:ext uri="{D42A27DB-BD31-4B8C-83A1-F6EECF244321}">
                <p14:modId xmlns:p14="http://schemas.microsoft.com/office/powerpoint/2010/main" val="108613551"/>
              </p:ext>
            </p:extLst>
          </p:nvPr>
        </p:nvGraphicFramePr>
        <p:xfrm>
          <a:off x="1940271" y="1238793"/>
          <a:ext cx="8222630" cy="1887583"/>
        </p:xfrm>
        <a:graphic>
          <a:graphicData uri="http://schemas.openxmlformats.org/drawingml/2006/table">
            <a:tbl>
              <a:tblPr>
                <a:noFill/>
                <a:tableStyleId>{B53A2DF2-59E2-4C89-80D7-C43F8FA8ED1D}</a:tableStyleId>
              </a:tblPr>
              <a:tblGrid>
                <a:gridCol w="1217826"/>
                <a:gridCol w="1751201"/>
                <a:gridCol w="1751201"/>
                <a:gridCol w="1751201"/>
                <a:gridCol w="1751201"/>
              </a:tblGrid>
              <a:tr h="867970">
                <a:tc>
                  <a:txBody>
                    <a:bodyPr/>
                    <a:lstStyle/>
                    <a:p>
                      <a:pPr marL="0" marR="0" lvl="0" indent="0" algn="ctr" rtl="0">
                        <a:spcBef>
                          <a:spcPts val="0"/>
                        </a:spcBef>
                        <a:spcAft>
                          <a:spcPts val="0"/>
                        </a:spcAft>
                        <a:buClr>
                          <a:schemeClr val="dk1"/>
                        </a:buClr>
                        <a:buSzPts val="1300"/>
                        <a:buFont typeface="Cabin"/>
                        <a:buNone/>
                      </a:pPr>
                      <a:endParaRPr sz="1300" u="none" strike="noStrike" cap="none" dirty="0">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Conventional ref range</a:t>
                      </a:r>
                      <a:endParaRPr sz="1300" b="1" u="none" strike="noStrike" cap="none">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Clr>
                          <a:srgbClr val="000000"/>
                        </a:buClr>
                        <a:buSzPts val="1300"/>
                        <a:buFont typeface="Cabin"/>
                        <a:buNone/>
                      </a:pPr>
                      <a:r>
                        <a:rPr lang="en" sz="1300" b="1" u="none" strike="noStrike" cap="none">
                          <a:solidFill>
                            <a:srgbClr val="000000"/>
                          </a:solidFill>
                          <a:latin typeface="Cabin"/>
                          <a:ea typeface="Cabin"/>
                          <a:cs typeface="Cabin"/>
                          <a:sym typeface="Cabin"/>
                        </a:rPr>
                        <a:t>Conventional ref range</a:t>
                      </a:r>
                      <a:endParaRPr/>
                    </a:p>
                  </a:txBody>
                  <a:tcPr marL="121900" marR="121900" marT="121900" marB="121900" anchor="ctr"/>
                </a:tc>
                <a:tc>
                  <a:txBody>
                    <a:bodyPr/>
                    <a:lstStyle/>
                    <a:p>
                      <a:pPr marL="0" marR="0" lvl="0" indent="0" algn="ctr" rtl="0">
                        <a:lnSpc>
                          <a:spcPct val="100000"/>
                        </a:lnSpc>
                        <a:spcBef>
                          <a:spcPts val="0"/>
                        </a:spcBef>
                        <a:spcAft>
                          <a:spcPts val="0"/>
                        </a:spcAft>
                        <a:buClr>
                          <a:srgbClr val="000000"/>
                        </a:buClr>
                        <a:buSzPts val="1300"/>
                        <a:buFont typeface="Cabin"/>
                        <a:buNone/>
                      </a:pPr>
                      <a:r>
                        <a:rPr lang="en" sz="1300" b="1" u="none" strike="noStrike" cap="none">
                          <a:solidFill>
                            <a:srgbClr val="000000"/>
                          </a:solidFill>
                          <a:latin typeface="Cabin"/>
                          <a:ea typeface="Cabin"/>
                          <a:cs typeface="Cabin"/>
                          <a:sym typeface="Cabin"/>
                        </a:rPr>
                        <a:t>Optimal ref range</a:t>
                      </a:r>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Alarm range</a:t>
                      </a:r>
                      <a:endParaRPr/>
                    </a:p>
                  </a:txBody>
                  <a:tcPr marL="121900" marR="121900" marT="121900" marB="121900" anchor="ctr"/>
                </a:tc>
              </a:tr>
              <a:tr h="1019613">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Male &amp; Female</a:t>
                      </a:r>
                      <a:endParaRPr sz="1300" b="1" u="none" strike="noStrike" cap="none">
                        <a:latin typeface="Cabin"/>
                        <a:ea typeface="Cabin"/>
                        <a:cs typeface="Cabin"/>
                        <a:sym typeface="Cabin"/>
                      </a:endParaRPr>
                    </a:p>
                  </a:txBody>
                  <a:tcPr marL="121900" marR="121900" marT="121900" marB="121900" anchor="ctr"/>
                </a:tc>
                <a:tc>
                  <a:txBody>
                    <a:bodyPr/>
                    <a:lstStyle/>
                    <a:p>
                      <a:pPr marL="0" marR="0" lvl="0" indent="0" algn="ctr" rtl="0">
                        <a:lnSpc>
                          <a:spcPct val="100000"/>
                        </a:lnSpc>
                        <a:spcBef>
                          <a:spcPts val="0"/>
                        </a:spcBef>
                        <a:spcAft>
                          <a:spcPts val="0"/>
                        </a:spcAft>
                        <a:buClr>
                          <a:schemeClr val="dk1"/>
                        </a:buClr>
                        <a:buSzPts val="1300"/>
                        <a:buFont typeface="Cabin"/>
                        <a:buNone/>
                      </a:pPr>
                      <a:r>
                        <a:rPr lang="en" sz="1300" u="none" strike="noStrike" cap="none">
                          <a:latin typeface="Cabin"/>
                          <a:ea typeface="Cabin"/>
                          <a:cs typeface="Cabin"/>
                          <a:sym typeface="Cabin"/>
                        </a:rPr>
                        <a:t>0.0-1.0x10</a:t>
                      </a:r>
                      <a:r>
                        <a:rPr lang="en" sz="1300" u="none" strike="noStrike" cap="none" baseline="30000">
                          <a:latin typeface="Cabin"/>
                          <a:ea typeface="Cabin"/>
                          <a:cs typeface="Cabin"/>
                          <a:sym typeface="Cabin"/>
                        </a:rPr>
                        <a:t>9</a:t>
                      </a:r>
                      <a:r>
                        <a:rPr lang="en" sz="1300" u="none" strike="noStrike" cap="none">
                          <a:latin typeface="Cabin"/>
                          <a:ea typeface="Cabin"/>
                          <a:cs typeface="Cabin"/>
                          <a:sym typeface="Cabin"/>
                        </a:rPr>
                        <a:t>/L</a:t>
                      </a:r>
                      <a:endParaRPr sz="1300" u="none" strike="noStrike" cap="none">
                        <a:latin typeface="Cabin"/>
                        <a:ea typeface="Cabin"/>
                        <a:cs typeface="Cabin"/>
                        <a:sym typeface="Cabin"/>
                      </a:endParaRPr>
                    </a:p>
                  </a:txBody>
                  <a:tcPr marL="121900" marR="121900" marT="121900" marB="121900" anchor="ctr">
                    <a:solidFill>
                      <a:srgbClr val="93B9C3"/>
                    </a:solidFill>
                  </a:tcPr>
                </a:tc>
                <a:tc>
                  <a:txBody>
                    <a:bodyPr/>
                    <a:lstStyle/>
                    <a:p>
                      <a:pPr marL="0" marR="0" lvl="0" indent="0" algn="ctr" rtl="0">
                        <a:lnSpc>
                          <a:spcPct val="100000"/>
                        </a:lnSpc>
                        <a:spcBef>
                          <a:spcPts val="0"/>
                        </a:spcBef>
                        <a:spcAft>
                          <a:spcPts val="0"/>
                        </a:spcAft>
                        <a:buClr>
                          <a:schemeClr val="dk1"/>
                        </a:buClr>
                        <a:buSzPts val="1300"/>
                        <a:buFont typeface="Cabin"/>
                        <a:buNone/>
                      </a:pPr>
                      <a:r>
                        <a:rPr lang="en" sz="1300" u="none" strike="noStrike" cap="none">
                          <a:latin typeface="Cabin"/>
                          <a:ea typeface="Cabin"/>
                          <a:cs typeface="Cabin"/>
                          <a:sym typeface="Cabin"/>
                        </a:rPr>
                        <a:t>0-10%</a:t>
                      </a:r>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u="none" strike="noStrike" cap="none">
                          <a:solidFill>
                            <a:schemeClr val="dk1"/>
                          </a:solidFill>
                          <a:latin typeface="Cabin"/>
                          <a:ea typeface="Cabin"/>
                          <a:cs typeface="Cabin"/>
                          <a:sym typeface="Cabin"/>
                        </a:rPr>
                        <a:t>&lt;0.7</a:t>
                      </a:r>
                      <a:r>
                        <a:rPr lang="en" sz="1300" u="none" strike="noStrike" cap="none">
                          <a:solidFill>
                            <a:srgbClr val="000000"/>
                          </a:solidFill>
                          <a:latin typeface="Cabin"/>
                          <a:ea typeface="Cabin"/>
                          <a:cs typeface="Cabin"/>
                          <a:sym typeface="Cabin"/>
                        </a:rPr>
                        <a:t>x10</a:t>
                      </a:r>
                      <a:r>
                        <a:rPr lang="en" sz="1300" u="none" strike="noStrike" cap="none" baseline="30000">
                          <a:solidFill>
                            <a:srgbClr val="000000"/>
                          </a:solidFill>
                          <a:latin typeface="Cabin"/>
                          <a:ea typeface="Cabin"/>
                          <a:cs typeface="Cabin"/>
                          <a:sym typeface="Cabin"/>
                        </a:rPr>
                        <a:t>9</a:t>
                      </a:r>
                      <a:r>
                        <a:rPr lang="en" sz="1300" u="none" strike="noStrike" cap="none">
                          <a:solidFill>
                            <a:srgbClr val="000000"/>
                          </a:solidFill>
                          <a:latin typeface="Cabin"/>
                          <a:ea typeface="Cabin"/>
                          <a:cs typeface="Cabin"/>
                          <a:sym typeface="Cabin"/>
                        </a:rPr>
                        <a:t>/L</a:t>
                      </a:r>
                      <a:endParaRPr sz="1300" u="none" strike="noStrike" cap="none">
                        <a:solidFill>
                          <a:schemeClr val="dk1"/>
                        </a:solidFill>
                        <a:latin typeface="Cabin"/>
                        <a:ea typeface="Cabin"/>
                        <a:cs typeface="Cabin"/>
                        <a:sym typeface="Cabin"/>
                      </a:endParaRPr>
                    </a:p>
                  </a:txBody>
                  <a:tcPr marL="121900" marR="121900" marT="121900" marB="121900" anchor="ctr">
                    <a:solidFill>
                      <a:srgbClr val="92D050"/>
                    </a:solidFill>
                  </a:tcPr>
                </a:tc>
                <a:tc>
                  <a:txBody>
                    <a:bodyPr/>
                    <a:lstStyle/>
                    <a:p>
                      <a:pPr marL="0" marR="0" lvl="0" indent="0" algn="ctr" rtl="0">
                        <a:spcBef>
                          <a:spcPts val="0"/>
                        </a:spcBef>
                        <a:spcAft>
                          <a:spcPts val="0"/>
                        </a:spcAft>
                        <a:buClr>
                          <a:schemeClr val="dk1"/>
                        </a:buClr>
                        <a:buSzPts val="1300"/>
                        <a:buFont typeface="Cabin"/>
                        <a:buNone/>
                      </a:pPr>
                      <a:r>
                        <a:rPr lang="en" sz="1300" u="none" strike="noStrike" cap="none" dirty="0">
                          <a:solidFill>
                            <a:schemeClr val="dk1"/>
                          </a:solidFill>
                          <a:latin typeface="Cabin"/>
                          <a:ea typeface="Cabin"/>
                          <a:cs typeface="Cabin"/>
                          <a:sym typeface="Cabin"/>
                        </a:rPr>
                        <a:t>&gt;1.5</a:t>
                      </a:r>
                      <a:r>
                        <a:rPr lang="en" sz="1300" u="none" strike="noStrike" cap="none" dirty="0">
                          <a:solidFill>
                            <a:srgbClr val="000000"/>
                          </a:solidFill>
                          <a:latin typeface="Cabin"/>
                          <a:ea typeface="Cabin"/>
                          <a:cs typeface="Cabin"/>
                          <a:sym typeface="Cabin"/>
                        </a:rPr>
                        <a:t>x10</a:t>
                      </a:r>
                      <a:r>
                        <a:rPr lang="en" sz="1300" u="none" strike="noStrike" cap="none" baseline="30000" dirty="0">
                          <a:solidFill>
                            <a:srgbClr val="000000"/>
                          </a:solidFill>
                          <a:latin typeface="Cabin"/>
                          <a:ea typeface="Cabin"/>
                          <a:cs typeface="Cabin"/>
                          <a:sym typeface="Cabin"/>
                        </a:rPr>
                        <a:t>9</a:t>
                      </a:r>
                      <a:r>
                        <a:rPr lang="en" sz="1300" u="none" strike="noStrike" cap="none" dirty="0">
                          <a:solidFill>
                            <a:srgbClr val="000000"/>
                          </a:solidFill>
                          <a:latin typeface="Cabin"/>
                          <a:ea typeface="Cabin"/>
                          <a:cs typeface="Cabin"/>
                          <a:sym typeface="Cabin"/>
                        </a:rPr>
                        <a:t>/L</a:t>
                      </a:r>
                      <a:endParaRPr sz="1300" u="none" strike="noStrike" cap="none" dirty="0">
                        <a:solidFill>
                          <a:schemeClr val="dk1"/>
                        </a:solidFill>
                        <a:latin typeface="Cabin"/>
                        <a:ea typeface="Cabin"/>
                        <a:cs typeface="Cabin"/>
                        <a:sym typeface="Cabin"/>
                      </a:endParaRPr>
                    </a:p>
                  </a:txBody>
                  <a:tcPr marL="121900" marR="121900" marT="121900" marB="121900" anchor="ctr">
                    <a:solidFill>
                      <a:srgbClr val="FF7E79"/>
                    </a:solidFill>
                  </a:tcPr>
                </a:tc>
              </a:tr>
            </a:tbl>
          </a:graphicData>
        </a:graphic>
      </p:graphicFrame>
      <p:pic>
        <p:nvPicPr>
          <p:cNvPr id="252" name="Google Shape;252;p29" descr="Image result for pacman"/>
          <p:cNvPicPr preferRelativeResize="0"/>
          <p:nvPr/>
        </p:nvPicPr>
        <p:blipFill rotWithShape="1">
          <a:blip r:embed="rId4">
            <a:alphaModFix/>
          </a:blip>
          <a:srcRect/>
          <a:stretch/>
        </p:blipFill>
        <p:spPr>
          <a:xfrm>
            <a:off x="7701456" y="3200436"/>
            <a:ext cx="3053630" cy="3034901"/>
          </a:xfrm>
          <a:prstGeom prst="rect">
            <a:avLst/>
          </a:prstGeom>
          <a:noFill/>
          <a:ln>
            <a:noFill/>
          </a:ln>
        </p:spPr>
      </p:pic>
      <p:sp>
        <p:nvSpPr>
          <p:cNvPr id="2" name="Date Placeholder 1"/>
          <p:cNvSpPr>
            <a:spLocks noGrp="1"/>
          </p:cNvSpPr>
          <p:nvPr>
            <p:ph type="dt" sz="half" idx="10"/>
          </p:nvPr>
        </p:nvSpPr>
        <p:spPr/>
        <p:txBody>
          <a:bodyPr/>
          <a:lstStyle/>
          <a:p>
            <a:fld id="{CE08A28A-733D-48C3-88D8-2B4F9E7980C9}" type="datetime1">
              <a:rPr lang="en-US" smtClean="0"/>
              <a:t>11/20/2018</a:t>
            </a:fld>
            <a:endParaRPr lang="en-AU"/>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Shape 247"/>
        <p:cNvGrpSpPr/>
        <p:nvPr/>
      </p:nvGrpSpPr>
      <p:grpSpPr>
        <a:xfrm>
          <a:off x="0" y="0"/>
          <a:ext cx="0" cy="0"/>
          <a:chOff x="0" y="0"/>
          <a:chExt cx="0" cy="0"/>
        </a:xfrm>
      </p:grpSpPr>
      <p:sp>
        <p:nvSpPr>
          <p:cNvPr id="248" name="Google Shape;248;p29"/>
          <p:cNvSpPr txBox="1">
            <a:spLocks noGrp="1"/>
          </p:cNvSpPr>
          <p:nvPr>
            <p:ph type="title"/>
          </p:nvPr>
        </p:nvSpPr>
        <p:spPr>
          <a:xfrm>
            <a:off x="288965" y="228600"/>
            <a:ext cx="11293435" cy="914400"/>
          </a:xfrm>
          <a:prstGeom prst="rect">
            <a:avLst/>
          </a:prstGeom>
          <a:noFill/>
          <a:ln>
            <a:noFill/>
          </a:ln>
        </p:spPr>
        <p:txBody>
          <a:bodyPr spcFirstLastPara="1" wrap="square" lIns="121875" tIns="121875" rIns="121875" bIns="121875" anchor="t" anchorCtr="0">
            <a:noAutofit/>
          </a:bodyPr>
          <a:lstStyle/>
          <a:p>
            <a:pPr>
              <a:lnSpc>
                <a:spcPct val="125000"/>
              </a:lnSpc>
              <a:spcBef>
                <a:spcPts val="0"/>
              </a:spcBef>
              <a:spcAft>
                <a:spcPts val="800"/>
              </a:spcAft>
              <a:buClr>
                <a:srgbClr val="333333"/>
              </a:buClr>
              <a:buSzPts val="3200"/>
            </a:pPr>
            <a:r>
              <a:rPr lang="en" sz="3600" b="1" dirty="0">
                <a:solidFill>
                  <a:schemeClr val="dk2"/>
                </a:solidFill>
                <a:latin typeface="Cabin" panose="020B0604020202020204" charset="0"/>
                <a:ea typeface="Bookman Old Style"/>
                <a:cs typeface="Bookman Old Style"/>
                <a:sym typeface="Bookman Old Style"/>
              </a:rPr>
              <a:t>Monocytes</a:t>
            </a:r>
            <a:endParaRPr sz="3600" b="1" dirty="0">
              <a:solidFill>
                <a:schemeClr val="dk2"/>
              </a:solidFill>
              <a:latin typeface="Cabin" panose="020B0604020202020204" charset="0"/>
              <a:ea typeface="Bookman Old Style"/>
              <a:cs typeface="Bookman Old Style"/>
              <a:sym typeface="Bookman Old Style"/>
            </a:endParaRPr>
          </a:p>
          <a:p>
            <a:pPr marL="0" marR="0" lvl="0" indent="0" algn="l" rtl="0">
              <a:spcBef>
                <a:spcPts val="800"/>
              </a:spcBef>
              <a:spcAft>
                <a:spcPts val="0"/>
              </a:spcAft>
              <a:buClr>
                <a:schemeClr val="dk2"/>
              </a:buClr>
              <a:buSzPts val="8000"/>
              <a:buFont typeface="Bookman Old Style"/>
              <a:buNone/>
            </a:pPr>
            <a:endParaRPr sz="3600" b="0" i="0" u="none" strike="noStrike" cap="none" dirty="0">
              <a:solidFill>
                <a:schemeClr val="dk2"/>
              </a:solidFill>
              <a:latin typeface="Cabin" panose="020B0604020202020204" charset="0"/>
              <a:ea typeface="Bookman Old Style"/>
              <a:cs typeface="Bookman Old Style"/>
              <a:sym typeface="Bookman Old Style"/>
            </a:endParaRPr>
          </a:p>
        </p:txBody>
      </p:sp>
      <p:sp>
        <p:nvSpPr>
          <p:cNvPr id="253" name="Google Shape;253;p29"/>
          <p:cNvSpPr txBox="1">
            <a:spLocks noGrp="1"/>
          </p:cNvSpPr>
          <p:nvPr>
            <p:ph type="sldNum" sz="quarter" idx="12"/>
          </p:nvPr>
        </p:nvSpPr>
        <p:spPr>
          <a:xfrm>
            <a:off x="816865" y="6356350"/>
            <a:ext cx="2641500" cy="365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
              <a:t>27</a:t>
            </a:fld>
            <a:endParaRPr/>
          </a:p>
        </p:txBody>
      </p:sp>
      <p:sp>
        <p:nvSpPr>
          <p:cNvPr id="249" name="Google Shape;249;p29"/>
          <p:cNvSpPr txBox="1">
            <a:spLocks noGrp="1"/>
          </p:cNvSpPr>
          <p:nvPr>
            <p:ph sz="quarter" idx="1"/>
          </p:nvPr>
        </p:nvSpPr>
        <p:spPr>
          <a:xfrm>
            <a:off x="297675" y="1645918"/>
            <a:ext cx="5388864" cy="4023361"/>
          </a:xfrm>
          <a:prstGeom prst="rect">
            <a:avLst/>
          </a:prstGeom>
          <a:noFill/>
          <a:ln>
            <a:noFill/>
          </a:ln>
        </p:spPr>
        <p:txBody>
          <a:bodyPr spcFirstLastPara="1" wrap="square" lIns="121875" tIns="121875" rIns="121875" bIns="121875" anchor="t" anchorCtr="0">
            <a:noAutofit/>
          </a:bodyPr>
          <a:lstStyle/>
          <a:p>
            <a:pPr marL="0" marR="0" lvl="0" indent="0" algn="l" rtl="0">
              <a:spcBef>
                <a:spcPts val="800"/>
              </a:spcBef>
              <a:spcAft>
                <a:spcPts val="0"/>
              </a:spcAft>
              <a:buClr>
                <a:schemeClr val="dk1"/>
              </a:buClr>
              <a:buSzPts val="1100"/>
              <a:buFont typeface="Noto Sans Symbols"/>
              <a:buNone/>
            </a:pPr>
            <a:r>
              <a:rPr lang="en" b="0" i="0" u="none" strike="noStrike" cap="none" dirty="0">
                <a:solidFill>
                  <a:srgbClr val="333333"/>
                </a:solidFill>
                <a:latin typeface="+mj-lt"/>
                <a:ea typeface="Cabin"/>
                <a:cs typeface="Cabin"/>
                <a:sym typeface="Cabin"/>
              </a:rPr>
              <a:t/>
            </a:r>
            <a:br>
              <a:rPr lang="en" b="0" i="0" u="none" strike="noStrike" cap="none" dirty="0">
                <a:solidFill>
                  <a:srgbClr val="333333"/>
                </a:solidFill>
                <a:latin typeface="+mj-lt"/>
                <a:ea typeface="Cabin"/>
                <a:cs typeface="Cabin"/>
                <a:sym typeface="Cabin"/>
              </a:rPr>
            </a:br>
            <a:r>
              <a:rPr lang="en" b="1" i="0" u="none" strike="noStrike" cap="none" dirty="0">
                <a:solidFill>
                  <a:srgbClr val="333333"/>
                </a:solidFill>
                <a:latin typeface="+mj-lt"/>
                <a:ea typeface="Cabin"/>
                <a:cs typeface="Cabin"/>
                <a:sym typeface="Cabin"/>
              </a:rPr>
              <a:t>INCREASED MONOCYTES </a:t>
            </a:r>
            <a:r>
              <a:rPr lang="en" b="0" i="0" u="none" strike="noStrike" cap="none" dirty="0">
                <a:solidFill>
                  <a:srgbClr val="333333"/>
                </a:solidFill>
                <a:latin typeface="+mj-lt"/>
                <a:ea typeface="Cabin"/>
                <a:cs typeface="Cabin"/>
                <a:sym typeface="Cabin"/>
              </a:rPr>
              <a:t>(</a:t>
            </a:r>
            <a:r>
              <a:rPr lang="en" b="0" i="1" u="none" strike="noStrike" cap="none" dirty="0" smtClean="0">
                <a:solidFill>
                  <a:srgbClr val="333333"/>
                </a:solidFill>
                <a:latin typeface="+mj-lt"/>
                <a:ea typeface="Cabin"/>
                <a:cs typeface="Cabin"/>
                <a:sym typeface="Cabin"/>
              </a:rPr>
              <a:t>monocytosis)</a:t>
            </a:r>
            <a:endParaRPr lang="en" dirty="0">
              <a:solidFill>
                <a:srgbClr val="333333"/>
              </a:solidFill>
              <a:latin typeface="+mj-lt"/>
              <a:ea typeface="Cabin"/>
              <a:cs typeface="Cabin"/>
              <a:sym typeface="Cabin"/>
            </a:endParaRPr>
          </a:p>
          <a:p>
            <a:pPr marL="0" marR="0" lvl="0" indent="0" algn="l" rtl="0">
              <a:spcBef>
                <a:spcPts val="800"/>
              </a:spcBef>
              <a:spcAft>
                <a:spcPts val="0"/>
              </a:spcAft>
              <a:buClr>
                <a:schemeClr val="dk1"/>
              </a:buClr>
              <a:buSzPts val="1100"/>
              <a:buFont typeface="Noto Sans Symbols"/>
              <a:buNone/>
            </a:pPr>
            <a:r>
              <a:rPr lang="en" b="0" i="0" u="none" strike="noStrike" cap="none" dirty="0" smtClean="0">
                <a:solidFill>
                  <a:srgbClr val="333333"/>
                </a:solidFill>
                <a:latin typeface="+mj-lt"/>
                <a:ea typeface="Cabin"/>
                <a:cs typeface="Cabin"/>
                <a:sym typeface="Cabin"/>
              </a:rPr>
              <a:t>Recovery </a:t>
            </a:r>
            <a:r>
              <a:rPr lang="en" b="0" i="0" u="none" strike="noStrike" cap="none" dirty="0">
                <a:solidFill>
                  <a:srgbClr val="333333"/>
                </a:solidFill>
                <a:latin typeface="+mj-lt"/>
                <a:ea typeface="Cabin"/>
                <a:cs typeface="Cabin"/>
                <a:sym typeface="Cabin"/>
              </a:rPr>
              <a:t>phase of some </a:t>
            </a:r>
            <a:r>
              <a:rPr lang="en" b="0" i="0" u="none" strike="noStrike" cap="none" dirty="0" smtClean="0">
                <a:solidFill>
                  <a:srgbClr val="333333"/>
                </a:solidFill>
                <a:latin typeface="+mj-lt"/>
                <a:ea typeface="Cabin"/>
                <a:cs typeface="Cabin"/>
                <a:sym typeface="Cabin"/>
              </a:rPr>
              <a:t>infections</a:t>
            </a:r>
            <a:endParaRPr lang="en" dirty="0">
              <a:latin typeface="+mj-lt"/>
              <a:sym typeface="Cabin"/>
            </a:endParaRPr>
          </a:p>
          <a:p>
            <a:pPr marL="0" marR="0" lvl="0" indent="0" algn="l" rtl="0">
              <a:spcBef>
                <a:spcPts val="800"/>
              </a:spcBef>
              <a:spcAft>
                <a:spcPts val="0"/>
              </a:spcAft>
              <a:buClr>
                <a:schemeClr val="dk1"/>
              </a:buClr>
              <a:buSzPts val="1100"/>
              <a:buFont typeface="Noto Sans Symbols"/>
              <a:buNone/>
            </a:pPr>
            <a:r>
              <a:rPr lang="en" b="0" i="0" u="none" strike="noStrike" cap="none" dirty="0" smtClean="0">
                <a:solidFill>
                  <a:srgbClr val="333333"/>
                </a:solidFill>
                <a:latin typeface="+mj-lt"/>
                <a:ea typeface="Cabin"/>
                <a:cs typeface="Cabin"/>
                <a:sym typeface="Cabin"/>
              </a:rPr>
              <a:t>Subacute </a:t>
            </a:r>
            <a:r>
              <a:rPr lang="en" b="0" i="0" u="none" strike="noStrike" cap="none" dirty="0">
                <a:solidFill>
                  <a:srgbClr val="333333"/>
                </a:solidFill>
                <a:latin typeface="+mj-lt"/>
                <a:ea typeface="Cabin"/>
                <a:cs typeface="Cabin"/>
                <a:sym typeface="Cabin"/>
              </a:rPr>
              <a:t>bacterial endocarditis (</a:t>
            </a:r>
            <a:r>
              <a:rPr lang="en" b="0" i="0" u="none" strike="noStrike" cap="none" dirty="0" smtClean="0">
                <a:solidFill>
                  <a:srgbClr val="333333"/>
                </a:solidFill>
                <a:latin typeface="+mj-lt"/>
                <a:ea typeface="Cabin"/>
                <a:cs typeface="Cabin"/>
                <a:sym typeface="Cabin"/>
              </a:rPr>
              <a:t>SBE)</a:t>
            </a:r>
            <a:endParaRPr lang="en" dirty="0">
              <a:latin typeface="+mj-lt"/>
              <a:sym typeface="Cabin"/>
            </a:endParaRPr>
          </a:p>
          <a:p>
            <a:pPr marL="0" marR="0" lvl="0" indent="0" algn="l" rtl="0">
              <a:spcBef>
                <a:spcPts val="800"/>
              </a:spcBef>
              <a:spcAft>
                <a:spcPts val="0"/>
              </a:spcAft>
              <a:buClr>
                <a:schemeClr val="dk1"/>
              </a:buClr>
              <a:buSzPts val="1100"/>
              <a:buFont typeface="Noto Sans Symbols"/>
              <a:buNone/>
            </a:pPr>
            <a:r>
              <a:rPr lang="en" b="0" i="0" u="none" strike="noStrike" cap="none" dirty="0" smtClean="0">
                <a:solidFill>
                  <a:srgbClr val="333333"/>
                </a:solidFill>
                <a:latin typeface="+mj-lt"/>
                <a:ea typeface="Cabin"/>
                <a:cs typeface="Cabin"/>
                <a:sym typeface="Cabin"/>
              </a:rPr>
              <a:t>Tuberculosis </a:t>
            </a:r>
            <a:r>
              <a:rPr lang="en" b="0" i="0" u="none" strike="noStrike" cap="none" dirty="0">
                <a:solidFill>
                  <a:srgbClr val="333333"/>
                </a:solidFill>
                <a:latin typeface="+mj-lt"/>
                <a:ea typeface="Cabin"/>
                <a:cs typeface="Cabin"/>
                <a:sym typeface="Cabin"/>
              </a:rPr>
              <a:t>(TB), syphilis and </a:t>
            </a:r>
            <a:r>
              <a:rPr lang="en" b="0" i="0" u="none" strike="noStrike" cap="none" dirty="0" smtClean="0">
                <a:solidFill>
                  <a:srgbClr val="333333"/>
                </a:solidFill>
                <a:latin typeface="+mj-lt"/>
                <a:ea typeface="Cabin"/>
                <a:cs typeface="Cabin"/>
                <a:sym typeface="Cabin"/>
              </a:rPr>
              <a:t>malaria</a:t>
            </a:r>
            <a:endParaRPr lang="en" dirty="0">
              <a:latin typeface="+mj-lt"/>
              <a:sym typeface="Cabin"/>
            </a:endParaRPr>
          </a:p>
          <a:p>
            <a:pPr marL="0" marR="0" lvl="0" indent="0" algn="l" rtl="0">
              <a:spcBef>
                <a:spcPts val="800"/>
              </a:spcBef>
              <a:spcAft>
                <a:spcPts val="0"/>
              </a:spcAft>
              <a:buClr>
                <a:schemeClr val="dk1"/>
              </a:buClr>
              <a:buSzPts val="1100"/>
              <a:buFont typeface="Noto Sans Symbols"/>
              <a:buNone/>
            </a:pPr>
            <a:r>
              <a:rPr lang="en" b="0" i="0" u="none" strike="noStrike" cap="none" dirty="0" smtClean="0">
                <a:solidFill>
                  <a:srgbClr val="333333"/>
                </a:solidFill>
                <a:latin typeface="+mj-lt"/>
                <a:ea typeface="Cabin"/>
                <a:cs typeface="Cabin"/>
                <a:sym typeface="Cabin"/>
              </a:rPr>
              <a:t>Leukemia </a:t>
            </a:r>
            <a:r>
              <a:rPr lang="en" b="0" i="0" u="none" strike="noStrike" cap="none" dirty="0">
                <a:solidFill>
                  <a:srgbClr val="333333"/>
                </a:solidFill>
                <a:latin typeface="+mj-lt"/>
                <a:ea typeface="Cabin"/>
                <a:cs typeface="Cabin"/>
                <a:sym typeface="Cabin"/>
              </a:rPr>
              <a:t>and lymphoma.</a:t>
            </a:r>
            <a:endParaRPr b="0" i="0" u="sng" strike="noStrike" cap="none" dirty="0">
              <a:solidFill>
                <a:schemeClr val="hlink"/>
              </a:solidFill>
              <a:latin typeface="+mj-lt"/>
              <a:ea typeface="Cabin"/>
              <a:cs typeface="Cabin"/>
              <a:sym typeface="Cabin"/>
              <a:hlinkClick r:id="rId3"/>
            </a:endParaRPr>
          </a:p>
          <a:p>
            <a:pPr marL="609585" marR="0" lvl="1" indent="0" algn="l" rtl="0">
              <a:spcBef>
                <a:spcPts val="500"/>
              </a:spcBef>
              <a:spcAft>
                <a:spcPts val="0"/>
              </a:spcAft>
              <a:buClr>
                <a:schemeClr val="dk1"/>
              </a:buClr>
              <a:buSzPts val="1100"/>
              <a:buFont typeface="Noto Sans Symbols"/>
              <a:buNone/>
            </a:pPr>
            <a:r>
              <a:rPr lang="en" sz="2600" b="0" i="0" u="none" strike="noStrike" cap="none" dirty="0">
                <a:solidFill>
                  <a:srgbClr val="333333"/>
                </a:solidFill>
                <a:latin typeface="+mj-lt"/>
                <a:ea typeface="Cabin"/>
                <a:cs typeface="Cabin"/>
                <a:sym typeface="Cabin"/>
              </a:rPr>
              <a:t>.</a:t>
            </a:r>
            <a:endParaRPr sz="2600" b="0" i="0" u="sng" strike="noStrike" cap="none" dirty="0">
              <a:solidFill>
                <a:schemeClr val="hlink"/>
              </a:solidFill>
              <a:latin typeface="+mj-lt"/>
              <a:ea typeface="Cabin"/>
              <a:cs typeface="Cabin"/>
              <a:sym typeface="Cabin"/>
              <a:hlinkClick r:id="rId3"/>
            </a:endParaRPr>
          </a:p>
          <a:p>
            <a:pPr marL="274320" marR="0" lvl="0" indent="-42672" algn="l" rtl="0">
              <a:spcBef>
                <a:spcPts val="600"/>
              </a:spcBef>
              <a:spcAft>
                <a:spcPts val="2133"/>
              </a:spcAft>
              <a:buClr>
                <a:schemeClr val="accent1"/>
              </a:buClr>
              <a:buSzPts val="3648"/>
              <a:buFont typeface="Noto Sans Symbols"/>
              <a:buNone/>
            </a:pPr>
            <a:endParaRPr b="0" i="0" u="none" strike="noStrike" cap="none" dirty="0">
              <a:solidFill>
                <a:schemeClr val="dk1"/>
              </a:solidFill>
              <a:latin typeface="+mj-lt"/>
              <a:ea typeface="Cabin"/>
              <a:cs typeface="Cabin"/>
              <a:sym typeface="Cabin"/>
            </a:endParaRPr>
          </a:p>
        </p:txBody>
      </p:sp>
      <p:sp>
        <p:nvSpPr>
          <p:cNvPr id="250" name="Google Shape;250;p29"/>
          <p:cNvSpPr txBox="1">
            <a:spLocks noGrp="1"/>
          </p:cNvSpPr>
          <p:nvPr>
            <p:ph sz="quarter" idx="2"/>
          </p:nvPr>
        </p:nvSpPr>
        <p:spPr>
          <a:xfrm>
            <a:off x="6104707" y="1739261"/>
            <a:ext cx="5566664" cy="2989493"/>
          </a:xfrm>
          <a:prstGeom prst="rect">
            <a:avLst/>
          </a:prstGeom>
          <a:noFill/>
          <a:ln>
            <a:noFill/>
          </a:ln>
        </p:spPr>
        <p:txBody>
          <a:bodyPr spcFirstLastPara="1" wrap="square" lIns="121900" tIns="60950" rIns="121900" bIns="60950" anchor="t" anchorCtr="0">
            <a:noAutofit/>
          </a:bodyPr>
          <a:lstStyle/>
          <a:p>
            <a:pPr marL="243834" marR="0" lvl="0" indent="0" algn="l" rtl="0">
              <a:lnSpc>
                <a:spcPct val="125000"/>
              </a:lnSpc>
              <a:spcBef>
                <a:spcPts val="600"/>
              </a:spcBef>
              <a:spcAft>
                <a:spcPts val="0"/>
              </a:spcAft>
              <a:buClr>
                <a:schemeClr val="dk1"/>
              </a:buClr>
              <a:buSzPts val="1100"/>
              <a:buFont typeface="Noto Sans Symbols"/>
              <a:buNone/>
            </a:pPr>
            <a:r>
              <a:rPr lang="en" b="1" i="0" u="none" strike="noStrike" cap="none" dirty="0" smtClean="0">
                <a:solidFill>
                  <a:srgbClr val="333333"/>
                </a:solidFill>
                <a:latin typeface="+mj-lt"/>
                <a:ea typeface="Cabin"/>
                <a:cs typeface="Cabin"/>
                <a:sym typeface="Cabin"/>
              </a:rPr>
              <a:t>DECREASED </a:t>
            </a:r>
            <a:r>
              <a:rPr lang="en" b="1" i="0" u="none" strike="noStrike" cap="none" dirty="0">
                <a:solidFill>
                  <a:srgbClr val="333333"/>
                </a:solidFill>
                <a:latin typeface="+mj-lt"/>
                <a:ea typeface="Cabin"/>
                <a:cs typeface="Cabin"/>
                <a:sym typeface="Cabin"/>
              </a:rPr>
              <a:t>MONOCYTES </a:t>
            </a:r>
            <a:r>
              <a:rPr lang="en" b="0" i="0" u="none" strike="noStrike" cap="none" dirty="0">
                <a:solidFill>
                  <a:srgbClr val="333333"/>
                </a:solidFill>
                <a:latin typeface="+mj-lt"/>
                <a:ea typeface="Cabin"/>
                <a:cs typeface="Cabin"/>
                <a:sym typeface="Cabin"/>
              </a:rPr>
              <a:t>(</a:t>
            </a:r>
            <a:r>
              <a:rPr lang="en" b="0" i="1" u="none" strike="noStrike" cap="none" dirty="0">
                <a:solidFill>
                  <a:srgbClr val="333333"/>
                </a:solidFill>
                <a:latin typeface="+mj-lt"/>
                <a:ea typeface="Cabin"/>
                <a:cs typeface="Cabin"/>
                <a:sym typeface="Cabin"/>
              </a:rPr>
              <a:t>monocytopenia)</a:t>
            </a:r>
            <a:endParaRPr b="1" i="0" u="none" strike="noStrike" cap="none" dirty="0">
              <a:solidFill>
                <a:srgbClr val="333333"/>
              </a:solidFill>
              <a:latin typeface="+mj-lt"/>
              <a:ea typeface="Cabin"/>
              <a:cs typeface="Cabin"/>
              <a:sym typeface="Cabin"/>
            </a:endParaRPr>
          </a:p>
          <a:p>
            <a:pPr marL="243834" marR="0" lvl="0" indent="0" algn="l" rtl="0">
              <a:lnSpc>
                <a:spcPct val="150000"/>
              </a:lnSpc>
              <a:spcBef>
                <a:spcPts val="600"/>
              </a:spcBef>
              <a:spcAft>
                <a:spcPts val="0"/>
              </a:spcAft>
              <a:buClr>
                <a:schemeClr val="dk1"/>
              </a:buClr>
              <a:buSzPts val="1100"/>
              <a:buNone/>
            </a:pPr>
            <a:r>
              <a:rPr lang="en" b="0" i="0" u="none" strike="noStrike" cap="none" dirty="0">
                <a:solidFill>
                  <a:srgbClr val="333333"/>
                </a:solidFill>
                <a:latin typeface="+mj-lt"/>
                <a:ea typeface="Cabin"/>
                <a:cs typeface="Cabin"/>
                <a:sym typeface="Cabin"/>
              </a:rPr>
              <a:t>Not usually associated with a specific disease but may be seen with use of bone marrow suppressive agents or severe stress</a:t>
            </a:r>
            <a:endParaRPr b="0" i="0" u="none" strike="noStrike" cap="none" dirty="0">
              <a:solidFill>
                <a:schemeClr val="dk1"/>
              </a:solidFill>
              <a:latin typeface="+mj-lt"/>
              <a:ea typeface="Cabin"/>
              <a:cs typeface="Cabin"/>
              <a:sym typeface="Cabin"/>
            </a:endParaRPr>
          </a:p>
        </p:txBody>
      </p:sp>
      <p:sp>
        <p:nvSpPr>
          <p:cNvPr id="2" name="Date Placeholder 1"/>
          <p:cNvSpPr>
            <a:spLocks noGrp="1"/>
          </p:cNvSpPr>
          <p:nvPr>
            <p:ph type="dt" sz="half" idx="10"/>
          </p:nvPr>
        </p:nvSpPr>
        <p:spPr/>
        <p:txBody>
          <a:bodyPr/>
          <a:lstStyle/>
          <a:p>
            <a:fld id="{CE08A28A-733D-48C3-88D8-2B4F9E7980C9}" type="datetime1">
              <a:rPr lang="en-US" smtClean="0"/>
              <a:t>11/21/2018</a:t>
            </a:fld>
            <a:endParaRPr lang="en-AU"/>
          </a:p>
        </p:txBody>
      </p:sp>
    </p:spTree>
    <p:extLst>
      <p:ext uri="{BB962C8B-B14F-4D97-AF65-F5344CB8AC3E}">
        <p14:creationId xmlns:p14="http://schemas.microsoft.com/office/powerpoint/2010/main" val="56173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Shape 257"/>
        <p:cNvGrpSpPr/>
        <p:nvPr/>
      </p:nvGrpSpPr>
      <p:grpSpPr>
        <a:xfrm>
          <a:off x="0" y="0"/>
          <a:ext cx="0" cy="0"/>
          <a:chOff x="0" y="0"/>
          <a:chExt cx="0" cy="0"/>
        </a:xfrm>
      </p:grpSpPr>
      <p:sp>
        <p:nvSpPr>
          <p:cNvPr id="258" name="Google Shape;258;p30"/>
          <p:cNvSpPr txBox="1">
            <a:spLocks noGrp="1"/>
          </p:cNvSpPr>
          <p:nvPr>
            <p:ph type="title"/>
          </p:nvPr>
        </p:nvSpPr>
        <p:spPr>
          <a:xfrm>
            <a:off x="401783" y="304800"/>
            <a:ext cx="10972800" cy="914400"/>
          </a:xfrm>
          <a:prstGeom prst="rect">
            <a:avLst/>
          </a:prstGeom>
          <a:noFill/>
          <a:ln>
            <a:noFill/>
          </a:ln>
        </p:spPr>
        <p:txBody>
          <a:bodyPr spcFirstLastPara="1" wrap="square" lIns="121875" tIns="121875" rIns="121875" bIns="121875" anchor="t" anchorCtr="0">
            <a:noAutofit/>
          </a:bodyPr>
          <a:lstStyle/>
          <a:p>
            <a:pPr>
              <a:lnSpc>
                <a:spcPct val="125000"/>
              </a:lnSpc>
              <a:spcBef>
                <a:spcPts val="0"/>
              </a:spcBef>
              <a:spcAft>
                <a:spcPts val="800"/>
              </a:spcAft>
              <a:buClr>
                <a:srgbClr val="333333"/>
              </a:buClr>
              <a:buSzPts val="3200"/>
            </a:pPr>
            <a:r>
              <a:rPr lang="en" sz="3600" b="1" dirty="0">
                <a:solidFill>
                  <a:schemeClr val="dk2"/>
                </a:solidFill>
                <a:latin typeface="Cabin" panose="020B0604020202020204" charset="0"/>
                <a:ea typeface="Bookman Old Style"/>
                <a:cs typeface="Bookman Old Style"/>
                <a:sym typeface="Bookman Old Style"/>
              </a:rPr>
              <a:t>Eosinophils</a:t>
            </a:r>
            <a:endParaRPr sz="3600" b="1" dirty="0">
              <a:solidFill>
                <a:schemeClr val="dk2"/>
              </a:solidFill>
              <a:latin typeface="Cabin" panose="020B0604020202020204" charset="0"/>
              <a:ea typeface="Bookman Old Style"/>
              <a:cs typeface="Bookman Old Style"/>
              <a:sym typeface="Bookman Old Style"/>
            </a:endParaRPr>
          </a:p>
          <a:p>
            <a:pPr marL="0" marR="0" lvl="0" indent="0" algn="l" rtl="0">
              <a:spcBef>
                <a:spcPts val="800"/>
              </a:spcBef>
              <a:spcAft>
                <a:spcPts val="0"/>
              </a:spcAft>
              <a:buClr>
                <a:schemeClr val="dk2"/>
              </a:buClr>
              <a:buSzPts val="8800"/>
              <a:buFont typeface="Bookman Old Style"/>
              <a:buNone/>
            </a:pPr>
            <a:endParaRPr sz="3600" b="0" i="0" u="none" strike="noStrike" cap="none" dirty="0">
              <a:solidFill>
                <a:schemeClr val="dk2"/>
              </a:solidFill>
              <a:latin typeface="Cabin" panose="020B0604020202020204" charset="0"/>
              <a:ea typeface="Bookman Old Style"/>
              <a:cs typeface="Bookman Old Style"/>
              <a:sym typeface="Bookman Old Style"/>
            </a:endParaRPr>
          </a:p>
        </p:txBody>
      </p:sp>
      <p:sp>
        <p:nvSpPr>
          <p:cNvPr id="262" name="Google Shape;262;p30"/>
          <p:cNvSpPr txBox="1">
            <a:spLocks noGrp="1"/>
          </p:cNvSpPr>
          <p:nvPr>
            <p:ph type="sldNum" sz="quarter" idx="12"/>
          </p:nvPr>
        </p:nvSpPr>
        <p:spPr>
          <a:xfrm>
            <a:off x="816865" y="6356350"/>
            <a:ext cx="2641500" cy="365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
              <a:t>28</a:t>
            </a:fld>
            <a:endParaRPr/>
          </a:p>
        </p:txBody>
      </p:sp>
      <p:sp>
        <p:nvSpPr>
          <p:cNvPr id="259" name="Google Shape;259;p30"/>
          <p:cNvSpPr txBox="1">
            <a:spLocks noGrp="1"/>
          </p:cNvSpPr>
          <p:nvPr>
            <p:ph sz="quarter" idx="1"/>
          </p:nvPr>
        </p:nvSpPr>
        <p:spPr>
          <a:xfrm>
            <a:off x="574766" y="3579222"/>
            <a:ext cx="11321143" cy="2908663"/>
          </a:xfrm>
          <a:prstGeom prst="rect">
            <a:avLst/>
          </a:prstGeom>
          <a:noFill/>
          <a:ln>
            <a:noFill/>
          </a:ln>
        </p:spPr>
        <p:txBody>
          <a:bodyPr spcFirstLastPara="1" wrap="square" lIns="121875" tIns="121875" rIns="121875" bIns="121875" anchor="t" anchorCtr="0">
            <a:noAutofit/>
          </a:bodyPr>
          <a:lstStyle/>
          <a:p>
            <a:pPr marL="274320" marR="0" lvl="0" indent="-204470" algn="l" rtl="0">
              <a:spcBef>
                <a:spcPts val="800"/>
              </a:spcBef>
              <a:spcAft>
                <a:spcPts val="0"/>
              </a:spcAft>
              <a:buClr>
                <a:schemeClr val="dk1"/>
              </a:buClr>
              <a:buSzPts val="1100"/>
              <a:buFont typeface="Noto Sans Symbols"/>
              <a:buNone/>
            </a:pPr>
            <a:endParaRPr sz="2000" b="0" i="0" u="none" strike="noStrike" cap="none" dirty="0">
              <a:solidFill>
                <a:srgbClr val="333333"/>
              </a:solidFill>
              <a:latin typeface="Cabin"/>
              <a:ea typeface="Cabin"/>
              <a:cs typeface="Cabin"/>
              <a:sym typeface="Cabin"/>
            </a:endParaRPr>
          </a:p>
          <a:p>
            <a:pPr marL="0" marR="0" lvl="0" indent="0" algn="l" rtl="0">
              <a:spcBef>
                <a:spcPts val="800"/>
              </a:spcBef>
              <a:spcAft>
                <a:spcPts val="0"/>
              </a:spcAft>
              <a:buClr>
                <a:schemeClr val="dk1"/>
              </a:buClr>
              <a:buSzPts val="1100"/>
              <a:buNone/>
            </a:pPr>
            <a:r>
              <a:rPr lang="en" sz="2000" b="0" i="0" u="none" strike="noStrike" cap="none" dirty="0">
                <a:solidFill>
                  <a:srgbClr val="333333"/>
                </a:solidFill>
                <a:latin typeface="Cabin"/>
                <a:ea typeface="Cabin"/>
                <a:cs typeface="Cabin"/>
                <a:sym typeface="Cabin"/>
              </a:rPr>
              <a:t>Eosinophils are phagocytic WBC that assist in the killing of bacteria and yeast. </a:t>
            </a:r>
            <a:endParaRPr dirty="0"/>
          </a:p>
          <a:p>
            <a:pPr marL="0" marR="0" lvl="0" indent="0" algn="l" rtl="0">
              <a:spcBef>
                <a:spcPts val="800"/>
              </a:spcBef>
              <a:spcAft>
                <a:spcPts val="0"/>
              </a:spcAft>
              <a:buClr>
                <a:schemeClr val="dk1"/>
              </a:buClr>
              <a:buSzPts val="1100"/>
              <a:buNone/>
            </a:pPr>
            <a:r>
              <a:rPr lang="en" sz="2000" b="0" i="0" u="none" strike="noStrike" cap="none" dirty="0">
                <a:solidFill>
                  <a:srgbClr val="333333"/>
                </a:solidFill>
                <a:latin typeface="Cabin"/>
                <a:ea typeface="Cabin"/>
                <a:cs typeface="Cabin"/>
                <a:sym typeface="Cabin"/>
              </a:rPr>
              <a:t>They reside predominantly in the intestinal mucosa and lungs. </a:t>
            </a:r>
            <a:endParaRPr dirty="0"/>
          </a:p>
          <a:p>
            <a:pPr marL="0" marR="0" lvl="0" indent="0" algn="l" rtl="0">
              <a:spcBef>
                <a:spcPts val="800"/>
              </a:spcBef>
              <a:spcAft>
                <a:spcPts val="0"/>
              </a:spcAft>
              <a:buClr>
                <a:schemeClr val="dk1"/>
              </a:buClr>
              <a:buSzPts val="1100"/>
              <a:buNone/>
            </a:pPr>
            <a:r>
              <a:rPr lang="en" sz="2000" b="0" i="0" u="none" strike="noStrike" cap="none" dirty="0">
                <a:solidFill>
                  <a:srgbClr val="333333"/>
                </a:solidFill>
                <a:latin typeface="Cabin"/>
                <a:ea typeface="Cabin"/>
                <a:cs typeface="Cabin"/>
                <a:sym typeface="Cabin"/>
              </a:rPr>
              <a:t>They are also involved in allergic reactions and in the immune response to parasites. </a:t>
            </a:r>
            <a:endParaRPr dirty="0"/>
          </a:p>
        </p:txBody>
      </p:sp>
      <p:graphicFrame>
        <p:nvGraphicFramePr>
          <p:cNvPr id="261" name="Google Shape;261;p30"/>
          <p:cNvGraphicFramePr/>
          <p:nvPr>
            <p:extLst>
              <p:ext uri="{D42A27DB-BD31-4B8C-83A1-F6EECF244321}">
                <p14:modId xmlns:p14="http://schemas.microsoft.com/office/powerpoint/2010/main" val="2284070940"/>
              </p:ext>
            </p:extLst>
          </p:nvPr>
        </p:nvGraphicFramePr>
        <p:xfrm>
          <a:off x="2306031" y="1526177"/>
          <a:ext cx="7203728" cy="1965960"/>
        </p:xfrm>
        <a:graphic>
          <a:graphicData uri="http://schemas.openxmlformats.org/drawingml/2006/table">
            <a:tbl>
              <a:tblPr>
                <a:noFill/>
                <a:tableStyleId>{B53A2DF2-59E2-4C89-80D7-C43F8FA8ED1D}</a:tableStyleId>
              </a:tblPr>
              <a:tblGrid>
                <a:gridCol w="1066920"/>
                <a:gridCol w="1534202"/>
                <a:gridCol w="1534202"/>
                <a:gridCol w="1534202"/>
                <a:gridCol w="1534202"/>
              </a:tblGrid>
              <a:tr h="904011">
                <a:tc>
                  <a:txBody>
                    <a:bodyPr/>
                    <a:lstStyle/>
                    <a:p>
                      <a:pPr marL="0" marR="0" lvl="0" indent="0" algn="ctr" rtl="0">
                        <a:spcBef>
                          <a:spcPts val="0"/>
                        </a:spcBef>
                        <a:spcAft>
                          <a:spcPts val="0"/>
                        </a:spcAft>
                        <a:buClr>
                          <a:schemeClr val="dk1"/>
                        </a:buClr>
                        <a:buSzPts val="1300"/>
                        <a:buFont typeface="Cabin"/>
                        <a:buNone/>
                      </a:pPr>
                      <a:endParaRPr sz="1300" u="none" strike="noStrike" cap="none" dirty="0">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Conventional ref range</a:t>
                      </a:r>
                      <a:endParaRPr sz="1300" b="1" u="none" strike="noStrike" cap="none">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Clr>
                          <a:srgbClr val="000000"/>
                        </a:buClr>
                        <a:buSzPts val="1300"/>
                        <a:buFont typeface="Cabin"/>
                        <a:buNone/>
                      </a:pPr>
                      <a:r>
                        <a:rPr lang="en" sz="1300" b="1" u="none" strike="noStrike" cap="none">
                          <a:solidFill>
                            <a:srgbClr val="000000"/>
                          </a:solidFill>
                          <a:latin typeface="Cabin"/>
                          <a:ea typeface="Cabin"/>
                          <a:cs typeface="Cabin"/>
                          <a:sym typeface="Cabin"/>
                        </a:rPr>
                        <a:t>Conventional ref range</a:t>
                      </a:r>
                      <a:endParaRPr/>
                    </a:p>
                  </a:txBody>
                  <a:tcPr marL="121900" marR="121900" marT="121900" marB="121900" anchor="ctr"/>
                </a:tc>
                <a:tc>
                  <a:txBody>
                    <a:bodyPr/>
                    <a:lstStyle/>
                    <a:p>
                      <a:pPr marL="0" marR="0" lvl="0" indent="0" algn="ctr" rtl="0">
                        <a:lnSpc>
                          <a:spcPct val="100000"/>
                        </a:lnSpc>
                        <a:spcBef>
                          <a:spcPts val="0"/>
                        </a:spcBef>
                        <a:spcAft>
                          <a:spcPts val="0"/>
                        </a:spcAft>
                        <a:buClr>
                          <a:srgbClr val="000000"/>
                        </a:buClr>
                        <a:buSzPts val="1300"/>
                        <a:buFont typeface="Cabin"/>
                        <a:buNone/>
                      </a:pPr>
                      <a:r>
                        <a:rPr lang="en" sz="1300" b="1" u="none" strike="noStrike" cap="none">
                          <a:solidFill>
                            <a:srgbClr val="000000"/>
                          </a:solidFill>
                          <a:latin typeface="Cabin"/>
                          <a:ea typeface="Cabin"/>
                          <a:cs typeface="Cabin"/>
                          <a:sym typeface="Cabin"/>
                        </a:rPr>
                        <a:t>Optimal ref range</a:t>
                      </a:r>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Alarm range</a:t>
                      </a:r>
                      <a:endParaRPr/>
                    </a:p>
                  </a:txBody>
                  <a:tcPr marL="121900" marR="121900" marT="121900" marB="121900" anchor="ctr"/>
                </a:tc>
              </a:tr>
              <a:tr h="1061949">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Male</a:t>
                      </a:r>
                      <a:endParaRPr sz="1300" b="1" u="none" strike="noStrike" cap="none">
                        <a:latin typeface="Cabin"/>
                        <a:ea typeface="Cabin"/>
                        <a:cs typeface="Cabin"/>
                        <a:sym typeface="Cabin"/>
                      </a:endParaRPr>
                    </a:p>
                  </a:txBody>
                  <a:tcPr marL="121900" marR="121900" marT="121900" marB="121900" anchor="ctr"/>
                </a:tc>
                <a:tc>
                  <a:txBody>
                    <a:bodyPr/>
                    <a:lstStyle/>
                    <a:p>
                      <a:pPr marL="0" marR="0" lvl="0" indent="0" algn="ctr" rtl="0">
                        <a:lnSpc>
                          <a:spcPct val="100000"/>
                        </a:lnSpc>
                        <a:spcBef>
                          <a:spcPts val="0"/>
                        </a:spcBef>
                        <a:spcAft>
                          <a:spcPts val="0"/>
                        </a:spcAft>
                        <a:buClr>
                          <a:schemeClr val="dk1"/>
                        </a:buClr>
                        <a:buSzPts val="1300"/>
                        <a:buFont typeface="Cabin"/>
                        <a:buNone/>
                      </a:pPr>
                      <a:r>
                        <a:rPr lang="en" sz="1300" u="none" strike="noStrike" cap="none" dirty="0">
                          <a:latin typeface="Cabin"/>
                          <a:ea typeface="Cabin"/>
                          <a:cs typeface="Cabin"/>
                          <a:sym typeface="Cabin"/>
                        </a:rPr>
                        <a:t>SI 0.0-0.8x</a:t>
                      </a:r>
                      <a:endParaRPr dirty="0"/>
                    </a:p>
                    <a:p>
                      <a:pPr marL="0" marR="0" lvl="0" indent="0" algn="ctr" rtl="0">
                        <a:lnSpc>
                          <a:spcPct val="100000"/>
                        </a:lnSpc>
                        <a:spcBef>
                          <a:spcPts val="0"/>
                        </a:spcBef>
                        <a:spcAft>
                          <a:spcPts val="0"/>
                        </a:spcAft>
                        <a:buClr>
                          <a:schemeClr val="dk1"/>
                        </a:buClr>
                        <a:buSzPts val="1300"/>
                        <a:buFont typeface="Cabin"/>
                        <a:buNone/>
                      </a:pPr>
                      <a:r>
                        <a:rPr lang="en" sz="1300" u="none" strike="noStrike" cap="none" dirty="0">
                          <a:latin typeface="Cabin"/>
                          <a:ea typeface="Cabin"/>
                          <a:cs typeface="Cabin"/>
                          <a:sym typeface="Cabin"/>
                        </a:rPr>
                        <a:t>10</a:t>
                      </a:r>
                      <a:r>
                        <a:rPr lang="en" sz="1300" u="none" strike="noStrike" cap="none" baseline="30000" dirty="0">
                          <a:latin typeface="Cabin"/>
                          <a:ea typeface="Cabin"/>
                          <a:cs typeface="Cabin"/>
                          <a:sym typeface="Cabin"/>
                        </a:rPr>
                        <a:t>12</a:t>
                      </a:r>
                      <a:r>
                        <a:rPr lang="en" sz="1300" u="none" strike="noStrike" cap="none" dirty="0">
                          <a:latin typeface="Cabin"/>
                          <a:ea typeface="Cabin"/>
                          <a:cs typeface="Cabin"/>
                          <a:sym typeface="Cabin"/>
                        </a:rPr>
                        <a:t>/L</a:t>
                      </a:r>
                      <a:endParaRPr dirty="0"/>
                    </a:p>
                  </a:txBody>
                  <a:tcPr marL="121900" marR="121900" marT="121900" marB="121900" anchor="ctr">
                    <a:solidFill>
                      <a:srgbClr val="93B9C3"/>
                    </a:solidFill>
                  </a:tcPr>
                </a:tc>
                <a:tc>
                  <a:txBody>
                    <a:bodyPr/>
                    <a:lstStyle/>
                    <a:p>
                      <a:pPr marL="0" marR="0" lvl="0" indent="0" algn="ctr" rtl="0">
                        <a:lnSpc>
                          <a:spcPct val="100000"/>
                        </a:lnSpc>
                        <a:spcBef>
                          <a:spcPts val="0"/>
                        </a:spcBef>
                        <a:spcAft>
                          <a:spcPts val="0"/>
                        </a:spcAft>
                        <a:buClr>
                          <a:schemeClr val="dk1"/>
                        </a:buClr>
                        <a:buSzPts val="1300"/>
                        <a:buFont typeface="Cabin"/>
                        <a:buNone/>
                      </a:pPr>
                      <a:r>
                        <a:rPr lang="en" sz="1300" u="none" strike="noStrike" cap="none">
                          <a:latin typeface="Cabin"/>
                          <a:ea typeface="Cabin"/>
                          <a:cs typeface="Cabin"/>
                          <a:sym typeface="Cabin"/>
                        </a:rPr>
                        <a:t>0-8%</a:t>
                      </a:r>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u="none" strike="noStrike" cap="none">
                          <a:solidFill>
                            <a:schemeClr val="dk1"/>
                          </a:solidFill>
                          <a:latin typeface="Cabin"/>
                          <a:ea typeface="Cabin"/>
                          <a:cs typeface="Cabin"/>
                          <a:sym typeface="Cabin"/>
                        </a:rPr>
                        <a:t>&lt;0.3x10</a:t>
                      </a:r>
                      <a:r>
                        <a:rPr lang="en" sz="1300" u="none" strike="noStrike" cap="none" baseline="30000">
                          <a:solidFill>
                            <a:schemeClr val="dk1"/>
                          </a:solidFill>
                          <a:latin typeface="Cabin"/>
                          <a:ea typeface="Cabin"/>
                          <a:cs typeface="Cabin"/>
                          <a:sym typeface="Cabin"/>
                        </a:rPr>
                        <a:t>12</a:t>
                      </a:r>
                      <a:r>
                        <a:rPr lang="en" sz="1300" u="none" strike="noStrike" cap="none">
                          <a:solidFill>
                            <a:schemeClr val="dk1"/>
                          </a:solidFill>
                          <a:latin typeface="Cabin"/>
                          <a:ea typeface="Cabin"/>
                          <a:cs typeface="Cabin"/>
                          <a:sym typeface="Cabin"/>
                        </a:rPr>
                        <a:t>/L</a:t>
                      </a:r>
                      <a:endParaRPr sz="1300" u="none" strike="noStrike" cap="none" baseline="30000">
                        <a:solidFill>
                          <a:schemeClr val="dk1"/>
                        </a:solidFill>
                        <a:latin typeface="Cabin"/>
                        <a:ea typeface="Cabin"/>
                        <a:cs typeface="Cabin"/>
                        <a:sym typeface="Cabin"/>
                      </a:endParaRPr>
                    </a:p>
                  </a:txBody>
                  <a:tcPr marL="121900" marR="121900" marT="121900" marB="121900" anchor="ctr">
                    <a:solidFill>
                      <a:srgbClr val="92D050"/>
                    </a:solidFill>
                  </a:tcPr>
                </a:tc>
                <a:tc>
                  <a:txBody>
                    <a:bodyPr/>
                    <a:lstStyle/>
                    <a:p>
                      <a:pPr marL="0" marR="0" lvl="0" indent="0" algn="ctr" rtl="0">
                        <a:spcBef>
                          <a:spcPts val="0"/>
                        </a:spcBef>
                        <a:spcAft>
                          <a:spcPts val="0"/>
                        </a:spcAft>
                        <a:buClr>
                          <a:schemeClr val="dk1"/>
                        </a:buClr>
                        <a:buSzPts val="1300"/>
                        <a:buFont typeface="Cabin"/>
                        <a:buNone/>
                      </a:pPr>
                      <a:r>
                        <a:rPr lang="en" sz="1300" u="none" strike="noStrike" cap="none" dirty="0">
                          <a:solidFill>
                            <a:schemeClr val="dk1"/>
                          </a:solidFill>
                          <a:latin typeface="Cabin"/>
                          <a:ea typeface="Cabin"/>
                          <a:cs typeface="Cabin"/>
                          <a:sym typeface="Cabin"/>
                        </a:rPr>
                        <a:t>n/a</a:t>
                      </a:r>
                      <a:endParaRPr sz="1300" u="none" strike="noStrike" cap="none" dirty="0">
                        <a:solidFill>
                          <a:schemeClr val="dk1"/>
                        </a:solidFill>
                        <a:latin typeface="Cabin"/>
                        <a:ea typeface="Cabin"/>
                        <a:cs typeface="Cabin"/>
                        <a:sym typeface="Cabin"/>
                      </a:endParaRPr>
                    </a:p>
                  </a:txBody>
                  <a:tcPr marL="121900" marR="121900" marT="121900" marB="121900" anchor="ctr">
                    <a:solidFill>
                      <a:srgbClr val="FF7E79"/>
                    </a:solidFill>
                  </a:tcPr>
                </a:tc>
              </a:tr>
            </a:tbl>
          </a:graphicData>
        </a:graphic>
      </p:graphicFrame>
      <p:sp>
        <p:nvSpPr>
          <p:cNvPr id="2" name="Date Placeholder 1"/>
          <p:cNvSpPr>
            <a:spLocks noGrp="1"/>
          </p:cNvSpPr>
          <p:nvPr>
            <p:ph type="dt" sz="half" idx="10"/>
          </p:nvPr>
        </p:nvSpPr>
        <p:spPr/>
        <p:txBody>
          <a:bodyPr/>
          <a:lstStyle/>
          <a:p>
            <a:fld id="{2D041CAB-CA5B-4B02-964D-9219E720F2A1}" type="datetime1">
              <a:rPr lang="en-US" smtClean="0"/>
              <a:t>11/21/2018</a:t>
            </a:fld>
            <a:endParaRPr lang="en-AU"/>
          </a:p>
        </p:txBody>
      </p:sp>
    </p:spTree>
    <p:extLst>
      <p:ext uri="{BB962C8B-B14F-4D97-AF65-F5344CB8AC3E}">
        <p14:creationId xmlns:p14="http://schemas.microsoft.com/office/powerpoint/2010/main" val="19381513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Shape 257"/>
        <p:cNvGrpSpPr/>
        <p:nvPr/>
      </p:nvGrpSpPr>
      <p:grpSpPr>
        <a:xfrm>
          <a:off x="0" y="0"/>
          <a:ext cx="0" cy="0"/>
          <a:chOff x="0" y="0"/>
          <a:chExt cx="0" cy="0"/>
        </a:xfrm>
      </p:grpSpPr>
      <p:sp>
        <p:nvSpPr>
          <p:cNvPr id="258" name="Google Shape;258;p30"/>
          <p:cNvSpPr txBox="1">
            <a:spLocks noGrp="1"/>
          </p:cNvSpPr>
          <p:nvPr>
            <p:ph type="title"/>
          </p:nvPr>
        </p:nvSpPr>
        <p:spPr>
          <a:xfrm>
            <a:off x="401783" y="304800"/>
            <a:ext cx="10972800" cy="914400"/>
          </a:xfrm>
          <a:prstGeom prst="rect">
            <a:avLst/>
          </a:prstGeom>
          <a:noFill/>
          <a:ln>
            <a:noFill/>
          </a:ln>
        </p:spPr>
        <p:txBody>
          <a:bodyPr spcFirstLastPara="1" wrap="square" lIns="121875" tIns="121875" rIns="121875" bIns="121875" anchor="t" anchorCtr="0">
            <a:noAutofit/>
          </a:bodyPr>
          <a:lstStyle/>
          <a:p>
            <a:pPr>
              <a:lnSpc>
                <a:spcPct val="125000"/>
              </a:lnSpc>
              <a:spcBef>
                <a:spcPts val="0"/>
              </a:spcBef>
              <a:spcAft>
                <a:spcPts val="800"/>
              </a:spcAft>
              <a:buClr>
                <a:srgbClr val="333333"/>
              </a:buClr>
              <a:buSzPts val="3200"/>
            </a:pPr>
            <a:r>
              <a:rPr lang="en" sz="3600" b="1" dirty="0">
                <a:solidFill>
                  <a:schemeClr val="dk2"/>
                </a:solidFill>
                <a:latin typeface="Cabin" panose="020B0604020202020204" charset="0"/>
                <a:ea typeface="Bookman Old Style"/>
                <a:cs typeface="Bookman Old Style"/>
                <a:sym typeface="Bookman Old Style"/>
              </a:rPr>
              <a:t>Eosinophils</a:t>
            </a:r>
            <a:endParaRPr sz="3600" b="1" dirty="0">
              <a:solidFill>
                <a:schemeClr val="dk2"/>
              </a:solidFill>
              <a:latin typeface="Cabin" panose="020B0604020202020204" charset="0"/>
              <a:ea typeface="Bookman Old Style"/>
              <a:cs typeface="Bookman Old Style"/>
              <a:sym typeface="Bookman Old Style"/>
            </a:endParaRPr>
          </a:p>
          <a:p>
            <a:pPr marL="0" marR="0" lvl="0" indent="0" algn="l" rtl="0">
              <a:spcBef>
                <a:spcPts val="800"/>
              </a:spcBef>
              <a:spcAft>
                <a:spcPts val="0"/>
              </a:spcAft>
              <a:buClr>
                <a:schemeClr val="dk2"/>
              </a:buClr>
              <a:buSzPts val="8800"/>
              <a:buFont typeface="Bookman Old Style"/>
              <a:buNone/>
            </a:pPr>
            <a:endParaRPr sz="3600" b="0" i="0" u="none" strike="noStrike" cap="none" dirty="0">
              <a:solidFill>
                <a:schemeClr val="dk2"/>
              </a:solidFill>
              <a:latin typeface="Cabin" panose="020B0604020202020204" charset="0"/>
              <a:ea typeface="Bookman Old Style"/>
              <a:cs typeface="Bookman Old Style"/>
              <a:sym typeface="Bookman Old Style"/>
            </a:endParaRPr>
          </a:p>
        </p:txBody>
      </p:sp>
      <p:sp>
        <p:nvSpPr>
          <p:cNvPr id="262" name="Google Shape;262;p30"/>
          <p:cNvSpPr txBox="1">
            <a:spLocks noGrp="1"/>
          </p:cNvSpPr>
          <p:nvPr>
            <p:ph type="sldNum" sz="quarter" idx="12"/>
          </p:nvPr>
        </p:nvSpPr>
        <p:spPr>
          <a:xfrm>
            <a:off x="816865" y="6356350"/>
            <a:ext cx="2641500" cy="365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
              <a:t>29</a:t>
            </a:fld>
            <a:endParaRPr/>
          </a:p>
        </p:txBody>
      </p:sp>
      <p:sp>
        <p:nvSpPr>
          <p:cNvPr id="260" name="Google Shape;260;p30"/>
          <p:cNvSpPr txBox="1">
            <a:spLocks noGrp="1"/>
          </p:cNvSpPr>
          <p:nvPr>
            <p:ph sz="quarter" idx="2"/>
          </p:nvPr>
        </p:nvSpPr>
        <p:spPr>
          <a:xfrm>
            <a:off x="496389" y="1254034"/>
            <a:ext cx="10955528" cy="4824549"/>
          </a:xfrm>
          <a:prstGeom prst="rect">
            <a:avLst/>
          </a:prstGeom>
          <a:noFill/>
          <a:ln>
            <a:noFill/>
          </a:ln>
        </p:spPr>
        <p:txBody>
          <a:bodyPr spcFirstLastPara="1" wrap="square" lIns="121900" tIns="60950" rIns="121900" bIns="60950" anchor="t" anchorCtr="0">
            <a:noAutofit/>
          </a:bodyPr>
          <a:lstStyle/>
          <a:p>
            <a:pPr marL="243834" marR="0" lvl="0" indent="0" algn="l" rtl="0">
              <a:spcBef>
                <a:spcPts val="0"/>
              </a:spcBef>
              <a:spcAft>
                <a:spcPts val="0"/>
              </a:spcAft>
              <a:buClr>
                <a:schemeClr val="dk1"/>
              </a:buClr>
              <a:buSzPts val="1100"/>
              <a:buFont typeface="Noto Sans Symbols"/>
              <a:buNone/>
            </a:pPr>
            <a:endParaRPr b="1" i="0" u="none" strike="noStrike" cap="none" dirty="0">
              <a:solidFill>
                <a:srgbClr val="333333"/>
              </a:solidFill>
              <a:latin typeface="+mj-lt"/>
              <a:ea typeface="Cabin"/>
              <a:cs typeface="Cabin"/>
              <a:sym typeface="Cabin"/>
            </a:endParaRPr>
          </a:p>
          <a:p>
            <a:pPr marL="243834" marR="0" lvl="0" indent="0" algn="l" rtl="0">
              <a:spcBef>
                <a:spcPts val="600"/>
              </a:spcBef>
              <a:spcAft>
                <a:spcPts val="0"/>
              </a:spcAft>
              <a:buClr>
                <a:schemeClr val="dk1"/>
              </a:buClr>
              <a:buSzPts val="1100"/>
              <a:buFont typeface="Noto Sans Symbols"/>
              <a:buNone/>
            </a:pPr>
            <a:r>
              <a:rPr lang="en" b="1" i="0" u="none" strike="noStrike" cap="none" dirty="0">
                <a:solidFill>
                  <a:srgbClr val="333333"/>
                </a:solidFill>
                <a:latin typeface="+mj-lt"/>
                <a:ea typeface="Cabin"/>
                <a:cs typeface="Cabin"/>
                <a:sym typeface="Cabin"/>
              </a:rPr>
              <a:t>INCREASED EOSINOPHILS </a:t>
            </a:r>
            <a:r>
              <a:rPr lang="en" b="0" i="0" u="none" strike="noStrike" cap="none" dirty="0">
                <a:solidFill>
                  <a:srgbClr val="333333"/>
                </a:solidFill>
                <a:latin typeface="+mj-lt"/>
                <a:ea typeface="Cabin"/>
                <a:cs typeface="Cabin"/>
                <a:sym typeface="Cabin"/>
              </a:rPr>
              <a:t>(</a:t>
            </a:r>
            <a:r>
              <a:rPr lang="en" b="0" i="1" u="none" strike="noStrike" cap="none" dirty="0">
                <a:solidFill>
                  <a:srgbClr val="333333"/>
                </a:solidFill>
                <a:latin typeface="+mj-lt"/>
                <a:ea typeface="Cabin"/>
                <a:cs typeface="Cabin"/>
                <a:sym typeface="Cabin"/>
              </a:rPr>
              <a:t>eosinophilia)</a:t>
            </a:r>
            <a:endParaRPr b="0" i="0" u="none" strike="noStrike" cap="none" dirty="0">
              <a:solidFill>
                <a:srgbClr val="333333"/>
              </a:solidFill>
              <a:latin typeface="+mj-lt"/>
              <a:ea typeface="Cabin"/>
              <a:cs typeface="Cabin"/>
              <a:sym typeface="Cabin"/>
            </a:endParaRPr>
          </a:p>
          <a:p>
            <a:pPr marL="472428" marR="0" lvl="0" indent="-228594" algn="l" rtl="0">
              <a:spcBef>
                <a:spcPts val="667"/>
              </a:spcBef>
              <a:spcAft>
                <a:spcPts val="0"/>
              </a:spcAft>
              <a:buClr>
                <a:schemeClr val="dk1"/>
              </a:buClr>
              <a:buSzPts val="1100"/>
              <a:buFont typeface="Noto Sans Symbols"/>
              <a:buChar char="➢"/>
            </a:pPr>
            <a:r>
              <a:rPr lang="en" b="0" i="0" u="none" strike="noStrike" cap="none" dirty="0">
                <a:solidFill>
                  <a:srgbClr val="333333"/>
                </a:solidFill>
                <a:latin typeface="+mj-lt"/>
                <a:ea typeface="Cabin"/>
                <a:cs typeface="Cabin"/>
                <a:sym typeface="Cabin"/>
              </a:rPr>
              <a:t>Allergic disorders</a:t>
            </a:r>
            <a:endParaRPr dirty="0">
              <a:latin typeface="+mj-lt"/>
            </a:endParaRPr>
          </a:p>
          <a:p>
            <a:pPr marL="472428" marR="0" lvl="0" indent="-228594" algn="l" rtl="0">
              <a:spcBef>
                <a:spcPts val="667"/>
              </a:spcBef>
              <a:spcAft>
                <a:spcPts val="0"/>
              </a:spcAft>
              <a:buClr>
                <a:schemeClr val="dk1"/>
              </a:buClr>
              <a:buSzPts val="1100"/>
              <a:buFont typeface="Noto Sans Symbols"/>
              <a:buChar char="➢"/>
            </a:pPr>
            <a:r>
              <a:rPr lang="en" b="0" i="0" u="none" strike="noStrike" cap="none" dirty="0">
                <a:solidFill>
                  <a:srgbClr val="333333"/>
                </a:solidFill>
                <a:latin typeface="+mj-lt"/>
                <a:ea typeface="Cabin"/>
                <a:cs typeface="Cabin"/>
                <a:sym typeface="Cabin"/>
              </a:rPr>
              <a:t>Allergic drug reactions</a:t>
            </a:r>
            <a:endParaRPr dirty="0">
              <a:latin typeface="+mj-lt"/>
            </a:endParaRPr>
          </a:p>
          <a:p>
            <a:pPr marL="472428" marR="0" lvl="0" indent="-228594" algn="l" rtl="0">
              <a:spcBef>
                <a:spcPts val="667"/>
              </a:spcBef>
              <a:spcAft>
                <a:spcPts val="0"/>
              </a:spcAft>
              <a:buClr>
                <a:schemeClr val="dk1"/>
              </a:buClr>
              <a:buSzPts val="1100"/>
              <a:buFont typeface="Noto Sans Symbols"/>
              <a:buChar char="➢"/>
            </a:pPr>
            <a:r>
              <a:rPr lang="en" b="0" i="0" u="none" strike="noStrike" cap="none" dirty="0">
                <a:solidFill>
                  <a:srgbClr val="333333"/>
                </a:solidFill>
                <a:latin typeface="+mj-lt"/>
                <a:ea typeface="Cabin"/>
                <a:cs typeface="Cabin"/>
                <a:sym typeface="Cabin"/>
              </a:rPr>
              <a:t>Collagen vascular disease</a:t>
            </a:r>
            <a:endParaRPr dirty="0">
              <a:latin typeface="+mj-lt"/>
            </a:endParaRPr>
          </a:p>
          <a:p>
            <a:pPr marL="472428" marR="0" lvl="0" indent="-228594" algn="l" rtl="0">
              <a:spcBef>
                <a:spcPts val="667"/>
              </a:spcBef>
              <a:spcAft>
                <a:spcPts val="0"/>
              </a:spcAft>
              <a:buClr>
                <a:schemeClr val="dk1"/>
              </a:buClr>
              <a:buSzPts val="1100"/>
              <a:buFont typeface="Noto Sans Symbols"/>
              <a:buChar char="➢"/>
            </a:pPr>
            <a:r>
              <a:rPr lang="en" b="0" i="0" u="none" strike="noStrike" cap="none" dirty="0">
                <a:solidFill>
                  <a:srgbClr val="333333"/>
                </a:solidFill>
                <a:latin typeface="+mj-lt"/>
                <a:ea typeface="Cabin"/>
                <a:cs typeface="Cabin"/>
                <a:sym typeface="Cabin"/>
              </a:rPr>
              <a:t>Parasitic infections</a:t>
            </a:r>
            <a:endParaRPr dirty="0">
              <a:latin typeface="+mj-lt"/>
            </a:endParaRPr>
          </a:p>
          <a:p>
            <a:pPr marL="472428" marR="0" lvl="0" indent="-228594" algn="l" rtl="0">
              <a:spcBef>
                <a:spcPts val="667"/>
              </a:spcBef>
              <a:spcAft>
                <a:spcPts val="0"/>
              </a:spcAft>
              <a:buClr>
                <a:schemeClr val="dk1"/>
              </a:buClr>
              <a:buSzPts val="1100"/>
              <a:buFont typeface="Noto Sans Symbols"/>
              <a:buChar char="➢"/>
            </a:pPr>
            <a:r>
              <a:rPr lang="en" b="0" i="0" u="none" strike="noStrike" cap="none" dirty="0">
                <a:solidFill>
                  <a:srgbClr val="333333"/>
                </a:solidFill>
                <a:latin typeface="+mj-lt"/>
                <a:ea typeface="Cabin"/>
                <a:cs typeface="Cabin"/>
                <a:sym typeface="Cabin"/>
              </a:rPr>
              <a:t>Immunodeficiency disorders</a:t>
            </a:r>
            <a:endParaRPr dirty="0">
              <a:latin typeface="+mj-lt"/>
            </a:endParaRPr>
          </a:p>
          <a:p>
            <a:pPr marL="472428" marR="0" lvl="0" indent="-228594" algn="l" rtl="0">
              <a:spcBef>
                <a:spcPts val="667"/>
              </a:spcBef>
              <a:spcAft>
                <a:spcPts val="0"/>
              </a:spcAft>
              <a:buClr>
                <a:schemeClr val="dk1"/>
              </a:buClr>
              <a:buSzPts val="1100"/>
              <a:buFont typeface="Noto Sans Symbols"/>
              <a:buChar char="➢"/>
            </a:pPr>
            <a:r>
              <a:rPr lang="en" b="0" i="0" u="none" strike="noStrike" cap="none" dirty="0">
                <a:solidFill>
                  <a:srgbClr val="333333"/>
                </a:solidFill>
                <a:latin typeface="+mj-lt"/>
                <a:ea typeface="Cabin"/>
                <a:cs typeface="Cabin"/>
                <a:sym typeface="Cabin"/>
              </a:rPr>
              <a:t>Some malignancies.</a:t>
            </a:r>
            <a:endParaRPr b="1" i="0" u="none" strike="noStrike" cap="none" dirty="0">
              <a:solidFill>
                <a:srgbClr val="333333"/>
              </a:solidFill>
              <a:latin typeface="+mj-lt"/>
              <a:ea typeface="Cabin"/>
              <a:cs typeface="Cabin"/>
              <a:sym typeface="Cabin"/>
            </a:endParaRPr>
          </a:p>
          <a:p>
            <a:pPr marL="243834" marR="0" lvl="0" indent="0" algn="l" rtl="0">
              <a:spcBef>
                <a:spcPts val="600"/>
              </a:spcBef>
              <a:spcAft>
                <a:spcPts val="0"/>
              </a:spcAft>
              <a:buClr>
                <a:schemeClr val="dk1"/>
              </a:buClr>
              <a:buSzPts val="1100"/>
              <a:buFont typeface="Noto Sans Symbols"/>
              <a:buNone/>
            </a:pPr>
            <a:r>
              <a:rPr lang="en" b="1" i="0" u="none" strike="noStrike" cap="none" dirty="0">
                <a:solidFill>
                  <a:srgbClr val="333333"/>
                </a:solidFill>
                <a:latin typeface="+mj-lt"/>
                <a:ea typeface="Cabin"/>
                <a:cs typeface="Cabin"/>
                <a:sym typeface="Cabin"/>
              </a:rPr>
              <a:t>DECREASED EOSINOPHILS </a:t>
            </a:r>
            <a:r>
              <a:rPr lang="en" b="0" i="0" u="none" strike="noStrike" cap="none" dirty="0">
                <a:solidFill>
                  <a:srgbClr val="333333"/>
                </a:solidFill>
                <a:latin typeface="+mj-lt"/>
                <a:ea typeface="Cabin"/>
                <a:cs typeface="Cabin"/>
                <a:sym typeface="Cabin"/>
              </a:rPr>
              <a:t>(</a:t>
            </a:r>
            <a:r>
              <a:rPr lang="en" b="0" i="1" u="none" strike="noStrike" cap="none" dirty="0">
                <a:solidFill>
                  <a:srgbClr val="333333"/>
                </a:solidFill>
                <a:latin typeface="+mj-lt"/>
                <a:ea typeface="Cabin"/>
                <a:cs typeface="Cabin"/>
                <a:sym typeface="Cabin"/>
              </a:rPr>
              <a:t>eosinopenia</a:t>
            </a:r>
            <a:r>
              <a:rPr lang="en" b="0" i="0" u="none" strike="noStrike" cap="none" dirty="0">
                <a:solidFill>
                  <a:srgbClr val="333333"/>
                </a:solidFill>
                <a:latin typeface="+mj-lt"/>
                <a:ea typeface="Cabin"/>
                <a:cs typeface="Cabin"/>
                <a:sym typeface="Cabin"/>
              </a:rPr>
              <a:t>. )</a:t>
            </a:r>
            <a:endParaRPr b="1" i="0" u="none" strike="noStrike" cap="none" dirty="0">
              <a:solidFill>
                <a:srgbClr val="333333"/>
              </a:solidFill>
              <a:latin typeface="+mj-lt"/>
              <a:ea typeface="Cabin"/>
              <a:cs typeface="Cabin"/>
              <a:sym typeface="Cabin"/>
            </a:endParaRPr>
          </a:p>
          <a:p>
            <a:pPr marL="472428" marR="0" lvl="0" indent="-228594" algn="l" rtl="0">
              <a:spcBef>
                <a:spcPts val="600"/>
              </a:spcBef>
              <a:spcAft>
                <a:spcPts val="0"/>
              </a:spcAft>
              <a:buClr>
                <a:schemeClr val="dk1"/>
              </a:buClr>
              <a:buSzPts val="1100"/>
              <a:buFont typeface="Noto Sans Symbols"/>
              <a:buChar char="➢"/>
            </a:pPr>
            <a:r>
              <a:rPr lang="en" b="0" i="0" u="none" strike="noStrike" cap="none" dirty="0">
                <a:solidFill>
                  <a:srgbClr val="333333"/>
                </a:solidFill>
                <a:latin typeface="+mj-lt"/>
                <a:ea typeface="Cabin"/>
                <a:cs typeface="Cabin"/>
                <a:sym typeface="Cabin"/>
              </a:rPr>
              <a:t>Increased adrenal steroid production.</a:t>
            </a:r>
            <a:endParaRPr dirty="0">
              <a:latin typeface="+mj-lt"/>
            </a:endParaRPr>
          </a:p>
          <a:p>
            <a:pPr marL="274320" marR="0" lvl="0" indent="-119888" algn="l" rtl="0">
              <a:spcBef>
                <a:spcPts val="600"/>
              </a:spcBef>
              <a:spcAft>
                <a:spcPts val="0"/>
              </a:spcAft>
              <a:buClr>
                <a:schemeClr val="accent1"/>
              </a:buClr>
              <a:buSzPts val="2432"/>
              <a:buFont typeface="Noto Sans Symbols"/>
              <a:buNone/>
            </a:pPr>
            <a:endParaRPr b="0" i="0" u="none" strike="noStrike" cap="none" dirty="0">
              <a:solidFill>
                <a:schemeClr val="dk1"/>
              </a:solidFill>
              <a:latin typeface="+mj-lt"/>
              <a:ea typeface="Cabin"/>
              <a:cs typeface="Cabin"/>
              <a:sym typeface="Cabin"/>
            </a:endParaRPr>
          </a:p>
        </p:txBody>
      </p:sp>
      <p:sp>
        <p:nvSpPr>
          <p:cNvPr id="2" name="Date Placeholder 1"/>
          <p:cNvSpPr>
            <a:spLocks noGrp="1"/>
          </p:cNvSpPr>
          <p:nvPr>
            <p:ph type="dt" sz="half" idx="10"/>
          </p:nvPr>
        </p:nvSpPr>
        <p:spPr/>
        <p:txBody>
          <a:bodyPr/>
          <a:lstStyle/>
          <a:p>
            <a:fld id="{2D041CAB-CA5B-4B02-964D-9219E720F2A1}" type="datetime1">
              <a:rPr lang="en-US" smtClean="0"/>
              <a:t>11/20/2018</a:t>
            </a:fld>
            <a:endParaRPr lang="en-A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Shape 176"/>
        <p:cNvGrpSpPr/>
        <p:nvPr/>
      </p:nvGrpSpPr>
      <p:grpSpPr>
        <a:xfrm>
          <a:off x="0" y="0"/>
          <a:ext cx="0" cy="0"/>
          <a:chOff x="0" y="0"/>
          <a:chExt cx="0" cy="0"/>
        </a:xfrm>
      </p:grpSpPr>
      <p:sp>
        <p:nvSpPr>
          <p:cNvPr id="179" name="Google Shape;179;p21"/>
          <p:cNvSpPr txBox="1">
            <a:spLocks noGrp="1"/>
          </p:cNvSpPr>
          <p:nvPr>
            <p:ph type="sldNum" sz="quarter" idx="12"/>
          </p:nvPr>
        </p:nvSpPr>
        <p:spPr>
          <a:xfrm>
            <a:off x="816865" y="6356350"/>
            <a:ext cx="2641500" cy="365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
              <a:t>3</a:t>
            </a:fld>
            <a:endParaRPr/>
          </a:p>
        </p:txBody>
      </p:sp>
      <p:sp>
        <p:nvSpPr>
          <p:cNvPr id="177" name="Google Shape;177;p21"/>
          <p:cNvSpPr txBox="1">
            <a:spLocks noGrp="1"/>
          </p:cNvSpPr>
          <p:nvPr>
            <p:ph sz="quarter" idx="1"/>
          </p:nvPr>
        </p:nvSpPr>
        <p:spPr>
          <a:xfrm>
            <a:off x="430306" y="874059"/>
            <a:ext cx="4141695" cy="491634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accent1"/>
              </a:buClr>
              <a:buSzPts val="1976"/>
              <a:buFont typeface="Noto Sans Symbols"/>
              <a:buNone/>
            </a:pPr>
            <a:r>
              <a:rPr lang="en" sz="2600" b="0" i="0" u="none" strike="noStrike" cap="none">
                <a:solidFill>
                  <a:schemeClr val="dk1"/>
                </a:solidFill>
                <a:latin typeface="Cabin"/>
                <a:ea typeface="Cabin"/>
                <a:cs typeface="Cabin"/>
                <a:sym typeface="Cabin"/>
              </a:rPr>
              <a:t/>
            </a:r>
            <a:br>
              <a:rPr lang="en" sz="2600" b="0" i="0" u="none" strike="noStrike" cap="none">
                <a:solidFill>
                  <a:schemeClr val="dk1"/>
                </a:solidFill>
                <a:latin typeface="Cabin"/>
                <a:ea typeface="Cabin"/>
                <a:cs typeface="Cabin"/>
                <a:sym typeface="Cabin"/>
              </a:rPr>
            </a:br>
            <a:endParaRPr sz="2600" b="0" i="0" u="none" strike="noStrike" cap="none">
              <a:solidFill>
                <a:schemeClr val="dk1"/>
              </a:solidFill>
              <a:latin typeface="Cabin"/>
              <a:ea typeface="Cabin"/>
              <a:cs typeface="Cabin"/>
              <a:sym typeface="Cabin"/>
            </a:endParaRPr>
          </a:p>
        </p:txBody>
      </p:sp>
      <p:pic>
        <p:nvPicPr>
          <p:cNvPr id="178" name="Google Shape;178;p21" descr="Image result for altered Red Cell Count"/>
          <p:cNvPicPr preferRelativeResize="0"/>
          <p:nvPr/>
        </p:nvPicPr>
        <p:blipFill rotWithShape="1">
          <a:blip r:embed="rId3">
            <a:alphaModFix/>
          </a:blip>
          <a:srcRect l="6627" t="11804" r="7279" b="4128"/>
          <a:stretch/>
        </p:blipFill>
        <p:spPr>
          <a:xfrm>
            <a:off x="478971" y="470264"/>
            <a:ext cx="11033760" cy="5872312"/>
          </a:xfrm>
          <a:prstGeom prst="rect">
            <a:avLst/>
          </a:prstGeom>
          <a:noFill/>
          <a:ln>
            <a:noFill/>
          </a:ln>
        </p:spPr>
      </p:pic>
      <p:sp>
        <p:nvSpPr>
          <p:cNvPr id="2" name="Date Placeholder 1"/>
          <p:cNvSpPr>
            <a:spLocks noGrp="1"/>
          </p:cNvSpPr>
          <p:nvPr>
            <p:ph type="dt" sz="half" idx="10"/>
          </p:nvPr>
        </p:nvSpPr>
        <p:spPr/>
        <p:txBody>
          <a:bodyPr/>
          <a:lstStyle/>
          <a:p>
            <a:fld id="{425C9CA2-CFC4-4FB8-8580-46287340961C}" type="datetime1">
              <a:rPr lang="en-US" smtClean="0"/>
              <a:t>11/20/2018</a:t>
            </a:fld>
            <a:endParaRPr lang="en-AU"/>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Shape 266"/>
        <p:cNvGrpSpPr/>
        <p:nvPr/>
      </p:nvGrpSpPr>
      <p:grpSpPr>
        <a:xfrm>
          <a:off x="0" y="0"/>
          <a:ext cx="0" cy="0"/>
          <a:chOff x="0" y="0"/>
          <a:chExt cx="0" cy="0"/>
        </a:xfrm>
      </p:grpSpPr>
      <p:sp>
        <p:nvSpPr>
          <p:cNvPr id="267" name="Google Shape;267;p31"/>
          <p:cNvSpPr txBox="1">
            <a:spLocks noGrp="1"/>
          </p:cNvSpPr>
          <p:nvPr>
            <p:ph type="title"/>
          </p:nvPr>
        </p:nvSpPr>
        <p:spPr>
          <a:xfrm>
            <a:off x="237831" y="228600"/>
            <a:ext cx="10972800" cy="914400"/>
          </a:xfrm>
          <a:prstGeom prst="rect">
            <a:avLst/>
          </a:prstGeom>
          <a:noFill/>
          <a:ln>
            <a:noFill/>
          </a:ln>
        </p:spPr>
        <p:txBody>
          <a:bodyPr spcFirstLastPara="1" wrap="square" lIns="121875" tIns="121875" rIns="121875" bIns="121875" anchor="t" anchorCtr="0">
            <a:noAutofit/>
          </a:bodyPr>
          <a:lstStyle/>
          <a:p>
            <a:pPr>
              <a:lnSpc>
                <a:spcPct val="125000"/>
              </a:lnSpc>
              <a:spcBef>
                <a:spcPts val="0"/>
              </a:spcBef>
              <a:spcAft>
                <a:spcPts val="800"/>
              </a:spcAft>
              <a:buClr>
                <a:srgbClr val="333333"/>
              </a:buClr>
              <a:buSzPts val="3200"/>
            </a:pPr>
            <a:r>
              <a:rPr lang="en" sz="3600" b="1" dirty="0">
                <a:solidFill>
                  <a:schemeClr val="dk2"/>
                </a:solidFill>
                <a:latin typeface="Cabin" panose="020B0604020202020204" charset="0"/>
                <a:ea typeface="Bookman Old Style"/>
                <a:cs typeface="Bookman Old Style"/>
                <a:sym typeface="Bookman Old Style"/>
              </a:rPr>
              <a:t>Basophils</a:t>
            </a:r>
            <a:endParaRPr sz="3600" b="1" dirty="0">
              <a:solidFill>
                <a:schemeClr val="dk2"/>
              </a:solidFill>
              <a:latin typeface="Cabin" panose="020B0604020202020204" charset="0"/>
              <a:ea typeface="Bookman Old Style"/>
              <a:cs typeface="Bookman Old Style"/>
              <a:sym typeface="Bookman Old Style"/>
            </a:endParaRPr>
          </a:p>
        </p:txBody>
      </p:sp>
      <p:sp>
        <p:nvSpPr>
          <p:cNvPr id="271" name="Google Shape;271;p31"/>
          <p:cNvSpPr txBox="1">
            <a:spLocks noGrp="1"/>
          </p:cNvSpPr>
          <p:nvPr>
            <p:ph type="sldNum" sz="quarter" idx="12"/>
          </p:nvPr>
        </p:nvSpPr>
        <p:spPr>
          <a:xfrm>
            <a:off x="816865" y="6356350"/>
            <a:ext cx="2641500" cy="365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
              <a:t>30</a:t>
            </a:fld>
            <a:endParaRPr/>
          </a:p>
        </p:txBody>
      </p:sp>
      <p:sp>
        <p:nvSpPr>
          <p:cNvPr id="268" name="Google Shape;268;p31"/>
          <p:cNvSpPr txBox="1">
            <a:spLocks noGrp="1"/>
          </p:cNvSpPr>
          <p:nvPr>
            <p:ph sz="quarter" idx="1"/>
          </p:nvPr>
        </p:nvSpPr>
        <p:spPr>
          <a:xfrm>
            <a:off x="516504" y="2865120"/>
            <a:ext cx="5198368" cy="3335383"/>
          </a:xfrm>
          <a:prstGeom prst="rect">
            <a:avLst/>
          </a:prstGeom>
          <a:noFill/>
          <a:ln>
            <a:noFill/>
          </a:ln>
        </p:spPr>
        <p:txBody>
          <a:bodyPr spcFirstLastPara="1" wrap="square" lIns="121875" tIns="121875" rIns="121875" bIns="121875" anchor="t" anchorCtr="0">
            <a:noAutofit/>
          </a:bodyPr>
          <a:lstStyle/>
          <a:p>
            <a:pPr marL="0" marR="0" lvl="0" indent="0" algn="l" rtl="0">
              <a:spcBef>
                <a:spcPts val="800"/>
              </a:spcBef>
              <a:spcAft>
                <a:spcPts val="0"/>
              </a:spcAft>
              <a:buClr>
                <a:schemeClr val="dk1"/>
              </a:buClr>
              <a:buSzPts val="1100"/>
              <a:buNone/>
            </a:pPr>
            <a:r>
              <a:rPr lang="en" b="0" i="0" u="none" strike="noStrike" cap="none" dirty="0" smtClean="0">
                <a:solidFill>
                  <a:srgbClr val="333333"/>
                </a:solidFill>
                <a:latin typeface="+mj-lt"/>
                <a:ea typeface="Cabin"/>
                <a:cs typeface="Cabin"/>
                <a:sym typeface="Cabin"/>
              </a:rPr>
              <a:t>Basophils </a:t>
            </a:r>
            <a:r>
              <a:rPr lang="en" b="0" i="0" u="none" strike="noStrike" cap="none" dirty="0">
                <a:solidFill>
                  <a:srgbClr val="333333"/>
                </a:solidFill>
                <a:latin typeface="+mj-lt"/>
                <a:ea typeface="Cabin"/>
                <a:cs typeface="Cabin"/>
                <a:sym typeface="Cabin"/>
              </a:rPr>
              <a:t>are phagocytic WBCs present in small numbers in the circulating blood. </a:t>
            </a:r>
            <a:endParaRPr lang="en" b="0" i="0" u="none" strike="noStrike" cap="none" dirty="0" smtClean="0">
              <a:solidFill>
                <a:srgbClr val="333333"/>
              </a:solidFill>
              <a:latin typeface="+mj-lt"/>
              <a:ea typeface="Cabin"/>
              <a:cs typeface="Cabin"/>
              <a:sym typeface="Cabin"/>
            </a:endParaRPr>
          </a:p>
          <a:p>
            <a:pPr marL="0" marR="0" lvl="0" indent="0" algn="l" rtl="0">
              <a:spcBef>
                <a:spcPts val="800"/>
              </a:spcBef>
              <a:spcAft>
                <a:spcPts val="0"/>
              </a:spcAft>
              <a:buClr>
                <a:schemeClr val="dk1"/>
              </a:buClr>
              <a:buSzPts val="1100"/>
              <a:buNone/>
            </a:pPr>
            <a:r>
              <a:rPr lang="en" b="0" i="0" u="none" strike="noStrike" cap="none" dirty="0" smtClean="0">
                <a:solidFill>
                  <a:srgbClr val="333333"/>
                </a:solidFill>
                <a:latin typeface="+mj-lt"/>
                <a:ea typeface="Cabin"/>
                <a:cs typeface="Cabin"/>
                <a:sym typeface="Cabin"/>
              </a:rPr>
              <a:t>They </a:t>
            </a:r>
            <a:r>
              <a:rPr lang="en" b="0" i="0" u="none" strike="noStrike" cap="none" dirty="0">
                <a:solidFill>
                  <a:srgbClr val="333333"/>
                </a:solidFill>
                <a:latin typeface="+mj-lt"/>
                <a:ea typeface="Cabin"/>
                <a:cs typeface="Cabin"/>
                <a:sym typeface="Cabin"/>
              </a:rPr>
              <a:t>contain heparin, histamine, and leukotrienes and are probably associated with hypersensitivity reactions.</a:t>
            </a:r>
            <a:br>
              <a:rPr lang="en" b="0" i="0" u="none" strike="noStrike" cap="none" dirty="0">
                <a:solidFill>
                  <a:srgbClr val="333333"/>
                </a:solidFill>
                <a:latin typeface="+mj-lt"/>
                <a:ea typeface="Cabin"/>
                <a:cs typeface="Cabin"/>
                <a:sym typeface="Cabin"/>
              </a:rPr>
            </a:br>
            <a:endParaRPr b="0" i="0" u="sng" strike="noStrike" cap="none" dirty="0">
              <a:solidFill>
                <a:schemeClr val="hlink"/>
              </a:solidFill>
              <a:latin typeface="+mj-lt"/>
              <a:ea typeface="Cabin"/>
              <a:cs typeface="Cabin"/>
              <a:sym typeface="Cabin"/>
              <a:hlinkClick r:id="rId3"/>
            </a:endParaRPr>
          </a:p>
          <a:p>
            <a:pPr marL="274320" marR="0" lvl="0" indent="-13715" algn="l" rtl="0">
              <a:spcBef>
                <a:spcPts val="600"/>
              </a:spcBef>
              <a:spcAft>
                <a:spcPts val="2133"/>
              </a:spcAft>
              <a:buClr>
                <a:schemeClr val="accent1"/>
              </a:buClr>
              <a:buSzPts val="4104"/>
              <a:buFont typeface="Noto Sans Symbols"/>
              <a:buNone/>
            </a:pPr>
            <a:endParaRPr b="0" i="0" u="none" strike="noStrike" cap="none" dirty="0">
              <a:solidFill>
                <a:schemeClr val="dk1"/>
              </a:solidFill>
              <a:latin typeface="+mj-lt"/>
              <a:ea typeface="Cabin"/>
              <a:cs typeface="Cabin"/>
              <a:sym typeface="Cabin"/>
            </a:endParaRPr>
          </a:p>
        </p:txBody>
      </p:sp>
      <p:sp>
        <p:nvSpPr>
          <p:cNvPr id="269" name="Google Shape;269;p31"/>
          <p:cNvSpPr txBox="1">
            <a:spLocks noGrp="1"/>
          </p:cNvSpPr>
          <p:nvPr>
            <p:ph sz="quarter" idx="2"/>
          </p:nvPr>
        </p:nvSpPr>
        <p:spPr>
          <a:xfrm>
            <a:off x="5851511" y="2882536"/>
            <a:ext cx="5757160" cy="3306209"/>
          </a:xfrm>
          <a:prstGeom prst="rect">
            <a:avLst/>
          </a:prstGeom>
          <a:noFill/>
          <a:ln>
            <a:noFill/>
          </a:ln>
        </p:spPr>
        <p:txBody>
          <a:bodyPr spcFirstLastPara="1" wrap="square" lIns="121900" tIns="60950" rIns="121900" bIns="60950" anchor="t" anchorCtr="0">
            <a:noAutofit/>
          </a:bodyPr>
          <a:lstStyle/>
          <a:p>
            <a:pPr marL="0" marR="0" lvl="1" indent="0" algn="l" rtl="0">
              <a:spcBef>
                <a:spcPts val="800"/>
              </a:spcBef>
              <a:spcAft>
                <a:spcPts val="0"/>
              </a:spcAft>
              <a:buClr>
                <a:schemeClr val="dk1"/>
              </a:buClr>
              <a:buSzPts val="1100"/>
              <a:buFont typeface="Noto Sans Symbols"/>
              <a:buNone/>
            </a:pPr>
            <a:r>
              <a:rPr lang="en" sz="2600" b="1" i="0" u="none" strike="noStrike" cap="none" dirty="0" smtClean="0">
                <a:solidFill>
                  <a:srgbClr val="333333"/>
                </a:solidFill>
                <a:latin typeface="+mj-lt"/>
                <a:ea typeface="Cabin"/>
                <a:cs typeface="Cabin"/>
                <a:sym typeface="Cabin"/>
              </a:rPr>
              <a:t>INCREASED </a:t>
            </a:r>
            <a:r>
              <a:rPr lang="en" sz="2600" b="1" i="0" u="none" strike="noStrike" cap="none" dirty="0">
                <a:solidFill>
                  <a:srgbClr val="333333"/>
                </a:solidFill>
                <a:latin typeface="+mj-lt"/>
                <a:ea typeface="Cabin"/>
                <a:cs typeface="Cabin"/>
                <a:sym typeface="Cabin"/>
              </a:rPr>
              <a:t>BASOPHILS </a:t>
            </a:r>
            <a:r>
              <a:rPr lang="en" sz="2600" b="0" i="0" u="none" strike="noStrike" cap="none" dirty="0">
                <a:solidFill>
                  <a:srgbClr val="333333"/>
                </a:solidFill>
                <a:latin typeface="+mj-lt"/>
                <a:ea typeface="Cabin"/>
                <a:cs typeface="Cabin"/>
                <a:sym typeface="Cabin"/>
              </a:rPr>
              <a:t>(</a:t>
            </a:r>
            <a:r>
              <a:rPr lang="en" sz="2600" b="0" i="1" u="none" strike="noStrike" cap="none" dirty="0">
                <a:solidFill>
                  <a:srgbClr val="333333"/>
                </a:solidFill>
                <a:latin typeface="+mj-lt"/>
                <a:ea typeface="Cabin"/>
                <a:cs typeface="Cabin"/>
                <a:sym typeface="Cabin"/>
              </a:rPr>
              <a:t>basophilia</a:t>
            </a:r>
            <a:r>
              <a:rPr lang="en" sz="2600" b="0" i="0" u="none" strike="noStrike" cap="none" dirty="0">
                <a:solidFill>
                  <a:srgbClr val="333333"/>
                </a:solidFill>
                <a:latin typeface="+mj-lt"/>
                <a:ea typeface="Cabin"/>
                <a:cs typeface="Cabin"/>
                <a:sym typeface="Cabin"/>
              </a:rPr>
              <a:t>) </a:t>
            </a:r>
            <a:endParaRPr sz="2600" dirty="0">
              <a:latin typeface="+mj-lt"/>
            </a:endParaRPr>
          </a:p>
          <a:p>
            <a:pPr marL="0" marR="0" lvl="0" indent="0" algn="l" rtl="0">
              <a:spcBef>
                <a:spcPts val="600"/>
              </a:spcBef>
              <a:spcAft>
                <a:spcPts val="0"/>
              </a:spcAft>
              <a:buClr>
                <a:schemeClr val="dk1"/>
              </a:buClr>
              <a:buSzPts val="1100"/>
              <a:buNone/>
            </a:pPr>
            <a:r>
              <a:rPr lang="en" b="0" i="0" u="none" strike="noStrike" cap="none" dirty="0">
                <a:solidFill>
                  <a:srgbClr val="333333"/>
                </a:solidFill>
                <a:latin typeface="+mj-lt"/>
                <a:ea typeface="Cabin"/>
                <a:cs typeface="Cabin"/>
                <a:sym typeface="Cabin"/>
              </a:rPr>
              <a:t>Hypersensitivity reactions to food or medications</a:t>
            </a:r>
            <a:endParaRPr dirty="0">
              <a:latin typeface="+mj-lt"/>
            </a:endParaRPr>
          </a:p>
          <a:p>
            <a:pPr marL="0" marR="0" lvl="0" indent="0" algn="l" rtl="0">
              <a:spcBef>
                <a:spcPts val="600"/>
              </a:spcBef>
              <a:spcAft>
                <a:spcPts val="0"/>
              </a:spcAft>
              <a:buClr>
                <a:schemeClr val="dk1"/>
              </a:buClr>
              <a:buSzPts val="1100"/>
              <a:buNone/>
            </a:pPr>
            <a:r>
              <a:rPr lang="en" b="0" i="0" u="none" strike="noStrike" cap="none" dirty="0">
                <a:solidFill>
                  <a:srgbClr val="333333"/>
                </a:solidFill>
                <a:latin typeface="+mj-lt"/>
                <a:ea typeface="Cabin"/>
                <a:cs typeface="Cabin"/>
                <a:sym typeface="Cabin"/>
              </a:rPr>
              <a:t>Certain leukaemias</a:t>
            </a:r>
            <a:endParaRPr b="0" i="0" u="none" strike="noStrike" cap="none" dirty="0">
              <a:solidFill>
                <a:srgbClr val="333333"/>
              </a:solidFill>
              <a:latin typeface="+mj-lt"/>
              <a:ea typeface="Cabin"/>
              <a:cs typeface="Cabin"/>
              <a:sym typeface="Cabin"/>
            </a:endParaRPr>
          </a:p>
          <a:p>
            <a:pPr marL="0" marR="0" lvl="0" indent="0" algn="l" rtl="0">
              <a:spcBef>
                <a:spcPts val="600"/>
              </a:spcBef>
              <a:spcAft>
                <a:spcPts val="0"/>
              </a:spcAft>
              <a:buClr>
                <a:schemeClr val="dk1"/>
              </a:buClr>
              <a:buSzPts val="1100"/>
              <a:buNone/>
            </a:pPr>
            <a:r>
              <a:rPr lang="en" b="0" i="1" u="none" strike="noStrike" cap="none" dirty="0">
                <a:solidFill>
                  <a:srgbClr val="333333"/>
                </a:solidFill>
                <a:latin typeface="+mj-lt"/>
                <a:ea typeface="Cabin"/>
                <a:cs typeface="Cabin"/>
                <a:sym typeface="Cabin"/>
              </a:rPr>
              <a:t>Polycythemia vera.</a:t>
            </a:r>
            <a:endParaRPr b="0" i="1" u="sng" strike="noStrike" cap="none" dirty="0">
              <a:solidFill>
                <a:schemeClr val="hlink"/>
              </a:solidFill>
              <a:latin typeface="+mj-lt"/>
              <a:ea typeface="Cabin"/>
              <a:cs typeface="Cabin"/>
              <a:sym typeface="Cabin"/>
              <a:hlinkClick r:id="rId4"/>
            </a:endParaRPr>
          </a:p>
          <a:p>
            <a:pPr marL="274320" marR="0" lvl="0" indent="-119888" algn="l" rtl="0">
              <a:spcBef>
                <a:spcPts val="600"/>
              </a:spcBef>
              <a:spcAft>
                <a:spcPts val="0"/>
              </a:spcAft>
              <a:buClr>
                <a:schemeClr val="accent1"/>
              </a:buClr>
              <a:buSzPts val="2432"/>
              <a:buFont typeface="Noto Sans Symbols"/>
              <a:buNone/>
            </a:pPr>
            <a:endParaRPr b="0" i="0" u="none" strike="noStrike" cap="none" dirty="0">
              <a:solidFill>
                <a:schemeClr val="dk1"/>
              </a:solidFill>
              <a:latin typeface="+mj-lt"/>
              <a:ea typeface="Cabin"/>
              <a:cs typeface="Cabin"/>
              <a:sym typeface="Cabin"/>
            </a:endParaRPr>
          </a:p>
        </p:txBody>
      </p:sp>
      <p:graphicFrame>
        <p:nvGraphicFramePr>
          <p:cNvPr id="270" name="Google Shape;270;p31"/>
          <p:cNvGraphicFramePr/>
          <p:nvPr>
            <p:extLst>
              <p:ext uri="{D42A27DB-BD31-4B8C-83A1-F6EECF244321}">
                <p14:modId xmlns:p14="http://schemas.microsoft.com/office/powerpoint/2010/main" val="3446908505"/>
              </p:ext>
            </p:extLst>
          </p:nvPr>
        </p:nvGraphicFramePr>
        <p:xfrm>
          <a:off x="1096632" y="1169126"/>
          <a:ext cx="9188190" cy="1597650"/>
        </p:xfrm>
        <a:graphic>
          <a:graphicData uri="http://schemas.openxmlformats.org/drawingml/2006/table">
            <a:tbl>
              <a:tblPr>
                <a:noFill/>
                <a:tableStyleId>{B53A2DF2-59E2-4C89-80D7-C43F8FA8ED1D}</a:tableStyleId>
              </a:tblPr>
              <a:tblGrid>
                <a:gridCol w="1360810"/>
                <a:gridCol w="1956845"/>
                <a:gridCol w="1956845"/>
                <a:gridCol w="1956845"/>
                <a:gridCol w="1956845"/>
              </a:tblGrid>
              <a:tr h="734650">
                <a:tc>
                  <a:txBody>
                    <a:bodyPr/>
                    <a:lstStyle/>
                    <a:p>
                      <a:pPr marL="0" marR="0" lvl="0" indent="0" algn="ctr" rtl="0">
                        <a:spcBef>
                          <a:spcPts val="0"/>
                        </a:spcBef>
                        <a:spcAft>
                          <a:spcPts val="0"/>
                        </a:spcAft>
                        <a:buClr>
                          <a:schemeClr val="dk1"/>
                        </a:buClr>
                        <a:buSzPts val="1300"/>
                        <a:buFont typeface="Cabin"/>
                        <a:buNone/>
                      </a:pPr>
                      <a:endParaRPr sz="1300" u="none" strike="noStrike" cap="none" dirty="0">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b="1" u="none" strike="noStrike" cap="none" dirty="0">
                          <a:latin typeface="Cabin"/>
                          <a:ea typeface="Cabin"/>
                          <a:cs typeface="Cabin"/>
                          <a:sym typeface="Cabin"/>
                        </a:rPr>
                        <a:t>Conventional ref range</a:t>
                      </a:r>
                      <a:endParaRPr sz="1300" b="1" u="none" strike="noStrike" cap="none" dirty="0">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Clr>
                          <a:srgbClr val="000000"/>
                        </a:buClr>
                        <a:buSzPts val="1300"/>
                        <a:buFont typeface="Cabin"/>
                        <a:buNone/>
                      </a:pPr>
                      <a:r>
                        <a:rPr lang="en" sz="1300" b="1" u="none" strike="noStrike" cap="none">
                          <a:solidFill>
                            <a:srgbClr val="000000"/>
                          </a:solidFill>
                          <a:latin typeface="Cabin"/>
                          <a:ea typeface="Cabin"/>
                          <a:cs typeface="Cabin"/>
                          <a:sym typeface="Cabin"/>
                        </a:rPr>
                        <a:t>Conventional ref range</a:t>
                      </a:r>
                      <a:endParaRPr/>
                    </a:p>
                  </a:txBody>
                  <a:tcPr marL="121900" marR="121900" marT="121900" marB="121900" anchor="ctr"/>
                </a:tc>
                <a:tc>
                  <a:txBody>
                    <a:bodyPr/>
                    <a:lstStyle/>
                    <a:p>
                      <a:pPr marL="0" marR="0" lvl="0" indent="0" algn="ctr" rtl="0">
                        <a:lnSpc>
                          <a:spcPct val="100000"/>
                        </a:lnSpc>
                        <a:spcBef>
                          <a:spcPts val="0"/>
                        </a:spcBef>
                        <a:spcAft>
                          <a:spcPts val="0"/>
                        </a:spcAft>
                        <a:buClr>
                          <a:srgbClr val="000000"/>
                        </a:buClr>
                        <a:buSzPts val="1300"/>
                        <a:buFont typeface="Cabin"/>
                        <a:buNone/>
                      </a:pPr>
                      <a:r>
                        <a:rPr lang="en" sz="1300" b="1" u="none" strike="noStrike" cap="none">
                          <a:solidFill>
                            <a:srgbClr val="000000"/>
                          </a:solidFill>
                          <a:latin typeface="Cabin"/>
                          <a:ea typeface="Cabin"/>
                          <a:cs typeface="Cabin"/>
                          <a:sym typeface="Cabin"/>
                        </a:rPr>
                        <a:t>Optimal ref range</a:t>
                      </a:r>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Alarm range</a:t>
                      </a:r>
                      <a:endParaRPr/>
                    </a:p>
                  </a:txBody>
                  <a:tcPr marL="121900" marR="121900" marT="121900" marB="121900" anchor="ctr"/>
                </a:tc>
              </a:tr>
              <a:tr h="863000">
                <a:tc>
                  <a:txBody>
                    <a:bodyPr/>
                    <a:lstStyle/>
                    <a:p>
                      <a:pPr marL="0" marR="0" lvl="0" indent="0" algn="ctr" rtl="0">
                        <a:spcBef>
                          <a:spcPts val="0"/>
                        </a:spcBef>
                        <a:spcAft>
                          <a:spcPts val="0"/>
                        </a:spcAft>
                        <a:buClr>
                          <a:schemeClr val="dk1"/>
                        </a:buClr>
                        <a:buSzPts val="1300"/>
                        <a:buFont typeface="Cabin"/>
                        <a:buNone/>
                      </a:pPr>
                      <a:r>
                        <a:rPr lang="en" sz="1300" b="1" u="none" strike="noStrike" cap="none" dirty="0">
                          <a:latin typeface="Cabin"/>
                          <a:ea typeface="Cabin"/>
                          <a:cs typeface="Cabin"/>
                          <a:sym typeface="Cabin"/>
                        </a:rPr>
                        <a:t>Male &amp; Females</a:t>
                      </a:r>
                      <a:endParaRPr sz="1300" b="1" u="none" strike="noStrike" cap="none" dirty="0">
                        <a:latin typeface="Cabin"/>
                        <a:ea typeface="Cabin"/>
                        <a:cs typeface="Cabin"/>
                        <a:sym typeface="Cabin"/>
                      </a:endParaRPr>
                    </a:p>
                  </a:txBody>
                  <a:tcPr marL="121900" marR="121900" marT="121900" marB="121900" anchor="ctr"/>
                </a:tc>
                <a:tc>
                  <a:txBody>
                    <a:bodyPr/>
                    <a:lstStyle/>
                    <a:p>
                      <a:pPr marL="0" marR="0" lvl="0" indent="0" algn="ctr" rtl="0">
                        <a:lnSpc>
                          <a:spcPct val="100000"/>
                        </a:lnSpc>
                        <a:spcBef>
                          <a:spcPts val="0"/>
                        </a:spcBef>
                        <a:spcAft>
                          <a:spcPts val="0"/>
                        </a:spcAft>
                        <a:buClr>
                          <a:schemeClr val="dk1"/>
                        </a:buClr>
                        <a:buSzPts val="1300"/>
                        <a:buFont typeface="Cabin"/>
                        <a:buNone/>
                      </a:pPr>
                      <a:r>
                        <a:rPr lang="en" sz="1300" u="none" strike="noStrike" cap="none" dirty="0">
                          <a:latin typeface="Cabin"/>
                          <a:ea typeface="Cabin"/>
                          <a:cs typeface="Cabin"/>
                          <a:sym typeface="Cabin"/>
                        </a:rPr>
                        <a:t>SI 0.0-0.3 </a:t>
                      </a:r>
                      <a:endParaRPr dirty="0"/>
                    </a:p>
                    <a:p>
                      <a:pPr marL="0" marR="0" lvl="0" indent="0" algn="ctr" rtl="0">
                        <a:lnSpc>
                          <a:spcPct val="100000"/>
                        </a:lnSpc>
                        <a:spcBef>
                          <a:spcPts val="0"/>
                        </a:spcBef>
                        <a:spcAft>
                          <a:spcPts val="0"/>
                        </a:spcAft>
                        <a:buClr>
                          <a:schemeClr val="dk1"/>
                        </a:buClr>
                        <a:buSzPts val="1300"/>
                        <a:buFont typeface="Cabin"/>
                        <a:buNone/>
                      </a:pPr>
                      <a:r>
                        <a:rPr lang="en" sz="1300" u="none" strike="noStrike" cap="none" dirty="0">
                          <a:latin typeface="Cabin"/>
                          <a:ea typeface="Cabin"/>
                          <a:cs typeface="Cabin"/>
                          <a:sym typeface="Cabin"/>
                        </a:rPr>
                        <a:t>x10</a:t>
                      </a:r>
                      <a:r>
                        <a:rPr lang="en" sz="1300" u="none" strike="noStrike" cap="none" baseline="30000" dirty="0">
                          <a:latin typeface="Cabin"/>
                          <a:ea typeface="Cabin"/>
                          <a:cs typeface="Cabin"/>
                          <a:sym typeface="Cabin"/>
                        </a:rPr>
                        <a:t>12</a:t>
                      </a:r>
                      <a:r>
                        <a:rPr lang="en" sz="1300" u="none" strike="noStrike" cap="none" dirty="0">
                          <a:latin typeface="Cabin"/>
                          <a:ea typeface="Cabin"/>
                          <a:cs typeface="Cabin"/>
                          <a:sym typeface="Cabin"/>
                        </a:rPr>
                        <a:t>/L</a:t>
                      </a:r>
                      <a:endParaRPr dirty="0"/>
                    </a:p>
                  </a:txBody>
                  <a:tcPr marL="121900" marR="121900" marT="121900" marB="121900" anchor="ctr">
                    <a:solidFill>
                      <a:srgbClr val="93B9C3"/>
                    </a:solidFill>
                  </a:tcPr>
                </a:tc>
                <a:tc>
                  <a:txBody>
                    <a:bodyPr/>
                    <a:lstStyle/>
                    <a:p>
                      <a:pPr marL="0" marR="0" lvl="0" indent="0" algn="ctr" rtl="0">
                        <a:lnSpc>
                          <a:spcPct val="100000"/>
                        </a:lnSpc>
                        <a:spcBef>
                          <a:spcPts val="0"/>
                        </a:spcBef>
                        <a:spcAft>
                          <a:spcPts val="0"/>
                        </a:spcAft>
                        <a:buClr>
                          <a:schemeClr val="dk1"/>
                        </a:buClr>
                        <a:buSzPts val="1300"/>
                        <a:buFont typeface="Cabin"/>
                        <a:buNone/>
                      </a:pPr>
                      <a:r>
                        <a:rPr lang="en" sz="1300" u="none" strike="noStrike" cap="none">
                          <a:latin typeface="Cabin"/>
                          <a:ea typeface="Cabin"/>
                          <a:cs typeface="Cabin"/>
                          <a:sym typeface="Cabin"/>
                        </a:rPr>
                        <a:t>&lt;0.3%</a:t>
                      </a:r>
                      <a:endParaRPr sz="1300" u="none" strike="noStrike" cap="none" baseline="30000">
                        <a:latin typeface="Cabin"/>
                        <a:ea typeface="Cabin"/>
                        <a:cs typeface="Cabin"/>
                        <a:sym typeface="Cabin"/>
                      </a:endParaRPr>
                    </a:p>
                  </a:txBody>
                  <a:tcPr marL="121900" marR="121900" marT="121900" marB="121900" anchor="ctr"/>
                </a:tc>
                <a:tc>
                  <a:txBody>
                    <a:bodyPr/>
                    <a:lstStyle/>
                    <a:p>
                      <a:pPr marL="0" marR="0" lvl="0" indent="0" algn="ctr" rtl="0">
                        <a:lnSpc>
                          <a:spcPct val="100000"/>
                        </a:lnSpc>
                        <a:spcBef>
                          <a:spcPts val="0"/>
                        </a:spcBef>
                        <a:spcAft>
                          <a:spcPts val="0"/>
                        </a:spcAft>
                        <a:buClr>
                          <a:schemeClr val="dk1"/>
                        </a:buClr>
                        <a:buSzPts val="1300"/>
                        <a:buFont typeface="Cabin"/>
                        <a:buNone/>
                      </a:pPr>
                      <a:r>
                        <a:rPr lang="en" sz="1300" u="none" strike="noStrike" cap="none">
                          <a:solidFill>
                            <a:schemeClr val="dk1"/>
                          </a:solidFill>
                          <a:latin typeface="Cabin"/>
                          <a:ea typeface="Cabin"/>
                          <a:cs typeface="Cabin"/>
                          <a:sym typeface="Cabin"/>
                        </a:rPr>
                        <a:t>0.0-0.1</a:t>
                      </a:r>
                      <a:endParaRPr/>
                    </a:p>
                    <a:p>
                      <a:pPr marL="0" marR="0" lvl="0" indent="0" algn="ctr" rtl="0">
                        <a:lnSpc>
                          <a:spcPct val="100000"/>
                        </a:lnSpc>
                        <a:spcBef>
                          <a:spcPts val="0"/>
                        </a:spcBef>
                        <a:spcAft>
                          <a:spcPts val="0"/>
                        </a:spcAft>
                        <a:buClr>
                          <a:srgbClr val="000000"/>
                        </a:buClr>
                        <a:buSzPts val="1300"/>
                        <a:buFont typeface="Cabin"/>
                        <a:buNone/>
                      </a:pPr>
                      <a:r>
                        <a:rPr lang="en" sz="1300" u="none" strike="noStrike" cap="none">
                          <a:solidFill>
                            <a:srgbClr val="000000"/>
                          </a:solidFill>
                          <a:latin typeface="Cabin"/>
                          <a:ea typeface="Cabin"/>
                          <a:cs typeface="Cabin"/>
                          <a:sym typeface="Cabin"/>
                        </a:rPr>
                        <a:t>x10</a:t>
                      </a:r>
                      <a:r>
                        <a:rPr lang="en" sz="1300" u="none" strike="noStrike" cap="none" baseline="30000">
                          <a:solidFill>
                            <a:srgbClr val="000000"/>
                          </a:solidFill>
                          <a:latin typeface="Cabin"/>
                          <a:ea typeface="Cabin"/>
                          <a:cs typeface="Cabin"/>
                          <a:sym typeface="Cabin"/>
                        </a:rPr>
                        <a:t>12</a:t>
                      </a:r>
                      <a:r>
                        <a:rPr lang="en" sz="1300" u="none" strike="noStrike" cap="none">
                          <a:solidFill>
                            <a:srgbClr val="000000"/>
                          </a:solidFill>
                          <a:latin typeface="Cabin"/>
                          <a:ea typeface="Cabin"/>
                          <a:cs typeface="Cabin"/>
                          <a:sym typeface="Cabin"/>
                        </a:rPr>
                        <a:t>/L</a:t>
                      </a:r>
                      <a:endParaRPr/>
                    </a:p>
                  </a:txBody>
                  <a:tcPr marL="121900" marR="121900" marT="121900" marB="121900" anchor="ctr">
                    <a:solidFill>
                      <a:srgbClr val="92D050"/>
                    </a:solidFill>
                  </a:tcPr>
                </a:tc>
                <a:tc>
                  <a:txBody>
                    <a:bodyPr/>
                    <a:lstStyle/>
                    <a:p>
                      <a:pPr marL="0" marR="0" lvl="0" indent="0" algn="ctr" rtl="0">
                        <a:lnSpc>
                          <a:spcPct val="100000"/>
                        </a:lnSpc>
                        <a:spcBef>
                          <a:spcPts val="0"/>
                        </a:spcBef>
                        <a:spcAft>
                          <a:spcPts val="0"/>
                        </a:spcAft>
                        <a:buClr>
                          <a:schemeClr val="dk1"/>
                        </a:buClr>
                        <a:buSzPts val="1300"/>
                        <a:buFont typeface="Cabin"/>
                        <a:buNone/>
                      </a:pPr>
                      <a:r>
                        <a:rPr lang="en" sz="1300" u="none" strike="noStrike" cap="none" dirty="0">
                          <a:solidFill>
                            <a:schemeClr val="dk1"/>
                          </a:solidFill>
                          <a:latin typeface="Cabin"/>
                          <a:ea typeface="Cabin"/>
                          <a:cs typeface="Cabin"/>
                          <a:sym typeface="Cabin"/>
                        </a:rPr>
                        <a:t>&gt;0.5</a:t>
                      </a:r>
                      <a:endParaRPr dirty="0"/>
                    </a:p>
                    <a:p>
                      <a:pPr marL="0" marR="0" lvl="0" indent="0" algn="ctr" rtl="0">
                        <a:lnSpc>
                          <a:spcPct val="100000"/>
                        </a:lnSpc>
                        <a:spcBef>
                          <a:spcPts val="0"/>
                        </a:spcBef>
                        <a:spcAft>
                          <a:spcPts val="0"/>
                        </a:spcAft>
                        <a:buClr>
                          <a:srgbClr val="000000"/>
                        </a:buClr>
                        <a:buSzPts val="1300"/>
                        <a:buFont typeface="Cabin"/>
                        <a:buNone/>
                      </a:pPr>
                      <a:r>
                        <a:rPr lang="en" sz="1300" u="none" strike="noStrike" cap="none" dirty="0">
                          <a:solidFill>
                            <a:srgbClr val="000000"/>
                          </a:solidFill>
                          <a:latin typeface="Cabin"/>
                          <a:ea typeface="Cabin"/>
                          <a:cs typeface="Cabin"/>
                          <a:sym typeface="Cabin"/>
                        </a:rPr>
                        <a:t>x10</a:t>
                      </a:r>
                      <a:r>
                        <a:rPr lang="en" sz="1300" u="none" strike="noStrike" cap="none" baseline="30000" dirty="0">
                          <a:solidFill>
                            <a:srgbClr val="000000"/>
                          </a:solidFill>
                          <a:latin typeface="Cabin"/>
                          <a:ea typeface="Cabin"/>
                          <a:cs typeface="Cabin"/>
                          <a:sym typeface="Cabin"/>
                        </a:rPr>
                        <a:t>12</a:t>
                      </a:r>
                      <a:r>
                        <a:rPr lang="en" sz="1300" u="none" strike="noStrike" cap="none" dirty="0">
                          <a:solidFill>
                            <a:srgbClr val="000000"/>
                          </a:solidFill>
                          <a:latin typeface="Cabin"/>
                          <a:ea typeface="Cabin"/>
                          <a:cs typeface="Cabin"/>
                          <a:sym typeface="Cabin"/>
                        </a:rPr>
                        <a:t>/L</a:t>
                      </a:r>
                      <a:endParaRPr dirty="0"/>
                    </a:p>
                  </a:txBody>
                  <a:tcPr marL="121900" marR="121900" marT="121900" marB="121900" anchor="ctr">
                    <a:solidFill>
                      <a:srgbClr val="FF7E79"/>
                    </a:solidFill>
                  </a:tcPr>
                </a:tc>
              </a:tr>
            </a:tbl>
          </a:graphicData>
        </a:graphic>
      </p:graphicFrame>
      <p:sp>
        <p:nvSpPr>
          <p:cNvPr id="2" name="Date Placeholder 1"/>
          <p:cNvSpPr>
            <a:spLocks noGrp="1"/>
          </p:cNvSpPr>
          <p:nvPr>
            <p:ph type="dt" sz="half" idx="10"/>
          </p:nvPr>
        </p:nvSpPr>
        <p:spPr/>
        <p:txBody>
          <a:bodyPr/>
          <a:lstStyle/>
          <a:p>
            <a:fld id="{099F4B0B-0DD5-4479-8A3E-F919F0504C57}" type="datetime1">
              <a:rPr lang="en-US" smtClean="0"/>
              <a:t>11/21/2018</a:t>
            </a:fld>
            <a:endParaRPr lang="en-AU"/>
          </a:p>
        </p:txBody>
      </p:sp>
    </p:spTree>
    <p:extLst>
      <p:ext uri="{BB962C8B-B14F-4D97-AF65-F5344CB8AC3E}">
        <p14:creationId xmlns:p14="http://schemas.microsoft.com/office/powerpoint/2010/main" val="34116173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Shape 275"/>
        <p:cNvGrpSpPr/>
        <p:nvPr/>
      </p:nvGrpSpPr>
      <p:grpSpPr>
        <a:xfrm>
          <a:off x="0" y="0"/>
          <a:ext cx="0" cy="0"/>
          <a:chOff x="0" y="0"/>
          <a:chExt cx="0" cy="0"/>
        </a:xfrm>
      </p:grpSpPr>
      <p:sp>
        <p:nvSpPr>
          <p:cNvPr id="276" name="Google Shape;276;p32"/>
          <p:cNvSpPr txBox="1">
            <a:spLocks noGrp="1"/>
          </p:cNvSpPr>
          <p:nvPr>
            <p:ph type="title"/>
          </p:nvPr>
        </p:nvSpPr>
        <p:spPr>
          <a:xfrm>
            <a:off x="349828" y="228600"/>
            <a:ext cx="10972800" cy="914400"/>
          </a:xfrm>
          <a:prstGeom prst="rect">
            <a:avLst/>
          </a:prstGeom>
          <a:noFill/>
          <a:ln>
            <a:noFill/>
          </a:ln>
        </p:spPr>
        <p:txBody>
          <a:bodyPr spcFirstLastPara="1" wrap="square" lIns="121875" tIns="121875" rIns="121875" bIns="121875" anchor="t" anchorCtr="0">
            <a:noAutofit/>
          </a:bodyPr>
          <a:lstStyle/>
          <a:p>
            <a:pPr>
              <a:lnSpc>
                <a:spcPct val="125000"/>
              </a:lnSpc>
              <a:spcBef>
                <a:spcPts val="0"/>
              </a:spcBef>
              <a:spcAft>
                <a:spcPts val="800"/>
              </a:spcAft>
              <a:buClr>
                <a:srgbClr val="333333"/>
              </a:buClr>
              <a:buSzPts val="3200"/>
            </a:pPr>
            <a:r>
              <a:rPr lang="en" sz="3600" b="1" dirty="0">
                <a:solidFill>
                  <a:schemeClr val="dk2"/>
                </a:solidFill>
                <a:latin typeface="Cabin" panose="020B0604020202020204" charset="0"/>
                <a:ea typeface="Bookman Old Style"/>
                <a:cs typeface="Bookman Old Style"/>
                <a:sym typeface="Bookman Old Style"/>
              </a:rPr>
              <a:t>Platelets</a:t>
            </a:r>
            <a:endParaRPr sz="3600" b="1" dirty="0">
              <a:solidFill>
                <a:schemeClr val="dk2"/>
              </a:solidFill>
              <a:latin typeface="Cabin" panose="020B0604020202020204" charset="0"/>
              <a:ea typeface="Bookman Old Style"/>
              <a:cs typeface="Bookman Old Style"/>
              <a:sym typeface="Bookman Old Style"/>
            </a:endParaRPr>
          </a:p>
          <a:p>
            <a:pPr marL="0" marR="0" lvl="0" indent="0" algn="l" rtl="0">
              <a:spcBef>
                <a:spcPts val="800"/>
              </a:spcBef>
              <a:spcAft>
                <a:spcPts val="0"/>
              </a:spcAft>
              <a:buClr>
                <a:schemeClr val="dk2"/>
              </a:buClr>
              <a:buSzPts val="9600"/>
              <a:buFont typeface="Bookman Old Style"/>
              <a:buNone/>
            </a:pPr>
            <a:endParaRPr sz="3600" b="0" i="0" u="none" strike="noStrike" cap="none" dirty="0">
              <a:solidFill>
                <a:schemeClr val="dk2"/>
              </a:solidFill>
              <a:latin typeface="Cabin" panose="020B0604020202020204" charset="0"/>
              <a:ea typeface="Bookman Old Style"/>
              <a:cs typeface="Bookman Old Style"/>
              <a:sym typeface="Bookman Old Style"/>
            </a:endParaRPr>
          </a:p>
        </p:txBody>
      </p:sp>
      <p:sp>
        <p:nvSpPr>
          <p:cNvPr id="280" name="Google Shape;280;p32"/>
          <p:cNvSpPr txBox="1">
            <a:spLocks noGrp="1"/>
          </p:cNvSpPr>
          <p:nvPr>
            <p:ph type="sldNum" sz="quarter" idx="12"/>
          </p:nvPr>
        </p:nvSpPr>
        <p:spPr>
          <a:xfrm>
            <a:off x="816865" y="6356350"/>
            <a:ext cx="2641500" cy="365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
              <a:t>31</a:t>
            </a:fld>
            <a:endParaRPr/>
          </a:p>
        </p:txBody>
      </p:sp>
      <p:sp>
        <p:nvSpPr>
          <p:cNvPr id="277" name="Google Shape;277;p32"/>
          <p:cNvSpPr txBox="1">
            <a:spLocks noGrp="1"/>
          </p:cNvSpPr>
          <p:nvPr>
            <p:ph sz="quarter" idx="1"/>
          </p:nvPr>
        </p:nvSpPr>
        <p:spPr>
          <a:xfrm>
            <a:off x="566592" y="1123407"/>
            <a:ext cx="5388864" cy="4957356"/>
          </a:xfrm>
          <a:prstGeom prst="rect">
            <a:avLst/>
          </a:prstGeom>
          <a:noFill/>
          <a:ln>
            <a:noFill/>
          </a:ln>
        </p:spPr>
        <p:txBody>
          <a:bodyPr spcFirstLastPara="1" wrap="square" lIns="121875" tIns="121875" rIns="121875" bIns="121875" anchor="t" anchorCtr="0">
            <a:noAutofit/>
          </a:bodyPr>
          <a:lstStyle/>
          <a:p>
            <a:pPr marL="0" marR="0" lvl="0" indent="0" algn="l" rtl="0">
              <a:spcBef>
                <a:spcPts val="800"/>
              </a:spcBef>
              <a:spcAft>
                <a:spcPts val="0"/>
              </a:spcAft>
              <a:buClr>
                <a:schemeClr val="dk1"/>
              </a:buClr>
              <a:buSzPts val="1100"/>
              <a:buFont typeface="Noto Sans Symbols"/>
              <a:buNone/>
            </a:pPr>
            <a:r>
              <a:rPr lang="en" sz="2000" b="0" i="0" u="none" strike="noStrike" cap="none" dirty="0">
                <a:solidFill>
                  <a:srgbClr val="333333"/>
                </a:solidFill>
                <a:latin typeface="Cabin"/>
                <a:ea typeface="Cabin"/>
                <a:cs typeface="Cabin"/>
                <a:sym typeface="Cabin"/>
              </a:rPr>
              <a:t>Platelets are a critical element in blood clot formation. </a:t>
            </a:r>
            <a:endParaRPr dirty="0"/>
          </a:p>
          <a:p>
            <a:pPr marL="0" marR="0" lvl="0" indent="0" algn="l" rtl="0">
              <a:spcBef>
                <a:spcPts val="800"/>
              </a:spcBef>
              <a:spcAft>
                <a:spcPts val="0"/>
              </a:spcAft>
              <a:buClr>
                <a:schemeClr val="dk1"/>
              </a:buClr>
              <a:buSzPts val="1100"/>
              <a:buFont typeface="Noto Sans Symbols"/>
              <a:buNone/>
            </a:pPr>
            <a:r>
              <a:rPr lang="en" sz="2000" b="1" i="0" u="none" strike="noStrike" cap="none" dirty="0">
                <a:solidFill>
                  <a:srgbClr val="333333"/>
                </a:solidFill>
                <a:latin typeface="Cabin"/>
                <a:ea typeface="Cabin"/>
                <a:cs typeface="Cabin"/>
                <a:sym typeface="Cabin"/>
              </a:rPr>
              <a:t>INCREASED PLATELETS </a:t>
            </a:r>
            <a:r>
              <a:rPr lang="en" sz="2000" b="0" i="0" u="none" strike="noStrike" cap="none" dirty="0">
                <a:solidFill>
                  <a:srgbClr val="333333"/>
                </a:solidFill>
                <a:latin typeface="Cabin"/>
                <a:ea typeface="Cabin"/>
                <a:cs typeface="Cabin"/>
                <a:sym typeface="Cabin"/>
              </a:rPr>
              <a:t>(</a:t>
            </a:r>
            <a:r>
              <a:rPr lang="en" sz="2000" b="0" i="1" u="none" strike="noStrike" cap="none" dirty="0">
                <a:solidFill>
                  <a:srgbClr val="333333"/>
                </a:solidFill>
                <a:latin typeface="Cabin"/>
                <a:ea typeface="Cabin"/>
                <a:cs typeface="Cabin"/>
                <a:sym typeface="Cabin"/>
              </a:rPr>
              <a:t>thrombocytosis, </a:t>
            </a:r>
            <a:r>
              <a:rPr lang="en" sz="2000" b="0" i="1" u="none" strike="noStrike" cap="none" dirty="0" smtClean="0">
                <a:solidFill>
                  <a:srgbClr val="333333"/>
                </a:solidFill>
                <a:latin typeface="Cabin"/>
                <a:ea typeface="Cabin"/>
                <a:cs typeface="Cabin"/>
                <a:sym typeface="Cabin"/>
              </a:rPr>
              <a:t>thrombocythemia</a:t>
            </a:r>
            <a:r>
              <a:rPr lang="en" sz="2000" b="0" i="0" u="none" strike="noStrike" cap="none" dirty="0" smtClean="0">
                <a:solidFill>
                  <a:srgbClr val="333333"/>
                </a:solidFill>
                <a:latin typeface="Cabin"/>
                <a:ea typeface="Cabin"/>
                <a:cs typeface="Cabin"/>
                <a:sym typeface="Cabin"/>
              </a:rPr>
              <a:t>)</a:t>
            </a:r>
            <a:endParaRPr lang="en" dirty="0">
              <a:sym typeface="Cabin"/>
            </a:endParaRPr>
          </a:p>
          <a:p>
            <a:pPr marL="0" marR="0" lvl="0" indent="0" algn="l" rtl="0">
              <a:spcBef>
                <a:spcPts val="800"/>
              </a:spcBef>
              <a:spcAft>
                <a:spcPts val="0"/>
              </a:spcAft>
              <a:buClr>
                <a:schemeClr val="dk1"/>
              </a:buClr>
              <a:buSzPts val="1100"/>
              <a:buFont typeface="Noto Sans Symbols"/>
              <a:buNone/>
            </a:pPr>
            <a:r>
              <a:rPr lang="en" sz="2000" b="0" i="0" u="none" strike="noStrike" cap="none" dirty="0" smtClean="0">
                <a:solidFill>
                  <a:srgbClr val="333333"/>
                </a:solidFill>
                <a:latin typeface="Cabin"/>
                <a:ea typeface="Cabin"/>
                <a:cs typeface="Cabin"/>
                <a:sym typeface="Cabin"/>
              </a:rPr>
              <a:t>Infection</a:t>
            </a:r>
            <a:endParaRPr lang="en" dirty="0">
              <a:sym typeface="Cabin"/>
            </a:endParaRPr>
          </a:p>
          <a:p>
            <a:pPr marL="0" marR="0" lvl="0" indent="0" algn="l" rtl="0">
              <a:spcBef>
                <a:spcPts val="800"/>
              </a:spcBef>
              <a:spcAft>
                <a:spcPts val="0"/>
              </a:spcAft>
              <a:buClr>
                <a:schemeClr val="dk1"/>
              </a:buClr>
              <a:buSzPts val="1100"/>
              <a:buFont typeface="Noto Sans Symbols"/>
              <a:buNone/>
            </a:pPr>
            <a:r>
              <a:rPr lang="en" sz="2000" b="0" i="0" u="none" strike="noStrike" cap="none" dirty="0" smtClean="0">
                <a:solidFill>
                  <a:srgbClr val="333333"/>
                </a:solidFill>
                <a:latin typeface="Cabin"/>
                <a:ea typeface="Cabin"/>
                <a:cs typeface="Cabin"/>
                <a:sym typeface="Cabin"/>
              </a:rPr>
              <a:t>Malignancies</a:t>
            </a:r>
            <a:endParaRPr lang="en" dirty="0">
              <a:sym typeface="Cabin"/>
            </a:endParaRPr>
          </a:p>
          <a:p>
            <a:pPr marL="0" marR="0" lvl="0" indent="0" algn="l" rtl="0">
              <a:spcBef>
                <a:spcPts val="800"/>
              </a:spcBef>
              <a:spcAft>
                <a:spcPts val="0"/>
              </a:spcAft>
              <a:buClr>
                <a:schemeClr val="dk1"/>
              </a:buClr>
              <a:buSzPts val="1100"/>
              <a:buFont typeface="Noto Sans Symbols"/>
              <a:buNone/>
            </a:pPr>
            <a:r>
              <a:rPr lang="en" sz="2000" b="0" i="0" u="none" strike="noStrike" cap="none" dirty="0" smtClean="0">
                <a:solidFill>
                  <a:srgbClr val="333333"/>
                </a:solidFill>
                <a:latin typeface="Cabin"/>
                <a:ea typeface="Cabin"/>
                <a:cs typeface="Cabin"/>
                <a:sym typeface="Cabin"/>
              </a:rPr>
              <a:t>Splenectomy</a:t>
            </a:r>
            <a:endParaRPr lang="en" dirty="0">
              <a:sym typeface="Cabin"/>
            </a:endParaRPr>
          </a:p>
          <a:p>
            <a:pPr marL="0" marR="0" lvl="0" indent="0" algn="l" rtl="0">
              <a:spcBef>
                <a:spcPts val="800"/>
              </a:spcBef>
              <a:spcAft>
                <a:spcPts val="0"/>
              </a:spcAft>
              <a:buClr>
                <a:schemeClr val="dk1"/>
              </a:buClr>
              <a:buSzPts val="1100"/>
              <a:buFont typeface="Noto Sans Symbols"/>
              <a:buNone/>
            </a:pPr>
            <a:r>
              <a:rPr lang="en" sz="2000" b="0" i="0" u="none" strike="noStrike" cap="none" dirty="0" smtClean="0">
                <a:solidFill>
                  <a:srgbClr val="333333"/>
                </a:solidFill>
                <a:latin typeface="Cabin"/>
                <a:ea typeface="Cabin"/>
                <a:cs typeface="Cabin"/>
                <a:sym typeface="Cabin"/>
              </a:rPr>
              <a:t>Chronic </a:t>
            </a:r>
            <a:r>
              <a:rPr lang="en" sz="2000" b="0" i="0" u="none" strike="noStrike" cap="none" dirty="0">
                <a:solidFill>
                  <a:srgbClr val="333333"/>
                </a:solidFill>
                <a:latin typeface="Cabin"/>
                <a:ea typeface="Cabin"/>
                <a:cs typeface="Cabin"/>
                <a:sym typeface="Cabin"/>
              </a:rPr>
              <a:t>inflammatory disorders (eg, rheumatoid </a:t>
            </a:r>
            <a:r>
              <a:rPr lang="en" sz="2000" b="0" i="0" u="none" strike="noStrike" cap="none" dirty="0" smtClean="0">
                <a:solidFill>
                  <a:srgbClr val="333333"/>
                </a:solidFill>
                <a:latin typeface="Cabin"/>
                <a:ea typeface="Cabin"/>
                <a:cs typeface="Cabin"/>
                <a:sym typeface="Cabin"/>
              </a:rPr>
              <a:t>arthritis)</a:t>
            </a:r>
            <a:endParaRPr lang="en" dirty="0">
              <a:sym typeface="Cabin"/>
            </a:endParaRPr>
          </a:p>
          <a:p>
            <a:pPr marL="0" marR="0" lvl="0" indent="0" algn="l" rtl="0">
              <a:spcBef>
                <a:spcPts val="800"/>
              </a:spcBef>
              <a:spcAft>
                <a:spcPts val="0"/>
              </a:spcAft>
              <a:buClr>
                <a:schemeClr val="dk1"/>
              </a:buClr>
              <a:buSzPts val="1100"/>
              <a:buFont typeface="Noto Sans Symbols"/>
              <a:buNone/>
            </a:pPr>
            <a:r>
              <a:rPr lang="en" sz="2000" b="0" i="0" u="none" strike="noStrike" cap="none" dirty="0" smtClean="0">
                <a:solidFill>
                  <a:srgbClr val="333333"/>
                </a:solidFill>
                <a:latin typeface="Cabin"/>
                <a:ea typeface="Cabin"/>
                <a:cs typeface="Cabin"/>
                <a:sym typeface="Cabin"/>
              </a:rPr>
              <a:t>Polycythemia vera</a:t>
            </a:r>
            <a:endParaRPr lang="en" dirty="0">
              <a:sym typeface="Cabin"/>
            </a:endParaRPr>
          </a:p>
          <a:p>
            <a:pPr marL="0" marR="0" lvl="0" indent="0" algn="l" rtl="0">
              <a:spcBef>
                <a:spcPts val="800"/>
              </a:spcBef>
              <a:spcAft>
                <a:spcPts val="0"/>
              </a:spcAft>
              <a:buClr>
                <a:schemeClr val="dk1"/>
              </a:buClr>
              <a:buSzPts val="1100"/>
              <a:buFont typeface="Noto Sans Symbols"/>
              <a:buNone/>
            </a:pPr>
            <a:r>
              <a:rPr lang="en" sz="2000" b="0" i="0" u="none" strike="noStrike" cap="none" dirty="0" smtClean="0">
                <a:solidFill>
                  <a:srgbClr val="333333"/>
                </a:solidFill>
                <a:latin typeface="Cabin"/>
                <a:ea typeface="Cabin"/>
                <a:cs typeface="Cabin"/>
                <a:sym typeface="Cabin"/>
              </a:rPr>
              <a:t>Haemorrhage</a:t>
            </a:r>
            <a:endParaRPr lang="en" dirty="0">
              <a:sym typeface="Cabin"/>
            </a:endParaRPr>
          </a:p>
          <a:p>
            <a:pPr marL="0" marR="0" lvl="0" indent="0" algn="l" rtl="0">
              <a:spcBef>
                <a:spcPts val="800"/>
              </a:spcBef>
              <a:spcAft>
                <a:spcPts val="0"/>
              </a:spcAft>
              <a:buClr>
                <a:schemeClr val="dk1"/>
              </a:buClr>
              <a:buSzPts val="1100"/>
              <a:buFont typeface="Noto Sans Symbols"/>
              <a:buNone/>
            </a:pPr>
            <a:r>
              <a:rPr lang="en" sz="2000" b="0" i="0" u="none" strike="noStrike" cap="none" dirty="0" smtClean="0">
                <a:solidFill>
                  <a:srgbClr val="333333"/>
                </a:solidFill>
                <a:latin typeface="Cabin"/>
                <a:ea typeface="Cabin"/>
                <a:cs typeface="Cabin"/>
                <a:sym typeface="Cabin"/>
              </a:rPr>
              <a:t>Iron </a:t>
            </a:r>
            <a:r>
              <a:rPr lang="en" sz="2000" b="0" i="0" u="none" strike="noStrike" cap="none" dirty="0">
                <a:solidFill>
                  <a:srgbClr val="333333"/>
                </a:solidFill>
                <a:latin typeface="Cabin"/>
                <a:ea typeface="Cabin"/>
                <a:cs typeface="Cabin"/>
                <a:sym typeface="Cabin"/>
              </a:rPr>
              <a:t>deficiency </a:t>
            </a:r>
            <a:r>
              <a:rPr lang="en" sz="2000" b="0" i="0" u="none" strike="noStrike" cap="none" dirty="0" smtClean="0">
                <a:solidFill>
                  <a:srgbClr val="333333"/>
                </a:solidFill>
                <a:latin typeface="Cabin"/>
                <a:ea typeface="Cabin"/>
                <a:cs typeface="Cabin"/>
                <a:sym typeface="Cabin"/>
              </a:rPr>
              <a:t>anemia</a:t>
            </a:r>
            <a:endParaRPr lang="en" dirty="0">
              <a:sym typeface="Cabin"/>
            </a:endParaRPr>
          </a:p>
          <a:p>
            <a:pPr marL="0" marR="0" lvl="0" indent="0" algn="l" rtl="0">
              <a:spcBef>
                <a:spcPts val="800"/>
              </a:spcBef>
              <a:spcAft>
                <a:spcPts val="0"/>
              </a:spcAft>
              <a:buClr>
                <a:schemeClr val="dk1"/>
              </a:buClr>
              <a:buSzPts val="1100"/>
              <a:buFont typeface="Noto Sans Symbols"/>
              <a:buNone/>
            </a:pPr>
            <a:r>
              <a:rPr lang="en" sz="2000" b="0" i="0" u="none" strike="noStrike" cap="none" dirty="0" smtClean="0">
                <a:solidFill>
                  <a:srgbClr val="333333"/>
                </a:solidFill>
                <a:latin typeface="Cabin"/>
                <a:ea typeface="Cabin"/>
                <a:cs typeface="Cabin"/>
                <a:sym typeface="Cabin"/>
              </a:rPr>
              <a:t>Myeloid </a:t>
            </a:r>
            <a:r>
              <a:rPr lang="en" sz="2000" b="0" i="0" u="none" strike="noStrike" cap="none" dirty="0">
                <a:solidFill>
                  <a:srgbClr val="333333"/>
                </a:solidFill>
                <a:latin typeface="Cabin"/>
                <a:ea typeface="Cabin"/>
                <a:cs typeface="Cabin"/>
                <a:sym typeface="Cabin"/>
              </a:rPr>
              <a:t>metaplasia.</a:t>
            </a:r>
            <a:endParaRPr sz="2000" b="0" i="0" u="sng" strike="noStrike" cap="none" dirty="0">
              <a:solidFill>
                <a:schemeClr val="hlink"/>
              </a:solidFill>
              <a:latin typeface="Cabin"/>
              <a:ea typeface="Cabin"/>
              <a:cs typeface="Cabin"/>
              <a:sym typeface="Cabin"/>
              <a:hlinkClick r:id="rId3"/>
            </a:endParaRPr>
          </a:p>
        </p:txBody>
      </p:sp>
      <p:sp>
        <p:nvSpPr>
          <p:cNvPr id="278" name="Google Shape;278;p32"/>
          <p:cNvSpPr txBox="1">
            <a:spLocks noGrp="1"/>
          </p:cNvSpPr>
          <p:nvPr>
            <p:ph sz="quarter" idx="2"/>
          </p:nvPr>
        </p:nvSpPr>
        <p:spPr>
          <a:xfrm>
            <a:off x="5998464" y="1826261"/>
            <a:ext cx="5566664" cy="4327651"/>
          </a:xfrm>
          <a:prstGeom prst="rect">
            <a:avLst/>
          </a:prstGeom>
          <a:noFill/>
          <a:ln>
            <a:noFill/>
          </a:ln>
        </p:spPr>
        <p:txBody>
          <a:bodyPr spcFirstLastPara="1" wrap="square" lIns="121900" tIns="60950" rIns="121900" bIns="60950" anchor="t" anchorCtr="0">
            <a:noAutofit/>
          </a:bodyPr>
          <a:lstStyle/>
          <a:p>
            <a:pPr marL="609585" marR="0" lvl="1" indent="0" algn="l" rtl="0">
              <a:spcBef>
                <a:spcPts val="0"/>
              </a:spcBef>
              <a:spcAft>
                <a:spcPts val="0"/>
              </a:spcAft>
              <a:buClr>
                <a:schemeClr val="dk1"/>
              </a:buClr>
              <a:buSzPts val="1100"/>
              <a:buFont typeface="Noto Sans Symbols"/>
              <a:buNone/>
            </a:pPr>
            <a:endParaRPr sz="1800" b="1" i="0" u="none" strike="noStrike" cap="none" dirty="0">
              <a:solidFill>
                <a:srgbClr val="333333"/>
              </a:solidFill>
              <a:latin typeface="Cabin"/>
              <a:ea typeface="Cabin"/>
              <a:cs typeface="Cabin"/>
              <a:sym typeface="Cabin"/>
            </a:endParaRPr>
          </a:p>
          <a:p>
            <a:pPr marL="243834" marR="0" lvl="0" indent="0" algn="l" rtl="0">
              <a:spcBef>
                <a:spcPts val="600"/>
              </a:spcBef>
              <a:spcAft>
                <a:spcPts val="0"/>
              </a:spcAft>
              <a:buClr>
                <a:schemeClr val="dk1"/>
              </a:buClr>
              <a:buSzPts val="1100"/>
              <a:buFont typeface="Noto Sans Symbols"/>
              <a:buNone/>
            </a:pPr>
            <a:r>
              <a:rPr lang="en" sz="2000" b="1" i="0" u="none" strike="noStrike" cap="none" dirty="0">
                <a:solidFill>
                  <a:srgbClr val="333333"/>
                </a:solidFill>
                <a:latin typeface="Cabin"/>
                <a:ea typeface="Cabin"/>
                <a:cs typeface="Cabin"/>
                <a:sym typeface="Cabin"/>
              </a:rPr>
              <a:t>DECREASED PLATELETS </a:t>
            </a:r>
            <a:r>
              <a:rPr lang="en" sz="2000" b="0" i="0" u="none" strike="noStrike" cap="none" dirty="0">
                <a:solidFill>
                  <a:srgbClr val="333333"/>
                </a:solidFill>
                <a:latin typeface="Cabin"/>
                <a:ea typeface="Cabin"/>
                <a:cs typeface="Cabin"/>
                <a:sym typeface="Cabin"/>
              </a:rPr>
              <a:t>(</a:t>
            </a:r>
            <a:r>
              <a:rPr lang="en" sz="2000" b="0" i="1" u="none" strike="noStrike" cap="none" dirty="0">
                <a:solidFill>
                  <a:srgbClr val="333333"/>
                </a:solidFill>
                <a:latin typeface="Cabin"/>
                <a:ea typeface="Cabin"/>
                <a:cs typeface="Cabin"/>
                <a:sym typeface="Cabin"/>
              </a:rPr>
              <a:t>thrombocytopenia</a:t>
            </a:r>
            <a:r>
              <a:rPr lang="en" sz="2000" b="0" i="0" u="none" strike="noStrike" cap="none" dirty="0">
                <a:solidFill>
                  <a:srgbClr val="333333"/>
                </a:solidFill>
                <a:latin typeface="Cabin"/>
                <a:ea typeface="Cabin"/>
                <a:cs typeface="Cabin"/>
                <a:sym typeface="Cabin"/>
              </a:rPr>
              <a:t>) </a:t>
            </a:r>
            <a:endParaRPr sz="2000" b="1" i="0" u="none" strike="noStrike" cap="none" dirty="0">
              <a:solidFill>
                <a:srgbClr val="333333"/>
              </a:solidFill>
              <a:latin typeface="Cabin"/>
              <a:ea typeface="Cabin"/>
              <a:cs typeface="Cabin"/>
              <a:sym typeface="Cabin"/>
            </a:endParaRPr>
          </a:p>
          <a:p>
            <a:pPr marL="243834" marR="0" lvl="0" indent="0" algn="l" rtl="0">
              <a:spcBef>
                <a:spcPts val="600"/>
              </a:spcBef>
              <a:spcAft>
                <a:spcPts val="0"/>
              </a:spcAft>
              <a:buClr>
                <a:schemeClr val="dk1"/>
              </a:buClr>
              <a:buSzPts val="1100"/>
              <a:buNone/>
            </a:pPr>
            <a:r>
              <a:rPr lang="en" sz="2000" b="0" i="0" u="none" strike="noStrike" cap="none" dirty="0">
                <a:solidFill>
                  <a:srgbClr val="333333"/>
                </a:solidFill>
                <a:latin typeface="Cabin"/>
                <a:ea typeface="Cabin"/>
                <a:cs typeface="Cabin"/>
                <a:sym typeface="Cabin"/>
              </a:rPr>
              <a:t>Autoimmune disorders such as idiopathic thrombocytopenic purpura (ITP)</a:t>
            </a:r>
            <a:endParaRPr dirty="0"/>
          </a:p>
          <a:p>
            <a:pPr marL="243834" marR="0" lvl="0" indent="0" algn="l" rtl="0">
              <a:spcBef>
                <a:spcPts val="600"/>
              </a:spcBef>
              <a:spcAft>
                <a:spcPts val="0"/>
              </a:spcAft>
              <a:buClr>
                <a:schemeClr val="dk1"/>
              </a:buClr>
              <a:buSzPts val="1100"/>
              <a:buNone/>
            </a:pPr>
            <a:r>
              <a:rPr lang="en" sz="2000" b="0" i="0" u="none" strike="noStrike" cap="none" dirty="0">
                <a:solidFill>
                  <a:srgbClr val="333333"/>
                </a:solidFill>
                <a:latin typeface="Cabin"/>
                <a:ea typeface="Cabin"/>
                <a:cs typeface="Cabin"/>
                <a:sym typeface="Cabin"/>
              </a:rPr>
              <a:t>Aplastic anaemia</a:t>
            </a:r>
            <a:endParaRPr dirty="0"/>
          </a:p>
          <a:p>
            <a:pPr marL="243834" marR="0" lvl="0" indent="0" algn="l" rtl="0">
              <a:spcBef>
                <a:spcPts val="600"/>
              </a:spcBef>
              <a:spcAft>
                <a:spcPts val="0"/>
              </a:spcAft>
              <a:buClr>
                <a:schemeClr val="dk1"/>
              </a:buClr>
              <a:buSzPts val="1100"/>
              <a:buNone/>
            </a:pPr>
            <a:r>
              <a:rPr lang="en" sz="2000" b="0" i="0" u="none" strike="noStrike" cap="none" dirty="0">
                <a:solidFill>
                  <a:srgbClr val="333333"/>
                </a:solidFill>
                <a:latin typeface="Cabin"/>
                <a:ea typeface="Cabin"/>
                <a:cs typeface="Cabin"/>
                <a:sym typeface="Cabin"/>
              </a:rPr>
              <a:t>Radiation</a:t>
            </a:r>
            <a:endParaRPr dirty="0"/>
          </a:p>
          <a:p>
            <a:pPr marL="243834" marR="0" lvl="0" indent="0" algn="l" rtl="0">
              <a:spcBef>
                <a:spcPts val="600"/>
              </a:spcBef>
              <a:spcAft>
                <a:spcPts val="0"/>
              </a:spcAft>
              <a:buClr>
                <a:schemeClr val="dk1"/>
              </a:buClr>
              <a:buSzPts val="1100"/>
              <a:buNone/>
            </a:pPr>
            <a:r>
              <a:rPr lang="en" sz="2000" b="0" i="0" u="none" strike="noStrike" cap="none" dirty="0">
                <a:solidFill>
                  <a:srgbClr val="333333"/>
                </a:solidFill>
                <a:latin typeface="Cabin"/>
                <a:ea typeface="Cabin"/>
                <a:cs typeface="Cabin"/>
                <a:sym typeface="Cabin"/>
              </a:rPr>
              <a:t>Chemotherapy</a:t>
            </a:r>
            <a:endParaRPr dirty="0"/>
          </a:p>
          <a:p>
            <a:pPr marL="243834" marR="0" lvl="0" indent="0" algn="l" rtl="0">
              <a:spcBef>
                <a:spcPts val="600"/>
              </a:spcBef>
              <a:spcAft>
                <a:spcPts val="0"/>
              </a:spcAft>
              <a:buClr>
                <a:schemeClr val="dk1"/>
              </a:buClr>
              <a:buSzPts val="1100"/>
              <a:buNone/>
            </a:pPr>
            <a:r>
              <a:rPr lang="en" sz="2000" b="0" i="0" u="none" strike="noStrike" cap="none" dirty="0">
                <a:solidFill>
                  <a:srgbClr val="333333"/>
                </a:solidFill>
                <a:latin typeface="Cabin"/>
                <a:ea typeface="Cabin"/>
                <a:cs typeface="Cabin"/>
                <a:sym typeface="Cabin"/>
              </a:rPr>
              <a:t>Space-occupying lesion in the bone marrow</a:t>
            </a:r>
            <a:endParaRPr dirty="0"/>
          </a:p>
          <a:p>
            <a:pPr marL="243834" marR="0" lvl="0" indent="0" algn="l" rtl="0">
              <a:spcBef>
                <a:spcPts val="600"/>
              </a:spcBef>
              <a:spcAft>
                <a:spcPts val="0"/>
              </a:spcAft>
              <a:buClr>
                <a:schemeClr val="dk1"/>
              </a:buClr>
              <a:buSzPts val="1100"/>
              <a:buNone/>
            </a:pPr>
            <a:r>
              <a:rPr lang="en" sz="2000" b="0" i="0" u="none" strike="noStrike" cap="none" dirty="0">
                <a:solidFill>
                  <a:srgbClr val="333333"/>
                </a:solidFill>
                <a:latin typeface="Cabin"/>
                <a:ea typeface="Cabin"/>
                <a:cs typeface="Cabin"/>
                <a:sym typeface="Cabin"/>
              </a:rPr>
              <a:t>Bacterial or viral infections</a:t>
            </a:r>
            <a:endParaRPr dirty="0"/>
          </a:p>
          <a:p>
            <a:pPr marL="243834" marR="0" lvl="0" indent="0" algn="l" rtl="0">
              <a:spcBef>
                <a:spcPts val="600"/>
              </a:spcBef>
              <a:spcAft>
                <a:spcPts val="0"/>
              </a:spcAft>
              <a:buClr>
                <a:schemeClr val="dk1"/>
              </a:buClr>
              <a:buSzPts val="1100"/>
              <a:buNone/>
            </a:pPr>
            <a:r>
              <a:rPr lang="en" sz="2000" b="0" i="0" u="none" strike="noStrike" cap="none" dirty="0">
                <a:solidFill>
                  <a:srgbClr val="333333"/>
                </a:solidFill>
                <a:latin typeface="Cabin"/>
                <a:ea typeface="Cabin"/>
                <a:cs typeface="Cabin"/>
                <a:sym typeface="Cabin"/>
              </a:rPr>
              <a:t>Use of heparin or valproic acid.</a:t>
            </a:r>
            <a:endParaRPr sz="2000" b="0" i="0" u="none" strike="noStrike" cap="none" dirty="0">
              <a:solidFill>
                <a:schemeClr val="dk1"/>
              </a:solidFill>
              <a:latin typeface="Cabin"/>
              <a:ea typeface="Cabin"/>
              <a:cs typeface="Cabin"/>
              <a:sym typeface="Cabin"/>
            </a:endParaRPr>
          </a:p>
          <a:p>
            <a:pPr marL="274320" marR="0" lvl="0" indent="15239" algn="l" rtl="0">
              <a:spcBef>
                <a:spcPts val="600"/>
              </a:spcBef>
              <a:spcAft>
                <a:spcPts val="0"/>
              </a:spcAft>
              <a:buClr>
                <a:schemeClr val="accent1"/>
              </a:buClr>
              <a:buSzPts val="4560"/>
              <a:buFont typeface="Noto Sans Symbols"/>
              <a:buNone/>
            </a:pPr>
            <a:endParaRPr sz="6000" b="0" i="0" u="none" strike="noStrike" cap="none" dirty="0">
              <a:solidFill>
                <a:schemeClr val="dk1"/>
              </a:solidFill>
              <a:latin typeface="Cabin"/>
              <a:ea typeface="Cabin"/>
              <a:cs typeface="Cabin"/>
              <a:sym typeface="Cabin"/>
            </a:endParaRPr>
          </a:p>
        </p:txBody>
      </p:sp>
      <p:graphicFrame>
        <p:nvGraphicFramePr>
          <p:cNvPr id="279" name="Google Shape;279;p32"/>
          <p:cNvGraphicFramePr/>
          <p:nvPr/>
        </p:nvGraphicFramePr>
        <p:xfrm>
          <a:off x="5998465" y="228600"/>
          <a:ext cx="5955675" cy="1597650"/>
        </p:xfrm>
        <a:graphic>
          <a:graphicData uri="http://schemas.openxmlformats.org/drawingml/2006/table">
            <a:tbl>
              <a:tblPr>
                <a:noFill/>
                <a:tableStyleId>{B53A2DF2-59E2-4C89-80D7-C43F8FA8ED1D}</a:tableStyleId>
              </a:tblPr>
              <a:tblGrid>
                <a:gridCol w="882075"/>
                <a:gridCol w="1268400"/>
                <a:gridCol w="1268400"/>
                <a:gridCol w="1268400"/>
                <a:gridCol w="1268400"/>
              </a:tblGrid>
              <a:tr h="734650">
                <a:tc>
                  <a:txBody>
                    <a:bodyPr/>
                    <a:lstStyle/>
                    <a:p>
                      <a:pPr marL="0" marR="0" lvl="0" indent="0" algn="ctr" rtl="0">
                        <a:spcBef>
                          <a:spcPts val="0"/>
                        </a:spcBef>
                        <a:spcAft>
                          <a:spcPts val="0"/>
                        </a:spcAft>
                        <a:buClr>
                          <a:schemeClr val="dk1"/>
                        </a:buClr>
                        <a:buSzPts val="1300"/>
                        <a:buFont typeface="Cabin"/>
                        <a:buNone/>
                      </a:pPr>
                      <a:endParaRPr sz="1300" u="none" strike="noStrike" cap="none">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Conventional ref range</a:t>
                      </a:r>
                      <a:endParaRPr sz="1300" b="1" u="none" strike="noStrike" cap="none">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Clr>
                          <a:srgbClr val="000000"/>
                        </a:buClr>
                        <a:buSzPts val="1300"/>
                        <a:buFont typeface="Cabin"/>
                        <a:buNone/>
                      </a:pPr>
                      <a:r>
                        <a:rPr lang="en" sz="1300" b="1" u="none" strike="noStrike" cap="none">
                          <a:solidFill>
                            <a:srgbClr val="000000"/>
                          </a:solidFill>
                          <a:latin typeface="Cabin"/>
                          <a:ea typeface="Cabin"/>
                          <a:cs typeface="Cabin"/>
                          <a:sym typeface="Cabin"/>
                        </a:rPr>
                        <a:t>Conventional ref range</a:t>
                      </a:r>
                      <a:endParaRPr/>
                    </a:p>
                  </a:txBody>
                  <a:tcPr marL="121900" marR="121900" marT="121900" marB="121900" anchor="ctr"/>
                </a:tc>
                <a:tc>
                  <a:txBody>
                    <a:bodyPr/>
                    <a:lstStyle/>
                    <a:p>
                      <a:pPr marL="0" marR="0" lvl="0" indent="0" algn="ctr" rtl="0">
                        <a:lnSpc>
                          <a:spcPct val="100000"/>
                        </a:lnSpc>
                        <a:spcBef>
                          <a:spcPts val="0"/>
                        </a:spcBef>
                        <a:spcAft>
                          <a:spcPts val="0"/>
                        </a:spcAft>
                        <a:buClr>
                          <a:srgbClr val="000000"/>
                        </a:buClr>
                        <a:buSzPts val="1300"/>
                        <a:buFont typeface="Cabin"/>
                        <a:buNone/>
                      </a:pPr>
                      <a:r>
                        <a:rPr lang="en" sz="1300" b="1" u="none" strike="noStrike" cap="none">
                          <a:solidFill>
                            <a:srgbClr val="000000"/>
                          </a:solidFill>
                          <a:latin typeface="Cabin"/>
                          <a:ea typeface="Cabin"/>
                          <a:cs typeface="Cabin"/>
                          <a:sym typeface="Cabin"/>
                        </a:rPr>
                        <a:t>Optimal ref range</a:t>
                      </a:r>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Alarm range</a:t>
                      </a:r>
                      <a:endParaRPr/>
                    </a:p>
                  </a:txBody>
                  <a:tcPr marL="121900" marR="121900" marT="121900" marB="121900" anchor="ctr"/>
                </a:tc>
              </a:tr>
              <a:tr h="863000">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Male &amp; Female</a:t>
                      </a:r>
                      <a:endParaRPr sz="1300" b="1" u="none" strike="noStrike" cap="none">
                        <a:latin typeface="Cabin"/>
                        <a:ea typeface="Cabin"/>
                        <a:cs typeface="Cabin"/>
                        <a:sym typeface="Cabin"/>
                      </a:endParaRPr>
                    </a:p>
                  </a:txBody>
                  <a:tcPr marL="121900" marR="121900" marT="121900" marB="121900" anchor="ctr"/>
                </a:tc>
                <a:tc>
                  <a:txBody>
                    <a:bodyPr/>
                    <a:lstStyle/>
                    <a:p>
                      <a:pPr marL="0" marR="0" lvl="0" indent="0" algn="ctr" rtl="0">
                        <a:lnSpc>
                          <a:spcPct val="100000"/>
                        </a:lnSpc>
                        <a:spcBef>
                          <a:spcPts val="0"/>
                        </a:spcBef>
                        <a:spcAft>
                          <a:spcPts val="0"/>
                        </a:spcAft>
                        <a:buClr>
                          <a:schemeClr val="dk1"/>
                        </a:buClr>
                        <a:buSzPts val="1300"/>
                        <a:buFont typeface="Cabin"/>
                        <a:buNone/>
                      </a:pPr>
                      <a:r>
                        <a:rPr lang="en" sz="1300" u="none" strike="noStrike" cap="none">
                          <a:latin typeface="Cabin"/>
                          <a:ea typeface="Cabin"/>
                          <a:cs typeface="Cabin"/>
                          <a:sym typeface="Cabin"/>
                        </a:rPr>
                        <a:t>150-450</a:t>
                      </a:r>
                      <a:endParaRPr/>
                    </a:p>
                    <a:p>
                      <a:pPr marL="0" marR="0" lvl="0" indent="0" algn="ctr" rtl="0">
                        <a:lnSpc>
                          <a:spcPct val="100000"/>
                        </a:lnSpc>
                        <a:spcBef>
                          <a:spcPts val="0"/>
                        </a:spcBef>
                        <a:spcAft>
                          <a:spcPts val="0"/>
                        </a:spcAft>
                        <a:buClr>
                          <a:schemeClr val="dk1"/>
                        </a:buClr>
                        <a:buSzPts val="1300"/>
                        <a:buFont typeface="Cabin"/>
                        <a:buNone/>
                      </a:pPr>
                      <a:r>
                        <a:rPr lang="en" sz="1300" u="none" strike="noStrike" cap="none">
                          <a:latin typeface="Cabin"/>
                          <a:ea typeface="Cabin"/>
                          <a:cs typeface="Cabin"/>
                          <a:sym typeface="Cabin"/>
                        </a:rPr>
                        <a:t>x10</a:t>
                      </a:r>
                      <a:r>
                        <a:rPr lang="en" sz="1300" u="none" strike="noStrike" cap="none" baseline="30000">
                          <a:latin typeface="Cabin"/>
                          <a:ea typeface="Cabin"/>
                          <a:cs typeface="Cabin"/>
                          <a:sym typeface="Cabin"/>
                        </a:rPr>
                        <a:t>9</a:t>
                      </a:r>
                      <a:r>
                        <a:rPr lang="en" sz="1300" u="none" strike="noStrike" cap="none">
                          <a:latin typeface="Cabin"/>
                          <a:ea typeface="Cabin"/>
                          <a:cs typeface="Cabin"/>
                          <a:sym typeface="Cabin"/>
                        </a:rPr>
                        <a:t>/L</a:t>
                      </a:r>
                      <a:endParaRPr/>
                    </a:p>
                  </a:txBody>
                  <a:tcPr marL="121900" marR="121900" marT="121900" marB="121900" anchor="ctr">
                    <a:solidFill>
                      <a:srgbClr val="93B9C3"/>
                    </a:solidFill>
                  </a:tcPr>
                </a:tc>
                <a:tc>
                  <a:txBody>
                    <a:bodyPr/>
                    <a:lstStyle/>
                    <a:p>
                      <a:pPr marL="0" marR="0" lvl="0" indent="0" algn="ctr" rtl="0">
                        <a:lnSpc>
                          <a:spcPct val="100000"/>
                        </a:lnSpc>
                        <a:spcBef>
                          <a:spcPts val="0"/>
                        </a:spcBef>
                        <a:spcAft>
                          <a:spcPts val="0"/>
                        </a:spcAft>
                        <a:buClr>
                          <a:schemeClr val="dk1"/>
                        </a:buClr>
                        <a:buSzPts val="1300"/>
                        <a:buFont typeface="Cabin"/>
                        <a:buNone/>
                      </a:pPr>
                      <a:r>
                        <a:rPr lang="en" sz="1300" u="none" strike="noStrike" cap="none">
                          <a:latin typeface="Cabin"/>
                          <a:ea typeface="Cabin"/>
                          <a:cs typeface="Cabin"/>
                          <a:sym typeface="Cabin"/>
                        </a:rPr>
                        <a:t>150-450</a:t>
                      </a:r>
                      <a:endParaRPr/>
                    </a:p>
                    <a:p>
                      <a:pPr marL="0" marR="0" lvl="0" indent="0" algn="ctr" rtl="0">
                        <a:lnSpc>
                          <a:spcPct val="100000"/>
                        </a:lnSpc>
                        <a:spcBef>
                          <a:spcPts val="0"/>
                        </a:spcBef>
                        <a:spcAft>
                          <a:spcPts val="0"/>
                        </a:spcAft>
                        <a:buClr>
                          <a:schemeClr val="dk1"/>
                        </a:buClr>
                        <a:buSzPts val="1300"/>
                        <a:buFont typeface="Cabin"/>
                        <a:buNone/>
                      </a:pPr>
                      <a:r>
                        <a:rPr lang="en" sz="1300" u="none" strike="noStrike" cap="none">
                          <a:latin typeface="Cabin"/>
                          <a:ea typeface="Cabin"/>
                          <a:cs typeface="Cabin"/>
                          <a:sym typeface="Cabin"/>
                        </a:rPr>
                        <a:t>X10</a:t>
                      </a:r>
                      <a:r>
                        <a:rPr lang="en" sz="1300" u="none" strike="noStrike" cap="none" baseline="30000">
                          <a:latin typeface="Cabin"/>
                          <a:ea typeface="Cabin"/>
                          <a:cs typeface="Cabin"/>
                          <a:sym typeface="Cabin"/>
                        </a:rPr>
                        <a:t>3</a:t>
                      </a:r>
                      <a:r>
                        <a:rPr lang="en" sz="1300" u="none" strike="noStrike" cap="none">
                          <a:latin typeface="Cabin"/>
                          <a:ea typeface="Cabin"/>
                          <a:cs typeface="Cabin"/>
                          <a:sym typeface="Cabin"/>
                        </a:rPr>
                        <a:t>/mm</a:t>
                      </a:r>
                      <a:r>
                        <a:rPr lang="en" sz="1300" u="none" strike="noStrike" cap="none" baseline="30000">
                          <a:latin typeface="Cabin"/>
                          <a:ea typeface="Cabin"/>
                          <a:cs typeface="Cabin"/>
                          <a:sym typeface="Cabin"/>
                        </a:rPr>
                        <a:t>3</a:t>
                      </a:r>
                      <a:endParaRPr sz="1300" u="none" strike="noStrike" cap="none">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u="none" strike="noStrike" cap="none">
                          <a:solidFill>
                            <a:schemeClr val="dk1"/>
                          </a:solidFill>
                          <a:latin typeface="Cabin"/>
                          <a:ea typeface="Cabin"/>
                          <a:cs typeface="Cabin"/>
                          <a:sym typeface="Cabin"/>
                        </a:rPr>
                        <a:t>155-385</a:t>
                      </a:r>
                      <a:endParaRPr/>
                    </a:p>
                    <a:p>
                      <a:pPr marL="0" marR="0" lvl="0" indent="0" algn="ctr" rtl="0">
                        <a:spcBef>
                          <a:spcPts val="0"/>
                        </a:spcBef>
                        <a:spcAft>
                          <a:spcPts val="0"/>
                        </a:spcAft>
                        <a:buClr>
                          <a:schemeClr val="dk1"/>
                        </a:buClr>
                        <a:buSzPts val="1300"/>
                        <a:buFont typeface="Cabin"/>
                        <a:buNone/>
                      </a:pPr>
                      <a:r>
                        <a:rPr lang="en" sz="1300" u="none" strike="noStrike" cap="none">
                          <a:solidFill>
                            <a:schemeClr val="dk1"/>
                          </a:solidFill>
                          <a:latin typeface="Cabin"/>
                          <a:ea typeface="Cabin"/>
                          <a:cs typeface="Cabin"/>
                          <a:sym typeface="Cabin"/>
                        </a:rPr>
                        <a:t>x10</a:t>
                      </a:r>
                      <a:r>
                        <a:rPr lang="en" sz="1300" u="none" strike="noStrike" cap="none" baseline="30000">
                          <a:solidFill>
                            <a:schemeClr val="dk1"/>
                          </a:solidFill>
                          <a:latin typeface="Cabin"/>
                          <a:ea typeface="Cabin"/>
                          <a:cs typeface="Cabin"/>
                          <a:sym typeface="Cabin"/>
                        </a:rPr>
                        <a:t>9</a:t>
                      </a:r>
                      <a:r>
                        <a:rPr lang="en" sz="1300" u="none" strike="noStrike" cap="none">
                          <a:solidFill>
                            <a:schemeClr val="dk1"/>
                          </a:solidFill>
                          <a:latin typeface="Cabin"/>
                          <a:ea typeface="Cabin"/>
                          <a:cs typeface="Cabin"/>
                          <a:sym typeface="Cabin"/>
                        </a:rPr>
                        <a:t>/L</a:t>
                      </a:r>
                      <a:endParaRPr sz="1300" u="none" strike="noStrike" cap="none" baseline="30000">
                        <a:solidFill>
                          <a:schemeClr val="dk1"/>
                        </a:solidFill>
                        <a:latin typeface="Cabin"/>
                        <a:ea typeface="Cabin"/>
                        <a:cs typeface="Cabin"/>
                        <a:sym typeface="Cabin"/>
                      </a:endParaRPr>
                    </a:p>
                  </a:txBody>
                  <a:tcPr marL="121900" marR="121900" marT="121900" marB="121900" anchor="ctr">
                    <a:solidFill>
                      <a:srgbClr val="92D050"/>
                    </a:solidFill>
                  </a:tcPr>
                </a:tc>
                <a:tc>
                  <a:txBody>
                    <a:bodyPr/>
                    <a:lstStyle/>
                    <a:p>
                      <a:pPr marL="0" marR="0" lvl="0" indent="0" algn="ctr" rtl="0">
                        <a:lnSpc>
                          <a:spcPct val="100000"/>
                        </a:lnSpc>
                        <a:spcBef>
                          <a:spcPts val="0"/>
                        </a:spcBef>
                        <a:spcAft>
                          <a:spcPts val="0"/>
                        </a:spcAft>
                        <a:buClr>
                          <a:schemeClr val="dk1"/>
                        </a:buClr>
                        <a:buSzPts val="1300"/>
                        <a:buFont typeface="Cabin"/>
                        <a:buNone/>
                      </a:pPr>
                      <a:r>
                        <a:rPr lang="en" sz="1300" u="none" strike="noStrike" cap="none">
                          <a:solidFill>
                            <a:schemeClr val="dk1"/>
                          </a:solidFill>
                          <a:latin typeface="Cabin"/>
                          <a:ea typeface="Cabin"/>
                          <a:cs typeface="Cabin"/>
                          <a:sym typeface="Cabin"/>
                        </a:rPr>
                        <a:t>&lt;50 or &gt;700</a:t>
                      </a:r>
                      <a:br>
                        <a:rPr lang="en" sz="1300" u="none" strike="noStrike" cap="none">
                          <a:solidFill>
                            <a:schemeClr val="dk1"/>
                          </a:solidFill>
                          <a:latin typeface="Cabin"/>
                          <a:ea typeface="Cabin"/>
                          <a:cs typeface="Cabin"/>
                          <a:sym typeface="Cabin"/>
                        </a:rPr>
                      </a:br>
                      <a:r>
                        <a:rPr lang="en" sz="1300" u="none" strike="noStrike" cap="none">
                          <a:solidFill>
                            <a:srgbClr val="000000"/>
                          </a:solidFill>
                          <a:latin typeface="Cabin"/>
                          <a:ea typeface="Cabin"/>
                          <a:cs typeface="Cabin"/>
                          <a:sym typeface="Cabin"/>
                        </a:rPr>
                        <a:t>X10</a:t>
                      </a:r>
                      <a:r>
                        <a:rPr lang="en" sz="1300" u="none" strike="noStrike" cap="none" baseline="30000">
                          <a:solidFill>
                            <a:srgbClr val="000000"/>
                          </a:solidFill>
                          <a:latin typeface="Cabin"/>
                          <a:ea typeface="Cabin"/>
                          <a:cs typeface="Cabin"/>
                          <a:sym typeface="Cabin"/>
                        </a:rPr>
                        <a:t>9</a:t>
                      </a:r>
                      <a:r>
                        <a:rPr lang="en" sz="1300" u="none" strike="noStrike" cap="none">
                          <a:solidFill>
                            <a:srgbClr val="000000"/>
                          </a:solidFill>
                          <a:latin typeface="Cabin"/>
                          <a:ea typeface="Cabin"/>
                          <a:cs typeface="Cabin"/>
                          <a:sym typeface="Cabin"/>
                        </a:rPr>
                        <a:t>/L</a:t>
                      </a:r>
                      <a:endParaRPr/>
                    </a:p>
                  </a:txBody>
                  <a:tcPr marL="121900" marR="121900" marT="121900" marB="121900" anchor="ctr">
                    <a:solidFill>
                      <a:srgbClr val="FF7E79"/>
                    </a:solidFill>
                  </a:tcPr>
                </a:tc>
              </a:tr>
            </a:tbl>
          </a:graphicData>
        </a:graphic>
      </p:graphicFrame>
      <p:sp>
        <p:nvSpPr>
          <p:cNvPr id="2" name="Date Placeholder 1"/>
          <p:cNvSpPr>
            <a:spLocks noGrp="1"/>
          </p:cNvSpPr>
          <p:nvPr>
            <p:ph type="dt" sz="half" idx="10"/>
          </p:nvPr>
        </p:nvSpPr>
        <p:spPr/>
        <p:txBody>
          <a:bodyPr/>
          <a:lstStyle/>
          <a:p>
            <a:fld id="{348FD8A1-5CC2-46C6-B06B-BF7D6C064F32}" type="datetime1">
              <a:rPr lang="en-US" smtClean="0"/>
              <a:t>11/20/2018</a:t>
            </a:fld>
            <a:endParaRPr lang="en-AU"/>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Shape 284"/>
        <p:cNvGrpSpPr/>
        <p:nvPr/>
      </p:nvGrpSpPr>
      <p:grpSpPr>
        <a:xfrm>
          <a:off x="0" y="0"/>
          <a:ext cx="0" cy="0"/>
          <a:chOff x="0" y="0"/>
          <a:chExt cx="0" cy="0"/>
        </a:xfrm>
      </p:grpSpPr>
      <p:sp>
        <p:nvSpPr>
          <p:cNvPr id="285" name="Google Shape;285;p33"/>
          <p:cNvSpPr txBox="1">
            <a:spLocks noGrp="1"/>
          </p:cNvSpPr>
          <p:nvPr>
            <p:ph type="title"/>
          </p:nvPr>
        </p:nvSpPr>
        <p:spPr>
          <a:xfrm>
            <a:off x="592328" y="2969"/>
            <a:ext cx="10972800" cy="914400"/>
          </a:xfrm>
          <a:prstGeom prst="rect">
            <a:avLst/>
          </a:prstGeom>
          <a:noFill/>
          <a:ln>
            <a:noFill/>
          </a:ln>
        </p:spPr>
        <p:txBody>
          <a:bodyPr spcFirstLastPara="1" wrap="square" lIns="121900" tIns="60950" rIns="121900" bIns="60950" anchor="b" anchorCtr="0">
            <a:noAutofit/>
          </a:bodyPr>
          <a:lstStyle/>
          <a:p>
            <a:pPr>
              <a:lnSpc>
                <a:spcPct val="125000"/>
              </a:lnSpc>
              <a:spcBef>
                <a:spcPts val="0"/>
              </a:spcBef>
              <a:spcAft>
                <a:spcPts val="800"/>
              </a:spcAft>
              <a:buClr>
                <a:srgbClr val="333333"/>
              </a:buClr>
              <a:buSzPts val="3200"/>
            </a:pPr>
            <a:r>
              <a:rPr lang="en" b="1" dirty="0">
                <a:solidFill>
                  <a:schemeClr val="dk2"/>
                </a:solidFill>
                <a:latin typeface="Bookman Old Style"/>
                <a:ea typeface="Bookman Old Style"/>
                <a:cs typeface="Bookman Old Style"/>
                <a:sym typeface="Bookman Old Style"/>
              </a:rPr>
              <a:t>Serum Iron</a:t>
            </a:r>
            <a:endParaRPr b="1" dirty="0">
              <a:solidFill>
                <a:schemeClr val="dk2"/>
              </a:solidFill>
              <a:latin typeface="Bookman Old Style"/>
              <a:ea typeface="Bookman Old Style"/>
              <a:cs typeface="Bookman Old Style"/>
            </a:endParaRPr>
          </a:p>
        </p:txBody>
      </p:sp>
      <p:sp>
        <p:nvSpPr>
          <p:cNvPr id="289" name="Google Shape;289;p33"/>
          <p:cNvSpPr txBox="1">
            <a:spLocks noGrp="1"/>
          </p:cNvSpPr>
          <p:nvPr>
            <p:ph type="sldNum" sz="quarter" idx="12"/>
          </p:nvPr>
        </p:nvSpPr>
        <p:spPr>
          <a:xfrm>
            <a:off x="816865" y="6356350"/>
            <a:ext cx="2641500" cy="365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
              <a:t>32</a:t>
            </a:fld>
            <a:endParaRPr/>
          </a:p>
        </p:txBody>
      </p:sp>
      <p:sp>
        <p:nvSpPr>
          <p:cNvPr id="286" name="Google Shape;286;p33"/>
          <p:cNvSpPr txBox="1">
            <a:spLocks noGrp="1"/>
          </p:cNvSpPr>
          <p:nvPr>
            <p:ph sz="quarter" idx="1"/>
          </p:nvPr>
        </p:nvSpPr>
        <p:spPr>
          <a:xfrm>
            <a:off x="609601" y="960120"/>
            <a:ext cx="5388864" cy="5690062"/>
          </a:xfrm>
          <a:prstGeom prst="rect">
            <a:avLst/>
          </a:prstGeom>
          <a:noFill/>
          <a:ln>
            <a:noFill/>
          </a:ln>
        </p:spPr>
        <p:txBody>
          <a:bodyPr spcFirstLastPara="1" wrap="square" lIns="121900" tIns="60950" rIns="121900" bIns="60950" anchor="t" anchorCtr="0">
            <a:noAutofit/>
          </a:bodyPr>
          <a:lstStyle/>
          <a:p>
            <a:pPr marL="0" marR="0" lvl="0" indent="0" algn="l" rtl="0">
              <a:lnSpc>
                <a:spcPct val="120000"/>
              </a:lnSpc>
              <a:spcBef>
                <a:spcPts val="0"/>
              </a:spcBef>
              <a:spcAft>
                <a:spcPts val="0"/>
              </a:spcAft>
              <a:buClr>
                <a:srgbClr val="333333"/>
              </a:buClr>
              <a:buSzPts val="1800"/>
              <a:buFont typeface="Noto Sans Symbols"/>
              <a:buNone/>
            </a:pPr>
            <a:r>
              <a:rPr lang="en" sz="1800" b="0" i="0" u="none" strike="noStrike" cap="none">
                <a:solidFill>
                  <a:srgbClr val="333333"/>
                </a:solidFill>
                <a:latin typeface="Cabin"/>
                <a:ea typeface="Cabin"/>
                <a:cs typeface="Cabin"/>
                <a:sym typeface="Cabin"/>
              </a:rPr>
              <a:t>The serum iron measures the concentration of iron bound to the iron transport protein transferrin.</a:t>
            </a:r>
            <a:endParaRPr/>
          </a:p>
          <a:p>
            <a:pPr marL="0" marR="0" lvl="0" indent="0" algn="l" rtl="0">
              <a:lnSpc>
                <a:spcPct val="120000"/>
              </a:lnSpc>
              <a:spcBef>
                <a:spcPts val="0"/>
              </a:spcBef>
              <a:spcAft>
                <a:spcPts val="0"/>
              </a:spcAft>
              <a:buClr>
                <a:srgbClr val="333333"/>
              </a:buClr>
              <a:buSzPts val="1800"/>
              <a:buFont typeface="Noto Sans Symbols"/>
              <a:buNone/>
            </a:pPr>
            <a:r>
              <a:rPr lang="en" sz="1800" b="0" i="0" u="none" strike="noStrike" cap="none">
                <a:solidFill>
                  <a:srgbClr val="333333"/>
                </a:solidFill>
                <a:latin typeface="Cabin"/>
                <a:ea typeface="Cabin"/>
                <a:cs typeface="Cabin"/>
                <a:sym typeface="Cabin"/>
              </a:rPr>
              <a:t>Under normal circumstances, approximately one-third of transferrin molecules are bound to iron.</a:t>
            </a:r>
            <a:endParaRPr sz="1800" b="0" i="0" u="none" strike="noStrike" cap="none">
              <a:solidFill>
                <a:schemeClr val="dk1"/>
              </a:solidFill>
              <a:latin typeface="Cabin"/>
              <a:ea typeface="Cabin"/>
              <a:cs typeface="Cabin"/>
              <a:sym typeface="Cabin"/>
            </a:endParaRPr>
          </a:p>
          <a:p>
            <a:pPr marL="274320" marR="0" lvl="0" indent="-160020" algn="l" rtl="0">
              <a:lnSpc>
                <a:spcPct val="120000"/>
              </a:lnSpc>
              <a:spcBef>
                <a:spcPts val="0"/>
              </a:spcBef>
              <a:spcAft>
                <a:spcPts val="0"/>
              </a:spcAft>
              <a:buClr>
                <a:schemeClr val="dk1"/>
              </a:buClr>
              <a:buSzPts val="1800"/>
              <a:buFont typeface="Noto Sans Symbols"/>
              <a:buNone/>
            </a:pPr>
            <a:endParaRPr sz="1800" b="1" i="0" u="none" strike="noStrike" cap="none">
              <a:solidFill>
                <a:srgbClr val="333333"/>
              </a:solidFill>
              <a:latin typeface="Cabin"/>
              <a:ea typeface="Cabin"/>
              <a:cs typeface="Cabin"/>
              <a:sym typeface="Cabin"/>
            </a:endParaRPr>
          </a:p>
          <a:p>
            <a:pPr marL="0" marR="0" lvl="0" indent="0" algn="l" rtl="0">
              <a:lnSpc>
                <a:spcPct val="120000"/>
              </a:lnSpc>
              <a:spcBef>
                <a:spcPts val="0"/>
              </a:spcBef>
              <a:spcAft>
                <a:spcPts val="0"/>
              </a:spcAft>
              <a:buClr>
                <a:srgbClr val="333333"/>
              </a:buClr>
              <a:buSzPts val="1800"/>
              <a:buFont typeface="Noto Sans Symbols"/>
              <a:buNone/>
            </a:pPr>
            <a:r>
              <a:rPr lang="en" sz="1800" b="1" i="0" u="none" strike="noStrike" cap="none">
                <a:solidFill>
                  <a:srgbClr val="333333"/>
                </a:solidFill>
                <a:latin typeface="Cabin"/>
                <a:ea typeface="Cabin"/>
                <a:cs typeface="Cabin"/>
                <a:sym typeface="Cabin"/>
              </a:rPr>
              <a:t>INCREASED SERUM IRON</a:t>
            </a:r>
            <a:endParaRPr/>
          </a:p>
          <a:p>
            <a:pPr marL="274320" marR="0" lvl="0" indent="-274320" algn="l" rtl="0">
              <a:lnSpc>
                <a:spcPct val="120000"/>
              </a:lnSpc>
              <a:spcBef>
                <a:spcPts val="0"/>
              </a:spcBef>
              <a:spcAft>
                <a:spcPts val="0"/>
              </a:spcAft>
              <a:buClr>
                <a:srgbClr val="333333"/>
              </a:buClr>
              <a:buSzPts val="1800"/>
              <a:buFont typeface="Noto Sans Symbols"/>
              <a:buChar char="▶"/>
            </a:pPr>
            <a:r>
              <a:rPr lang="en" sz="1800" b="0" i="0" u="none" strike="noStrike" cap="none">
                <a:solidFill>
                  <a:srgbClr val="333333"/>
                </a:solidFill>
                <a:latin typeface="Cabin"/>
                <a:ea typeface="Cabin"/>
                <a:cs typeface="Cabin"/>
                <a:sym typeface="Cabin"/>
              </a:rPr>
              <a:t>Excessive iron therapy</a:t>
            </a:r>
            <a:endParaRPr/>
          </a:p>
          <a:p>
            <a:pPr marL="274320" marR="0" lvl="0" indent="-274320" algn="l" rtl="0">
              <a:lnSpc>
                <a:spcPct val="120000"/>
              </a:lnSpc>
              <a:spcBef>
                <a:spcPts val="0"/>
              </a:spcBef>
              <a:spcAft>
                <a:spcPts val="0"/>
              </a:spcAft>
              <a:buClr>
                <a:srgbClr val="333333"/>
              </a:buClr>
              <a:buSzPts val="1800"/>
              <a:buFont typeface="Noto Sans Symbols"/>
              <a:buChar char="▶"/>
            </a:pPr>
            <a:r>
              <a:rPr lang="en" sz="1800" b="0" i="0" u="none" strike="noStrike" cap="none">
                <a:solidFill>
                  <a:srgbClr val="333333"/>
                </a:solidFill>
                <a:latin typeface="Cabin"/>
                <a:ea typeface="Cabin"/>
                <a:cs typeface="Cabin"/>
                <a:sym typeface="Cabin"/>
              </a:rPr>
              <a:t>Frequent transfusions</a:t>
            </a:r>
            <a:endParaRPr/>
          </a:p>
          <a:p>
            <a:pPr marL="274320" marR="0" lvl="0" indent="-274320" algn="l" rtl="0">
              <a:lnSpc>
                <a:spcPct val="120000"/>
              </a:lnSpc>
              <a:spcBef>
                <a:spcPts val="0"/>
              </a:spcBef>
              <a:spcAft>
                <a:spcPts val="0"/>
              </a:spcAft>
              <a:buClr>
                <a:srgbClr val="333333"/>
              </a:buClr>
              <a:buSzPts val="1800"/>
              <a:buFont typeface="Noto Sans Symbols"/>
              <a:buChar char="▶"/>
            </a:pPr>
            <a:r>
              <a:rPr lang="en" sz="1800" b="0" i="0" u="none" strike="noStrike" cap="none">
                <a:solidFill>
                  <a:srgbClr val="333333"/>
                </a:solidFill>
                <a:latin typeface="Cabin"/>
                <a:ea typeface="Cabin"/>
                <a:cs typeface="Cabin"/>
                <a:sym typeface="Cabin"/>
              </a:rPr>
              <a:t>Pernicious anaemia</a:t>
            </a:r>
            <a:endParaRPr/>
          </a:p>
          <a:p>
            <a:pPr marL="274320" marR="0" lvl="0" indent="-274320" algn="l" rtl="0">
              <a:lnSpc>
                <a:spcPct val="120000"/>
              </a:lnSpc>
              <a:spcBef>
                <a:spcPts val="0"/>
              </a:spcBef>
              <a:spcAft>
                <a:spcPts val="0"/>
              </a:spcAft>
              <a:buClr>
                <a:srgbClr val="333333"/>
              </a:buClr>
              <a:buSzPts val="1800"/>
              <a:buFont typeface="Noto Sans Symbols"/>
              <a:buChar char="▶"/>
            </a:pPr>
            <a:r>
              <a:rPr lang="en" sz="1800" b="0" i="0" u="none" strike="noStrike" cap="none">
                <a:solidFill>
                  <a:srgbClr val="333333"/>
                </a:solidFill>
                <a:latin typeface="Cabin"/>
                <a:ea typeface="Cabin"/>
                <a:cs typeface="Cabin"/>
                <a:sym typeface="Cabin"/>
              </a:rPr>
              <a:t>Hemolytic anaemia</a:t>
            </a:r>
            <a:endParaRPr/>
          </a:p>
          <a:p>
            <a:pPr marL="274320" marR="0" lvl="0" indent="-274320" algn="l" rtl="0">
              <a:lnSpc>
                <a:spcPct val="120000"/>
              </a:lnSpc>
              <a:spcBef>
                <a:spcPts val="0"/>
              </a:spcBef>
              <a:spcAft>
                <a:spcPts val="0"/>
              </a:spcAft>
              <a:buClr>
                <a:srgbClr val="333333"/>
              </a:buClr>
              <a:buSzPts val="1800"/>
              <a:buFont typeface="Noto Sans Symbols"/>
              <a:buChar char="▶"/>
            </a:pPr>
            <a:r>
              <a:rPr lang="en" sz="1800" b="0" i="0" u="none" strike="noStrike" cap="none">
                <a:solidFill>
                  <a:srgbClr val="333333"/>
                </a:solidFill>
                <a:latin typeface="Cabin"/>
                <a:ea typeface="Cabin"/>
                <a:cs typeface="Cabin"/>
                <a:sym typeface="Cabin"/>
              </a:rPr>
              <a:t>Thalassaemia</a:t>
            </a:r>
            <a:endParaRPr/>
          </a:p>
          <a:p>
            <a:pPr marL="274320" marR="0" lvl="0" indent="-274320" algn="l" rtl="0">
              <a:lnSpc>
                <a:spcPct val="120000"/>
              </a:lnSpc>
              <a:spcBef>
                <a:spcPts val="0"/>
              </a:spcBef>
              <a:spcAft>
                <a:spcPts val="0"/>
              </a:spcAft>
              <a:buClr>
                <a:srgbClr val="333333"/>
              </a:buClr>
              <a:buSzPts val="1800"/>
              <a:buFont typeface="Noto Sans Symbols"/>
              <a:buChar char="▶"/>
            </a:pPr>
            <a:r>
              <a:rPr lang="en" sz="1800" b="0" i="0" u="none" strike="noStrike" cap="none">
                <a:solidFill>
                  <a:srgbClr val="333333"/>
                </a:solidFill>
                <a:latin typeface="Cabin"/>
                <a:ea typeface="Cabin"/>
                <a:cs typeface="Cabin"/>
                <a:sym typeface="Cabin"/>
              </a:rPr>
              <a:t>Haemochromatosis (iron overload).</a:t>
            </a:r>
            <a:r>
              <a:rPr lang="en" sz="1800" b="0" i="0" u="sng" strike="noStrike" cap="none" baseline="30000">
                <a:solidFill>
                  <a:schemeClr val="hlink"/>
                </a:solidFill>
                <a:latin typeface="Cabin"/>
                <a:ea typeface="Cabin"/>
                <a:cs typeface="Cabin"/>
                <a:sym typeface="Cabin"/>
                <a:hlinkClick r:id="rId3"/>
              </a:rPr>
              <a:t>2</a:t>
            </a:r>
            <a:endParaRPr sz="1800" b="0" i="0" u="none" strike="noStrike" cap="none">
              <a:solidFill>
                <a:schemeClr val="dk1"/>
              </a:solidFill>
              <a:latin typeface="Cabin"/>
              <a:ea typeface="Cabin"/>
              <a:cs typeface="Cabin"/>
              <a:sym typeface="Cabin"/>
            </a:endParaRPr>
          </a:p>
          <a:p>
            <a:pPr marL="0" marR="0" lvl="0" indent="0" algn="l" rtl="0">
              <a:lnSpc>
                <a:spcPct val="120000"/>
              </a:lnSpc>
              <a:spcBef>
                <a:spcPts val="0"/>
              </a:spcBef>
              <a:spcAft>
                <a:spcPts val="0"/>
              </a:spcAft>
              <a:buClr>
                <a:schemeClr val="dk1"/>
              </a:buClr>
              <a:buSzPts val="1800"/>
              <a:buFont typeface="Noto Sans Symbols"/>
              <a:buNone/>
            </a:pPr>
            <a:endParaRPr sz="1800" b="1" i="0" u="none" strike="noStrike" cap="none">
              <a:solidFill>
                <a:srgbClr val="333333"/>
              </a:solidFill>
              <a:latin typeface="Cabin"/>
              <a:ea typeface="Cabin"/>
              <a:cs typeface="Cabin"/>
              <a:sym typeface="Cabin"/>
            </a:endParaRPr>
          </a:p>
          <a:p>
            <a:pPr marL="0" marR="0" lvl="0" indent="0" algn="l" rtl="0">
              <a:lnSpc>
                <a:spcPct val="120000"/>
              </a:lnSpc>
              <a:spcBef>
                <a:spcPts val="0"/>
              </a:spcBef>
              <a:spcAft>
                <a:spcPts val="0"/>
              </a:spcAft>
              <a:buClr>
                <a:srgbClr val="333333"/>
              </a:buClr>
              <a:buSzPts val="1800"/>
              <a:buFont typeface="Noto Sans Symbols"/>
              <a:buNone/>
            </a:pPr>
            <a:r>
              <a:rPr lang="en" sz="1800" b="0" i="0" u="none" strike="noStrike" cap="none">
                <a:solidFill>
                  <a:srgbClr val="333333"/>
                </a:solidFill>
                <a:latin typeface="Cabin"/>
                <a:ea typeface="Cabin"/>
                <a:cs typeface="Cabin"/>
                <a:sym typeface="Cabin"/>
              </a:rPr>
              <a:t>In iron deficiency anaemia, serum iron levels may remain within the lower limit of normal. Thus, serum iron levels are best interpreted along with total iron-binding capacity (TIBC).</a:t>
            </a:r>
            <a:endParaRPr sz="1800" b="0" i="0" u="none" strike="noStrike" cap="none">
              <a:solidFill>
                <a:schemeClr val="dk1"/>
              </a:solidFill>
              <a:latin typeface="Cabin"/>
              <a:ea typeface="Cabin"/>
              <a:cs typeface="Cabin"/>
              <a:sym typeface="Cabin"/>
            </a:endParaRPr>
          </a:p>
          <a:p>
            <a:pPr marL="274320" marR="0" lvl="0" indent="-197104" algn="l" rtl="0">
              <a:spcBef>
                <a:spcPts val="600"/>
              </a:spcBef>
              <a:spcAft>
                <a:spcPts val="0"/>
              </a:spcAft>
              <a:buClr>
                <a:schemeClr val="accent1"/>
              </a:buClr>
              <a:buSzPts val="1216"/>
              <a:buFont typeface="Noto Sans Symbols"/>
              <a:buNone/>
            </a:pPr>
            <a:endParaRPr sz="1600" b="0" i="0" u="none" strike="noStrike" cap="none">
              <a:solidFill>
                <a:schemeClr val="dk1"/>
              </a:solidFill>
              <a:latin typeface="Cabin"/>
              <a:ea typeface="Cabin"/>
              <a:cs typeface="Cabin"/>
              <a:sym typeface="Cabin"/>
            </a:endParaRPr>
          </a:p>
        </p:txBody>
      </p:sp>
      <p:sp>
        <p:nvSpPr>
          <p:cNvPr id="287" name="Google Shape;287;p33"/>
          <p:cNvSpPr txBox="1">
            <a:spLocks noGrp="1"/>
          </p:cNvSpPr>
          <p:nvPr>
            <p:ph sz="quarter" idx="2"/>
          </p:nvPr>
        </p:nvSpPr>
        <p:spPr>
          <a:xfrm>
            <a:off x="6176264" y="2756927"/>
            <a:ext cx="5388864" cy="3396987"/>
          </a:xfrm>
          <a:prstGeom prst="rect">
            <a:avLst/>
          </a:prstGeom>
          <a:noFill/>
          <a:ln>
            <a:noFill/>
          </a:ln>
        </p:spPr>
        <p:txBody>
          <a:bodyPr spcFirstLastPara="1" wrap="square" lIns="121900" tIns="60950" rIns="121900" bIns="60950" anchor="t" anchorCtr="0">
            <a:noAutofit/>
          </a:bodyPr>
          <a:lstStyle/>
          <a:p>
            <a:pPr marL="0" marR="0" lvl="0" indent="0" algn="l" rtl="0">
              <a:lnSpc>
                <a:spcPct val="120000"/>
              </a:lnSpc>
              <a:spcBef>
                <a:spcPts val="0"/>
              </a:spcBef>
              <a:spcAft>
                <a:spcPts val="0"/>
              </a:spcAft>
              <a:buClr>
                <a:srgbClr val="333333"/>
              </a:buClr>
              <a:buSzPts val="1800"/>
              <a:buFont typeface="Noto Sans Symbols"/>
              <a:buNone/>
            </a:pPr>
            <a:r>
              <a:rPr lang="en" sz="1800" b="1" i="0" u="none" strike="noStrike" cap="none">
                <a:solidFill>
                  <a:srgbClr val="333333"/>
                </a:solidFill>
                <a:latin typeface="Cabin"/>
                <a:ea typeface="Cabin"/>
                <a:cs typeface="Cabin"/>
                <a:sym typeface="Cabin"/>
              </a:rPr>
              <a:t>DECREASED SERUM IRON</a:t>
            </a:r>
            <a:endParaRPr/>
          </a:p>
          <a:p>
            <a:pPr marL="274320" marR="0" lvl="0" indent="-274320" algn="l" rtl="0">
              <a:lnSpc>
                <a:spcPct val="120000"/>
              </a:lnSpc>
              <a:spcBef>
                <a:spcPts val="0"/>
              </a:spcBef>
              <a:spcAft>
                <a:spcPts val="0"/>
              </a:spcAft>
              <a:buClr>
                <a:srgbClr val="333333"/>
              </a:buClr>
              <a:buSzPts val="1800"/>
              <a:buFont typeface="Noto Sans Symbols"/>
              <a:buChar char="▶"/>
            </a:pPr>
            <a:r>
              <a:rPr lang="en" sz="1800" b="0" i="0" u="none" strike="noStrike" cap="none">
                <a:solidFill>
                  <a:srgbClr val="333333"/>
                </a:solidFill>
                <a:latin typeface="Cabin"/>
                <a:ea typeface="Cabin"/>
                <a:cs typeface="Cabin"/>
                <a:sym typeface="Cabin"/>
              </a:rPr>
              <a:t>Iron deficiency anaemia, (microcytic, hypochromic anaemia). </a:t>
            </a:r>
            <a:endParaRPr/>
          </a:p>
          <a:p>
            <a:pPr marL="274320" marR="0" lvl="0" indent="-274320" algn="l" rtl="0">
              <a:lnSpc>
                <a:spcPct val="120000"/>
              </a:lnSpc>
              <a:spcBef>
                <a:spcPts val="0"/>
              </a:spcBef>
              <a:spcAft>
                <a:spcPts val="0"/>
              </a:spcAft>
              <a:buClr>
                <a:srgbClr val="333333"/>
              </a:buClr>
              <a:buSzPts val="1800"/>
              <a:buFont typeface="Noto Sans Symbols"/>
              <a:buChar char="▶"/>
            </a:pPr>
            <a:r>
              <a:rPr lang="en" sz="1800" b="0" i="0" u="none" strike="noStrike" cap="none">
                <a:solidFill>
                  <a:srgbClr val="333333"/>
                </a:solidFill>
                <a:latin typeface="Cabin"/>
                <a:ea typeface="Cabin"/>
                <a:cs typeface="Cabin"/>
                <a:sym typeface="Cabin"/>
              </a:rPr>
              <a:t>Poor dietary intake</a:t>
            </a:r>
            <a:endParaRPr/>
          </a:p>
          <a:p>
            <a:pPr marL="274320" marR="0" lvl="0" indent="-274320" algn="l" rtl="0">
              <a:lnSpc>
                <a:spcPct val="120000"/>
              </a:lnSpc>
              <a:spcBef>
                <a:spcPts val="0"/>
              </a:spcBef>
              <a:spcAft>
                <a:spcPts val="0"/>
              </a:spcAft>
              <a:buClr>
                <a:srgbClr val="333333"/>
              </a:buClr>
              <a:buSzPts val="1800"/>
              <a:buFont typeface="Noto Sans Symbols"/>
              <a:buChar char="▶"/>
            </a:pPr>
            <a:r>
              <a:rPr lang="en" sz="1800" b="0" i="0" u="none" strike="noStrike" cap="none">
                <a:solidFill>
                  <a:srgbClr val="333333"/>
                </a:solidFill>
                <a:latin typeface="Cabin"/>
                <a:ea typeface="Cabin"/>
                <a:cs typeface="Cabin"/>
                <a:sym typeface="Cabin"/>
              </a:rPr>
              <a:t>Pregnancy</a:t>
            </a:r>
            <a:endParaRPr/>
          </a:p>
          <a:p>
            <a:pPr marL="274320" marR="0" lvl="0" indent="-274320" algn="l" rtl="0">
              <a:lnSpc>
                <a:spcPct val="120000"/>
              </a:lnSpc>
              <a:spcBef>
                <a:spcPts val="0"/>
              </a:spcBef>
              <a:spcAft>
                <a:spcPts val="0"/>
              </a:spcAft>
              <a:buClr>
                <a:srgbClr val="333333"/>
              </a:buClr>
              <a:buSzPts val="1800"/>
              <a:buFont typeface="Noto Sans Symbols"/>
              <a:buChar char="▶"/>
            </a:pPr>
            <a:r>
              <a:rPr lang="en" sz="1800" b="0" i="0" u="none" strike="noStrike" cap="none">
                <a:solidFill>
                  <a:srgbClr val="333333"/>
                </a:solidFill>
                <a:latin typeface="Cabin"/>
                <a:ea typeface="Cabin"/>
                <a:cs typeface="Cabin"/>
                <a:sym typeface="Cabin"/>
              </a:rPr>
              <a:t>Blood loss associated with menses</a:t>
            </a:r>
            <a:endParaRPr/>
          </a:p>
          <a:p>
            <a:pPr marL="274320" marR="0" lvl="0" indent="-274320" algn="l" rtl="0">
              <a:lnSpc>
                <a:spcPct val="120000"/>
              </a:lnSpc>
              <a:spcBef>
                <a:spcPts val="0"/>
              </a:spcBef>
              <a:spcAft>
                <a:spcPts val="0"/>
              </a:spcAft>
              <a:buClr>
                <a:srgbClr val="333333"/>
              </a:buClr>
              <a:buSzPts val="1800"/>
              <a:buFont typeface="Noto Sans Symbols"/>
              <a:buChar char="▶"/>
            </a:pPr>
            <a:r>
              <a:rPr lang="en" sz="1800" b="0" i="0" u="none" strike="noStrike" cap="none">
                <a:solidFill>
                  <a:srgbClr val="333333"/>
                </a:solidFill>
                <a:latin typeface="Cabin"/>
                <a:ea typeface="Cabin"/>
                <a:cs typeface="Cabin"/>
                <a:sym typeface="Cabin"/>
              </a:rPr>
              <a:t>Peptic ulcer disease, and gastrointestinal bleeding</a:t>
            </a:r>
            <a:endParaRPr/>
          </a:p>
          <a:p>
            <a:pPr marL="274320" marR="0" lvl="0" indent="-274320" algn="l" rtl="0">
              <a:lnSpc>
                <a:spcPct val="120000"/>
              </a:lnSpc>
              <a:spcBef>
                <a:spcPts val="0"/>
              </a:spcBef>
              <a:spcAft>
                <a:spcPts val="0"/>
              </a:spcAft>
              <a:buClr>
                <a:srgbClr val="333333"/>
              </a:buClr>
              <a:buSzPts val="1800"/>
              <a:buFont typeface="Noto Sans Symbols"/>
              <a:buChar char="▶"/>
            </a:pPr>
            <a:r>
              <a:rPr lang="en" sz="1800" b="0" i="0" u="none" strike="noStrike" cap="none">
                <a:solidFill>
                  <a:srgbClr val="333333"/>
                </a:solidFill>
                <a:latin typeface="Cabin"/>
                <a:ea typeface="Cabin"/>
                <a:cs typeface="Cabin"/>
                <a:sym typeface="Cabin"/>
              </a:rPr>
              <a:t>Malignancies</a:t>
            </a:r>
            <a:endParaRPr/>
          </a:p>
          <a:p>
            <a:pPr marL="274320" marR="0" lvl="0" indent="-274320" algn="l" rtl="0">
              <a:lnSpc>
                <a:spcPct val="120000"/>
              </a:lnSpc>
              <a:spcBef>
                <a:spcPts val="0"/>
              </a:spcBef>
              <a:spcAft>
                <a:spcPts val="0"/>
              </a:spcAft>
              <a:buClr>
                <a:srgbClr val="333333"/>
              </a:buClr>
              <a:buSzPts val="1800"/>
              <a:buFont typeface="Noto Sans Symbols"/>
              <a:buChar char="▶"/>
            </a:pPr>
            <a:r>
              <a:rPr lang="en" sz="1800" b="0" i="0" u="none" strike="noStrike" cap="none">
                <a:solidFill>
                  <a:srgbClr val="333333"/>
                </a:solidFill>
                <a:latin typeface="Cabin"/>
                <a:ea typeface="Cabin"/>
                <a:cs typeface="Cabin"/>
                <a:sym typeface="Cabin"/>
              </a:rPr>
              <a:t>Anaemia of chronic disease</a:t>
            </a:r>
            <a:endParaRPr/>
          </a:p>
          <a:p>
            <a:pPr marL="274320" marR="0" lvl="0" indent="-274320" algn="l" rtl="0">
              <a:lnSpc>
                <a:spcPct val="120000"/>
              </a:lnSpc>
              <a:spcBef>
                <a:spcPts val="0"/>
              </a:spcBef>
              <a:spcAft>
                <a:spcPts val="0"/>
              </a:spcAft>
              <a:buClr>
                <a:srgbClr val="333333"/>
              </a:buClr>
              <a:buSzPts val="1800"/>
              <a:buFont typeface="Noto Sans Symbols"/>
              <a:buChar char="▶"/>
            </a:pPr>
            <a:r>
              <a:rPr lang="en" sz="1800" b="0" i="0" u="none" strike="noStrike" cap="none">
                <a:solidFill>
                  <a:srgbClr val="333333"/>
                </a:solidFill>
                <a:latin typeface="Cabin"/>
                <a:ea typeface="Cabin"/>
                <a:cs typeface="Cabin"/>
                <a:sym typeface="Cabin"/>
              </a:rPr>
              <a:t>Chronic renal disease</a:t>
            </a:r>
            <a:endParaRPr/>
          </a:p>
          <a:p>
            <a:pPr marL="274320" marR="0" lvl="0" indent="-274320" algn="l" rtl="0">
              <a:lnSpc>
                <a:spcPct val="120000"/>
              </a:lnSpc>
              <a:spcBef>
                <a:spcPts val="0"/>
              </a:spcBef>
              <a:spcAft>
                <a:spcPts val="0"/>
              </a:spcAft>
              <a:buClr>
                <a:srgbClr val="333333"/>
              </a:buClr>
              <a:buSzPts val="1800"/>
              <a:buFont typeface="Noto Sans Symbols"/>
              <a:buChar char="▶"/>
            </a:pPr>
            <a:r>
              <a:rPr lang="en" sz="1800" b="0" i="0" u="none" strike="noStrike" cap="none">
                <a:solidFill>
                  <a:srgbClr val="333333"/>
                </a:solidFill>
                <a:latin typeface="Cabin"/>
                <a:ea typeface="Cabin"/>
                <a:cs typeface="Cabin"/>
                <a:sym typeface="Cabin"/>
              </a:rPr>
              <a:t>Haemodialysis.</a:t>
            </a:r>
            <a:endParaRPr/>
          </a:p>
          <a:p>
            <a:pPr marL="274320" marR="0" lvl="0" indent="-187452" algn="l" rtl="0">
              <a:spcBef>
                <a:spcPts val="600"/>
              </a:spcBef>
              <a:spcAft>
                <a:spcPts val="0"/>
              </a:spcAft>
              <a:buClr>
                <a:schemeClr val="accent1"/>
              </a:buClr>
              <a:buSzPts val="1368"/>
              <a:buFont typeface="Noto Sans Symbols"/>
              <a:buNone/>
            </a:pPr>
            <a:endParaRPr sz="1800" b="0" i="0" u="none" strike="noStrike" cap="none">
              <a:solidFill>
                <a:schemeClr val="dk1"/>
              </a:solidFill>
              <a:latin typeface="Cabin"/>
              <a:ea typeface="Cabin"/>
              <a:cs typeface="Cabin"/>
              <a:sym typeface="Cabin"/>
            </a:endParaRPr>
          </a:p>
        </p:txBody>
      </p:sp>
      <p:graphicFrame>
        <p:nvGraphicFramePr>
          <p:cNvPr id="288" name="Google Shape;288;p33"/>
          <p:cNvGraphicFramePr/>
          <p:nvPr/>
        </p:nvGraphicFramePr>
        <p:xfrm>
          <a:off x="5998465" y="228601"/>
          <a:ext cx="5955675" cy="2460650"/>
        </p:xfrm>
        <a:graphic>
          <a:graphicData uri="http://schemas.openxmlformats.org/drawingml/2006/table">
            <a:tbl>
              <a:tblPr>
                <a:noFill/>
                <a:tableStyleId>{B53A2DF2-59E2-4C89-80D7-C43F8FA8ED1D}</a:tableStyleId>
              </a:tblPr>
              <a:tblGrid>
                <a:gridCol w="882075"/>
                <a:gridCol w="1268400"/>
                <a:gridCol w="1268400"/>
                <a:gridCol w="1268400"/>
                <a:gridCol w="1268400"/>
              </a:tblGrid>
              <a:tr h="734650">
                <a:tc>
                  <a:txBody>
                    <a:bodyPr/>
                    <a:lstStyle/>
                    <a:p>
                      <a:pPr marL="0" marR="0" lvl="0" indent="0" algn="ctr" rtl="0">
                        <a:spcBef>
                          <a:spcPts val="0"/>
                        </a:spcBef>
                        <a:spcAft>
                          <a:spcPts val="0"/>
                        </a:spcAft>
                        <a:buClr>
                          <a:schemeClr val="dk1"/>
                        </a:buClr>
                        <a:buSzPts val="1300"/>
                        <a:buFont typeface="Cabin"/>
                        <a:buNone/>
                      </a:pPr>
                      <a:endParaRPr sz="1300" u="none" strike="noStrike" cap="none">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Conventional ref range</a:t>
                      </a:r>
                      <a:endParaRPr sz="1300" b="1" u="none" strike="noStrike" cap="none">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Clr>
                          <a:srgbClr val="000000"/>
                        </a:buClr>
                        <a:buSzPts val="1300"/>
                        <a:buFont typeface="Cabin"/>
                        <a:buNone/>
                      </a:pPr>
                      <a:r>
                        <a:rPr lang="en" sz="1300" b="1" u="none" strike="noStrike" cap="none">
                          <a:solidFill>
                            <a:srgbClr val="000000"/>
                          </a:solidFill>
                          <a:latin typeface="Cabin"/>
                          <a:ea typeface="Cabin"/>
                          <a:cs typeface="Cabin"/>
                          <a:sym typeface="Cabin"/>
                        </a:rPr>
                        <a:t>Conventional ref range</a:t>
                      </a:r>
                      <a:endParaRPr/>
                    </a:p>
                  </a:txBody>
                  <a:tcPr marL="121900" marR="121900" marT="121900" marB="121900" anchor="ctr"/>
                </a:tc>
                <a:tc>
                  <a:txBody>
                    <a:bodyPr/>
                    <a:lstStyle/>
                    <a:p>
                      <a:pPr marL="0" marR="0" lvl="0" indent="0" algn="ctr" rtl="0">
                        <a:lnSpc>
                          <a:spcPct val="100000"/>
                        </a:lnSpc>
                        <a:spcBef>
                          <a:spcPts val="0"/>
                        </a:spcBef>
                        <a:spcAft>
                          <a:spcPts val="0"/>
                        </a:spcAft>
                        <a:buClr>
                          <a:srgbClr val="000000"/>
                        </a:buClr>
                        <a:buSzPts val="1300"/>
                        <a:buFont typeface="Cabin"/>
                        <a:buNone/>
                      </a:pPr>
                      <a:r>
                        <a:rPr lang="en" sz="1300" b="1" u="none" strike="noStrike" cap="none">
                          <a:solidFill>
                            <a:srgbClr val="000000"/>
                          </a:solidFill>
                          <a:latin typeface="Cabin"/>
                          <a:ea typeface="Cabin"/>
                          <a:cs typeface="Cabin"/>
                          <a:sym typeface="Cabin"/>
                        </a:rPr>
                        <a:t>Optimal ref range</a:t>
                      </a:r>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Alarm range</a:t>
                      </a:r>
                      <a:endParaRPr/>
                    </a:p>
                  </a:txBody>
                  <a:tcPr marL="121900" marR="121900" marT="121900" marB="121900" anchor="ctr"/>
                </a:tc>
              </a:tr>
              <a:tr h="863000">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Male</a:t>
                      </a:r>
                      <a:endParaRPr sz="1300" b="1" u="none" strike="noStrike" cap="none">
                        <a:latin typeface="Cabin"/>
                        <a:ea typeface="Cabin"/>
                        <a:cs typeface="Cabin"/>
                        <a:sym typeface="Cabin"/>
                      </a:endParaRPr>
                    </a:p>
                  </a:txBody>
                  <a:tcPr marL="121900" marR="121900" marT="121900" marB="121900" anchor="ctr"/>
                </a:tc>
                <a:tc>
                  <a:txBody>
                    <a:bodyPr/>
                    <a:lstStyle/>
                    <a:p>
                      <a:pPr marL="0" marR="0" lvl="0" indent="0" algn="ctr" rtl="0">
                        <a:lnSpc>
                          <a:spcPct val="100000"/>
                        </a:lnSpc>
                        <a:spcBef>
                          <a:spcPts val="0"/>
                        </a:spcBef>
                        <a:spcAft>
                          <a:spcPts val="0"/>
                        </a:spcAft>
                        <a:buClr>
                          <a:schemeClr val="dk1"/>
                        </a:buClr>
                        <a:buSzPts val="1300"/>
                        <a:buFont typeface="Cabin"/>
                        <a:buNone/>
                      </a:pPr>
                      <a:r>
                        <a:rPr lang="en" sz="1300" u="none" strike="noStrike" cap="none">
                          <a:latin typeface="Cabin"/>
                          <a:ea typeface="Cabin"/>
                          <a:cs typeface="Cabin"/>
                          <a:sym typeface="Cabin"/>
                        </a:rPr>
                        <a:t>SI 14–32 μmol/L</a:t>
                      </a:r>
                      <a:endParaRPr/>
                    </a:p>
                  </a:txBody>
                  <a:tcPr marL="121900" marR="121900" marT="121900" marB="121900" anchor="ctr">
                    <a:solidFill>
                      <a:srgbClr val="93B9C3"/>
                    </a:solidFill>
                  </a:tcPr>
                </a:tc>
                <a:tc>
                  <a:txBody>
                    <a:bodyPr/>
                    <a:lstStyle/>
                    <a:p>
                      <a:pPr marL="0" marR="0" lvl="0" indent="0" algn="ctr" rtl="0">
                        <a:lnSpc>
                          <a:spcPct val="100000"/>
                        </a:lnSpc>
                        <a:spcBef>
                          <a:spcPts val="0"/>
                        </a:spcBef>
                        <a:spcAft>
                          <a:spcPts val="0"/>
                        </a:spcAft>
                        <a:buClr>
                          <a:schemeClr val="dk1"/>
                        </a:buClr>
                        <a:buSzPts val="1300"/>
                        <a:buFont typeface="Cabin"/>
                        <a:buNone/>
                      </a:pPr>
                      <a:r>
                        <a:rPr lang="en" sz="1300" u="none" strike="noStrike" cap="none">
                          <a:latin typeface="Cabin"/>
                          <a:ea typeface="Cabin"/>
                          <a:cs typeface="Cabin"/>
                          <a:sym typeface="Cabin"/>
                        </a:rPr>
                        <a:t>80–180 μg/dL</a:t>
                      </a:r>
                      <a:endParaRPr sz="1300" u="none" strike="noStrike" cap="none">
                        <a:latin typeface="Cabin"/>
                        <a:ea typeface="Cabin"/>
                        <a:cs typeface="Cabin"/>
                        <a:sym typeface="Cabin"/>
                      </a:endParaRPr>
                    </a:p>
                    <a:p>
                      <a:pPr marL="0" marR="0" lvl="0" indent="0" algn="ctr" rtl="0">
                        <a:lnSpc>
                          <a:spcPct val="100000"/>
                        </a:lnSpc>
                        <a:spcBef>
                          <a:spcPts val="0"/>
                        </a:spcBef>
                        <a:spcAft>
                          <a:spcPts val="0"/>
                        </a:spcAft>
                        <a:buClr>
                          <a:schemeClr val="dk1"/>
                        </a:buClr>
                        <a:buSzPts val="1300"/>
                        <a:buFont typeface="Cabin"/>
                        <a:buNone/>
                      </a:pPr>
                      <a:endParaRPr sz="1300" u="none" strike="noStrike" cap="none" baseline="30000">
                        <a:latin typeface="Cabin"/>
                        <a:ea typeface="Cabin"/>
                        <a:cs typeface="Cabin"/>
                        <a:sym typeface="Cabin"/>
                      </a:endParaRPr>
                    </a:p>
                  </a:txBody>
                  <a:tcPr marL="121900" marR="121900" marT="121900" marB="121900" anchor="ctr"/>
                </a:tc>
                <a:tc>
                  <a:txBody>
                    <a:bodyPr/>
                    <a:lstStyle/>
                    <a:p>
                      <a:pPr marL="0" marR="0" lvl="0" indent="0" algn="ctr" rtl="0">
                        <a:lnSpc>
                          <a:spcPct val="100000"/>
                        </a:lnSpc>
                        <a:spcBef>
                          <a:spcPts val="0"/>
                        </a:spcBef>
                        <a:spcAft>
                          <a:spcPts val="0"/>
                        </a:spcAft>
                        <a:buClr>
                          <a:schemeClr val="dk1"/>
                        </a:buClr>
                        <a:buSzPts val="1300"/>
                        <a:buFont typeface="Cabin"/>
                        <a:buNone/>
                      </a:pPr>
                      <a:r>
                        <a:rPr lang="en" sz="1300" u="none" strike="noStrike" cap="none">
                          <a:solidFill>
                            <a:schemeClr val="dk1"/>
                          </a:solidFill>
                          <a:latin typeface="Cabin"/>
                          <a:ea typeface="Cabin"/>
                          <a:cs typeface="Cabin"/>
                          <a:sym typeface="Cabin"/>
                        </a:rPr>
                        <a:t>8.96-17.91</a:t>
                      </a:r>
                      <a:br>
                        <a:rPr lang="en" sz="1300" u="none" strike="noStrike" cap="none">
                          <a:solidFill>
                            <a:schemeClr val="dk1"/>
                          </a:solidFill>
                          <a:latin typeface="Cabin"/>
                          <a:ea typeface="Cabin"/>
                          <a:cs typeface="Cabin"/>
                          <a:sym typeface="Cabin"/>
                        </a:rPr>
                      </a:br>
                      <a:r>
                        <a:rPr lang="en" sz="1300" u="none" strike="noStrike" cap="none">
                          <a:latin typeface="Cabin"/>
                          <a:ea typeface="Cabin"/>
                          <a:cs typeface="Cabin"/>
                          <a:sym typeface="Cabin"/>
                        </a:rPr>
                        <a:t>μmol/L</a:t>
                      </a:r>
                      <a:endParaRPr/>
                    </a:p>
                  </a:txBody>
                  <a:tcPr marL="121900" marR="121900" marT="121900" marB="121900" anchor="ctr">
                    <a:solidFill>
                      <a:srgbClr val="92D050"/>
                    </a:solidFill>
                  </a:tcPr>
                </a:tc>
                <a:tc>
                  <a:txBody>
                    <a:bodyPr/>
                    <a:lstStyle/>
                    <a:p>
                      <a:pPr marL="0" marR="0" lvl="0" indent="0" algn="ctr" rtl="0">
                        <a:spcBef>
                          <a:spcPts val="0"/>
                        </a:spcBef>
                        <a:spcAft>
                          <a:spcPts val="0"/>
                        </a:spcAft>
                        <a:buClr>
                          <a:schemeClr val="dk1"/>
                        </a:buClr>
                        <a:buSzPts val="1300"/>
                        <a:buFont typeface="Cabin"/>
                        <a:buNone/>
                      </a:pPr>
                      <a:r>
                        <a:rPr lang="en" sz="1300" u="none" strike="noStrike" cap="none">
                          <a:solidFill>
                            <a:schemeClr val="dk1"/>
                          </a:solidFill>
                          <a:latin typeface="Cabin"/>
                          <a:ea typeface="Cabin"/>
                          <a:cs typeface="Cabin"/>
                          <a:sym typeface="Cabin"/>
                        </a:rPr>
                        <a:t>&lt;4.5 or &gt;35.82</a:t>
                      </a:r>
                      <a:br>
                        <a:rPr lang="en" sz="1300" u="none" strike="noStrike" cap="none">
                          <a:solidFill>
                            <a:schemeClr val="dk1"/>
                          </a:solidFill>
                          <a:latin typeface="Cabin"/>
                          <a:ea typeface="Cabin"/>
                          <a:cs typeface="Cabin"/>
                          <a:sym typeface="Cabin"/>
                        </a:rPr>
                      </a:br>
                      <a:r>
                        <a:rPr lang="en" sz="1300" u="none" strike="noStrike" cap="none">
                          <a:latin typeface="Cabin"/>
                          <a:ea typeface="Cabin"/>
                          <a:cs typeface="Cabin"/>
                          <a:sym typeface="Cabin"/>
                        </a:rPr>
                        <a:t>μmol/L</a:t>
                      </a:r>
                      <a:endParaRPr sz="1300" u="none" strike="noStrike" cap="none">
                        <a:solidFill>
                          <a:schemeClr val="dk1"/>
                        </a:solidFill>
                        <a:latin typeface="Cabin"/>
                        <a:ea typeface="Cabin"/>
                        <a:cs typeface="Cabin"/>
                        <a:sym typeface="Cabin"/>
                      </a:endParaRPr>
                    </a:p>
                  </a:txBody>
                  <a:tcPr marL="121900" marR="121900" marT="121900" marB="121900" anchor="ctr">
                    <a:solidFill>
                      <a:srgbClr val="FF7E79"/>
                    </a:solidFill>
                  </a:tcPr>
                </a:tc>
              </a:tr>
              <a:tr h="863000">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Female</a:t>
                      </a:r>
                      <a:endParaRPr/>
                    </a:p>
                  </a:txBody>
                  <a:tcPr marL="121900" marR="121900" marT="121900" marB="121900" anchor="ctr"/>
                </a:tc>
                <a:tc>
                  <a:txBody>
                    <a:bodyPr/>
                    <a:lstStyle/>
                    <a:p>
                      <a:pPr marL="0" marR="0" lvl="0" indent="0" algn="ctr" rtl="0">
                        <a:lnSpc>
                          <a:spcPct val="100000"/>
                        </a:lnSpc>
                        <a:spcBef>
                          <a:spcPts val="0"/>
                        </a:spcBef>
                        <a:spcAft>
                          <a:spcPts val="0"/>
                        </a:spcAft>
                        <a:buClr>
                          <a:schemeClr val="dk1"/>
                        </a:buClr>
                        <a:buSzPts val="1300"/>
                        <a:buFont typeface="Cabin"/>
                        <a:buNone/>
                      </a:pPr>
                      <a:r>
                        <a:rPr lang="en" sz="1300" u="none" strike="noStrike" cap="none">
                          <a:latin typeface="Cabin"/>
                          <a:ea typeface="Cabin"/>
                          <a:cs typeface="Cabin"/>
                          <a:sym typeface="Cabin"/>
                        </a:rPr>
                        <a:t>SI 11–29 μmol/L</a:t>
                      </a:r>
                      <a:endParaRPr/>
                    </a:p>
                  </a:txBody>
                  <a:tcPr marL="121900" marR="121900" marT="121900" marB="121900" anchor="ctr">
                    <a:solidFill>
                      <a:srgbClr val="93B9C3"/>
                    </a:solidFill>
                  </a:tcPr>
                </a:tc>
                <a:tc>
                  <a:txBody>
                    <a:bodyPr/>
                    <a:lstStyle/>
                    <a:p>
                      <a:pPr marL="0" marR="0" lvl="0" indent="0" algn="ctr" rtl="0">
                        <a:lnSpc>
                          <a:spcPct val="100000"/>
                        </a:lnSpc>
                        <a:spcBef>
                          <a:spcPts val="0"/>
                        </a:spcBef>
                        <a:spcAft>
                          <a:spcPts val="0"/>
                        </a:spcAft>
                        <a:buClr>
                          <a:schemeClr val="dk1"/>
                        </a:buClr>
                        <a:buSzPts val="1300"/>
                        <a:buFont typeface="Cabin"/>
                        <a:buNone/>
                      </a:pPr>
                      <a:r>
                        <a:rPr lang="en" sz="1300" u="none" strike="noStrike" cap="none">
                          <a:latin typeface="Cabin"/>
                          <a:ea typeface="Cabin"/>
                          <a:cs typeface="Cabin"/>
                          <a:sym typeface="Cabin"/>
                        </a:rPr>
                        <a:t>60–160 μg/dL</a:t>
                      </a:r>
                      <a:endParaRPr sz="1300" u="none" strike="noStrike" cap="none">
                        <a:latin typeface="Cabin"/>
                        <a:ea typeface="Cabin"/>
                        <a:cs typeface="Cabin"/>
                        <a:sym typeface="Cabin"/>
                      </a:endParaRPr>
                    </a:p>
                    <a:p>
                      <a:pPr marL="0" marR="0" lvl="0" indent="0" algn="ctr" rtl="0">
                        <a:lnSpc>
                          <a:spcPct val="100000"/>
                        </a:lnSpc>
                        <a:spcBef>
                          <a:spcPts val="0"/>
                        </a:spcBef>
                        <a:spcAft>
                          <a:spcPts val="0"/>
                        </a:spcAft>
                        <a:buClr>
                          <a:schemeClr val="dk1"/>
                        </a:buClr>
                        <a:buSzPts val="1300"/>
                        <a:buFont typeface="Cabin"/>
                        <a:buNone/>
                      </a:pPr>
                      <a:endParaRPr sz="1300" u="none" strike="noStrike" cap="none" baseline="30000">
                        <a:latin typeface="Cabin"/>
                        <a:ea typeface="Cabin"/>
                        <a:cs typeface="Cabin"/>
                        <a:sym typeface="Cabin"/>
                      </a:endParaRPr>
                    </a:p>
                  </a:txBody>
                  <a:tcPr marL="121900" marR="121900" marT="121900" marB="121900" anchor="ctr"/>
                </a:tc>
                <a:tc>
                  <a:txBody>
                    <a:bodyPr/>
                    <a:lstStyle/>
                    <a:p>
                      <a:pPr marL="0" marR="0" lvl="0" indent="0" algn="ctr" rtl="0">
                        <a:lnSpc>
                          <a:spcPct val="100000"/>
                        </a:lnSpc>
                        <a:spcBef>
                          <a:spcPts val="0"/>
                        </a:spcBef>
                        <a:spcAft>
                          <a:spcPts val="0"/>
                        </a:spcAft>
                        <a:buClr>
                          <a:schemeClr val="dk1"/>
                        </a:buClr>
                        <a:buSzPts val="1300"/>
                        <a:buFont typeface="Cabin"/>
                        <a:buNone/>
                      </a:pPr>
                      <a:r>
                        <a:rPr lang="en" sz="1300" u="none" strike="noStrike" cap="none">
                          <a:solidFill>
                            <a:schemeClr val="dk1"/>
                          </a:solidFill>
                          <a:latin typeface="Cabin"/>
                          <a:ea typeface="Cabin"/>
                          <a:cs typeface="Cabin"/>
                          <a:sym typeface="Cabin"/>
                        </a:rPr>
                        <a:t>8.96-17.91</a:t>
                      </a:r>
                      <a:br>
                        <a:rPr lang="en" sz="1300" u="none" strike="noStrike" cap="none">
                          <a:solidFill>
                            <a:schemeClr val="dk1"/>
                          </a:solidFill>
                          <a:latin typeface="Cabin"/>
                          <a:ea typeface="Cabin"/>
                          <a:cs typeface="Cabin"/>
                          <a:sym typeface="Cabin"/>
                        </a:rPr>
                      </a:br>
                      <a:r>
                        <a:rPr lang="en" sz="1300" u="none" strike="noStrike" cap="none">
                          <a:latin typeface="Cabin"/>
                          <a:ea typeface="Cabin"/>
                          <a:cs typeface="Cabin"/>
                          <a:sym typeface="Cabin"/>
                        </a:rPr>
                        <a:t>μmol/L</a:t>
                      </a:r>
                      <a:endParaRPr/>
                    </a:p>
                  </a:txBody>
                  <a:tcPr marL="121900" marR="121900" marT="121900" marB="121900" anchor="ctr">
                    <a:solidFill>
                      <a:srgbClr val="92D050"/>
                    </a:solidFill>
                  </a:tcPr>
                </a:tc>
                <a:tc>
                  <a:txBody>
                    <a:bodyPr/>
                    <a:lstStyle/>
                    <a:p>
                      <a:pPr marL="0" marR="0" lvl="0" indent="0" algn="ctr" rtl="0">
                        <a:lnSpc>
                          <a:spcPct val="100000"/>
                        </a:lnSpc>
                        <a:spcBef>
                          <a:spcPts val="0"/>
                        </a:spcBef>
                        <a:spcAft>
                          <a:spcPts val="0"/>
                        </a:spcAft>
                        <a:buClr>
                          <a:schemeClr val="dk1"/>
                        </a:buClr>
                        <a:buSzPts val="1300"/>
                        <a:buFont typeface="Cabin"/>
                        <a:buNone/>
                      </a:pPr>
                      <a:r>
                        <a:rPr lang="en" sz="1300" u="none" strike="noStrike" cap="none">
                          <a:solidFill>
                            <a:schemeClr val="dk1"/>
                          </a:solidFill>
                          <a:latin typeface="Cabin"/>
                          <a:ea typeface="Cabin"/>
                          <a:cs typeface="Cabin"/>
                          <a:sym typeface="Cabin"/>
                        </a:rPr>
                        <a:t>&lt;4.5 or &gt;35.82</a:t>
                      </a:r>
                      <a:br>
                        <a:rPr lang="en" sz="1300" u="none" strike="noStrike" cap="none">
                          <a:solidFill>
                            <a:schemeClr val="dk1"/>
                          </a:solidFill>
                          <a:latin typeface="Cabin"/>
                          <a:ea typeface="Cabin"/>
                          <a:cs typeface="Cabin"/>
                          <a:sym typeface="Cabin"/>
                        </a:rPr>
                      </a:br>
                      <a:r>
                        <a:rPr lang="en" sz="1300" u="none" strike="noStrike" cap="none">
                          <a:latin typeface="Cabin"/>
                          <a:ea typeface="Cabin"/>
                          <a:cs typeface="Cabin"/>
                          <a:sym typeface="Cabin"/>
                        </a:rPr>
                        <a:t>μmol/L</a:t>
                      </a:r>
                      <a:endParaRPr sz="1300" u="none" strike="noStrike" cap="none">
                        <a:solidFill>
                          <a:schemeClr val="dk1"/>
                        </a:solidFill>
                        <a:latin typeface="Cabin"/>
                        <a:ea typeface="Cabin"/>
                        <a:cs typeface="Cabin"/>
                        <a:sym typeface="Cabin"/>
                      </a:endParaRPr>
                    </a:p>
                  </a:txBody>
                  <a:tcPr marL="121900" marR="121900" marT="121900" marB="121900" anchor="ctr">
                    <a:solidFill>
                      <a:srgbClr val="FF7E79"/>
                    </a:solidFill>
                  </a:tcPr>
                </a:tc>
              </a:tr>
            </a:tbl>
          </a:graphicData>
        </a:graphic>
      </p:graphicFrame>
      <p:sp>
        <p:nvSpPr>
          <p:cNvPr id="2" name="Date Placeholder 1"/>
          <p:cNvSpPr>
            <a:spLocks noGrp="1"/>
          </p:cNvSpPr>
          <p:nvPr>
            <p:ph type="dt" sz="half" idx="10"/>
          </p:nvPr>
        </p:nvSpPr>
        <p:spPr/>
        <p:txBody>
          <a:bodyPr/>
          <a:lstStyle/>
          <a:p>
            <a:fld id="{01E27CEC-701B-4FCB-86E8-FB1AD5D8CD28}" type="datetime1">
              <a:rPr lang="en-US" smtClean="0"/>
              <a:t>11/20/2018</a:t>
            </a:fld>
            <a:endParaRPr lang="en-AU"/>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Shape 293"/>
        <p:cNvGrpSpPr/>
        <p:nvPr/>
      </p:nvGrpSpPr>
      <p:grpSpPr>
        <a:xfrm>
          <a:off x="0" y="0"/>
          <a:ext cx="0" cy="0"/>
          <a:chOff x="0" y="0"/>
          <a:chExt cx="0" cy="0"/>
        </a:xfrm>
      </p:grpSpPr>
      <p:sp>
        <p:nvSpPr>
          <p:cNvPr id="294" name="Google Shape;294;p34"/>
          <p:cNvSpPr txBox="1">
            <a:spLocks noGrp="1"/>
          </p:cNvSpPr>
          <p:nvPr>
            <p:ph type="title"/>
          </p:nvPr>
        </p:nvSpPr>
        <p:spPr>
          <a:prstGeom prst="rect">
            <a:avLst/>
          </a:prstGeom>
          <a:noFill/>
          <a:ln>
            <a:noFill/>
          </a:ln>
        </p:spPr>
        <p:txBody>
          <a:bodyPr spcFirstLastPara="1" wrap="square" lIns="121900" tIns="60950" rIns="121900" bIns="60950" anchor="b" anchorCtr="0">
            <a:noAutofit/>
          </a:bodyPr>
          <a:lstStyle/>
          <a:p>
            <a:pPr>
              <a:lnSpc>
                <a:spcPct val="125000"/>
              </a:lnSpc>
              <a:spcBef>
                <a:spcPts val="0"/>
              </a:spcBef>
              <a:spcAft>
                <a:spcPts val="800"/>
              </a:spcAft>
              <a:buClr>
                <a:srgbClr val="333333"/>
              </a:buClr>
              <a:buSzPts val="3200"/>
            </a:pPr>
            <a:r>
              <a:rPr lang="en" b="1" dirty="0">
                <a:solidFill>
                  <a:schemeClr val="dk2"/>
                </a:solidFill>
                <a:latin typeface="Bookman Old Style"/>
                <a:ea typeface="Bookman Old Style"/>
                <a:cs typeface="Bookman Old Style"/>
                <a:sym typeface="Bookman Old Style"/>
              </a:rPr>
              <a:t>Ferritin</a:t>
            </a:r>
            <a:endParaRPr b="1" dirty="0">
              <a:solidFill>
                <a:schemeClr val="dk2"/>
              </a:solidFill>
              <a:latin typeface="Bookman Old Style"/>
              <a:ea typeface="Bookman Old Style"/>
              <a:cs typeface="Bookman Old Style"/>
            </a:endParaRPr>
          </a:p>
        </p:txBody>
      </p:sp>
      <p:sp>
        <p:nvSpPr>
          <p:cNvPr id="299" name="Google Shape;299;p34"/>
          <p:cNvSpPr txBox="1">
            <a:spLocks noGrp="1"/>
          </p:cNvSpPr>
          <p:nvPr>
            <p:ph type="sldNum" sz="quarter" idx="12"/>
          </p:nvPr>
        </p:nvSpPr>
        <p:spPr>
          <a:xfrm>
            <a:off x="816865" y="6356350"/>
            <a:ext cx="2641500" cy="365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
              <a:t>33</a:t>
            </a:fld>
            <a:endParaRPr/>
          </a:p>
        </p:txBody>
      </p:sp>
      <p:sp>
        <p:nvSpPr>
          <p:cNvPr id="295" name="Google Shape;295;p34"/>
          <p:cNvSpPr txBox="1">
            <a:spLocks noGrp="1"/>
          </p:cNvSpPr>
          <p:nvPr>
            <p:ph sz="quarter" idx="1"/>
          </p:nvPr>
        </p:nvSpPr>
        <p:spPr>
          <a:xfrm>
            <a:off x="609600" y="1219200"/>
            <a:ext cx="5102357" cy="4937760"/>
          </a:xfrm>
          <a:prstGeom prst="rect">
            <a:avLst/>
          </a:prstGeom>
          <a:no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accent1"/>
              </a:buClr>
              <a:buSzPts val="1520"/>
              <a:buFont typeface="Noto Sans Symbols"/>
              <a:buNone/>
            </a:pPr>
            <a:r>
              <a:rPr lang="en" sz="2000" b="0" i="0" u="none" strike="noStrike" cap="none">
                <a:solidFill>
                  <a:schemeClr val="dk1"/>
                </a:solidFill>
                <a:latin typeface="Cabin"/>
                <a:ea typeface="Cabin"/>
                <a:cs typeface="Cabin"/>
                <a:sym typeface="Cabin"/>
              </a:rPr>
              <a:t/>
            </a:r>
            <a:br>
              <a:rPr lang="en" sz="2000" b="0" i="0" u="none" strike="noStrike" cap="none">
                <a:solidFill>
                  <a:schemeClr val="dk1"/>
                </a:solidFill>
                <a:latin typeface="Cabin"/>
                <a:ea typeface="Cabin"/>
                <a:cs typeface="Cabin"/>
                <a:sym typeface="Cabin"/>
              </a:rPr>
            </a:br>
            <a:r>
              <a:rPr lang="en" sz="2000" b="0" i="0" u="none" strike="noStrike" cap="none">
                <a:solidFill>
                  <a:schemeClr val="dk1"/>
                </a:solidFill>
                <a:latin typeface="Cabin"/>
                <a:ea typeface="Cabin"/>
                <a:cs typeface="Cabin"/>
                <a:sym typeface="Cabin"/>
              </a:rPr>
              <a:t>Ferritin is the storage form of iron. The serum ferritin level provides an accurate reflection of total body iron stores.</a:t>
            </a:r>
            <a:endParaRPr sz="2000" b="0" i="0" u="none" strike="noStrike" cap="none" baseline="30000">
              <a:solidFill>
                <a:schemeClr val="dk1"/>
              </a:solidFill>
              <a:latin typeface="Cabin"/>
              <a:ea typeface="Cabin"/>
              <a:cs typeface="Cabin"/>
              <a:sym typeface="Cabin"/>
            </a:endParaRPr>
          </a:p>
          <a:p>
            <a:pPr marL="380990" marR="0" lvl="0" indent="-284470" algn="l" rtl="0">
              <a:spcBef>
                <a:spcPts val="600"/>
              </a:spcBef>
              <a:spcAft>
                <a:spcPts val="0"/>
              </a:spcAft>
              <a:buClr>
                <a:schemeClr val="accent1"/>
              </a:buClr>
              <a:buSzPts val="1520"/>
              <a:buFont typeface="Noto Sans Symbols"/>
              <a:buNone/>
            </a:pPr>
            <a:endParaRPr sz="2000" b="0" i="0" u="none" strike="noStrike" cap="none">
              <a:solidFill>
                <a:schemeClr val="dk1"/>
              </a:solidFill>
              <a:latin typeface="Cabin"/>
              <a:ea typeface="Cabin"/>
              <a:cs typeface="Cabin"/>
              <a:sym typeface="Cabin"/>
            </a:endParaRPr>
          </a:p>
          <a:p>
            <a:pPr marL="0" marR="0" lvl="0" indent="0" algn="l" rtl="0">
              <a:spcBef>
                <a:spcPts val="600"/>
              </a:spcBef>
              <a:spcAft>
                <a:spcPts val="0"/>
              </a:spcAft>
              <a:buClr>
                <a:schemeClr val="accent1"/>
              </a:buClr>
              <a:buSzPts val="1520"/>
              <a:buFont typeface="Noto Sans Symbols"/>
              <a:buNone/>
            </a:pPr>
            <a:r>
              <a:rPr lang="en" sz="2000" b="1" i="0" u="none" strike="noStrike" cap="none">
                <a:solidFill>
                  <a:schemeClr val="dk1"/>
                </a:solidFill>
                <a:latin typeface="Cabin"/>
                <a:ea typeface="Cabin"/>
                <a:cs typeface="Cabin"/>
                <a:sym typeface="Cabin"/>
              </a:rPr>
              <a:t>INCREASED SERUM FERRITIN</a:t>
            </a:r>
            <a:endParaRPr/>
          </a:p>
          <a:p>
            <a:pPr marL="380990" marR="0" lvl="0" indent="-380990" algn="l" rtl="0">
              <a:spcBef>
                <a:spcPts val="600"/>
              </a:spcBef>
              <a:spcAft>
                <a:spcPts val="0"/>
              </a:spcAft>
              <a:buClr>
                <a:schemeClr val="accent1"/>
              </a:buClr>
              <a:buSzPts val="1520"/>
              <a:buFont typeface="Noto Sans Symbols"/>
              <a:buChar char="➢"/>
            </a:pPr>
            <a:r>
              <a:rPr lang="en" sz="2000" b="0" i="0" u="none" strike="noStrike" cap="none">
                <a:solidFill>
                  <a:schemeClr val="dk1"/>
                </a:solidFill>
                <a:latin typeface="Cabin"/>
                <a:ea typeface="Cabin"/>
                <a:cs typeface="Cabin"/>
                <a:sym typeface="Cabin"/>
              </a:rPr>
              <a:t>Haemochromatosis</a:t>
            </a:r>
            <a:endParaRPr/>
          </a:p>
          <a:p>
            <a:pPr marL="380990" marR="0" lvl="0" indent="-380990" algn="l" rtl="0">
              <a:spcBef>
                <a:spcPts val="600"/>
              </a:spcBef>
              <a:spcAft>
                <a:spcPts val="0"/>
              </a:spcAft>
              <a:buClr>
                <a:schemeClr val="accent1"/>
              </a:buClr>
              <a:buSzPts val="1520"/>
              <a:buFont typeface="Noto Sans Symbols"/>
              <a:buChar char="➢"/>
            </a:pPr>
            <a:r>
              <a:rPr lang="en" sz="2000" b="0" i="0" u="none" strike="noStrike" cap="none">
                <a:solidFill>
                  <a:schemeClr val="dk1"/>
                </a:solidFill>
                <a:latin typeface="Cabin"/>
                <a:ea typeface="Cabin"/>
                <a:cs typeface="Cabin"/>
                <a:sym typeface="Cabin"/>
              </a:rPr>
              <a:t>Recent iron supplementation or transfusion</a:t>
            </a:r>
            <a:endParaRPr/>
          </a:p>
          <a:p>
            <a:pPr marL="380990" marR="0" lvl="0" indent="-380990" algn="l" rtl="0">
              <a:spcBef>
                <a:spcPts val="600"/>
              </a:spcBef>
              <a:spcAft>
                <a:spcPts val="0"/>
              </a:spcAft>
              <a:buClr>
                <a:schemeClr val="accent1"/>
              </a:buClr>
              <a:buSzPts val="1520"/>
              <a:buFont typeface="Noto Sans Symbols"/>
              <a:buChar char="➢"/>
            </a:pPr>
            <a:r>
              <a:rPr lang="en" sz="2000" b="0" i="0" u="none" strike="noStrike" cap="none">
                <a:solidFill>
                  <a:schemeClr val="dk1"/>
                </a:solidFill>
                <a:latin typeface="Cabin"/>
                <a:ea typeface="Cabin"/>
                <a:cs typeface="Cabin"/>
                <a:sym typeface="Cabin"/>
              </a:rPr>
              <a:t>Since ferritin is an acute phase reactant it may also be elevated in patients with malignancies, inflammatory disorders, or infection/fever.</a:t>
            </a:r>
            <a:endParaRPr/>
          </a:p>
          <a:p>
            <a:pPr marL="274320" marR="0" lvl="0" indent="-148844" algn="l" rtl="0">
              <a:spcBef>
                <a:spcPts val="600"/>
              </a:spcBef>
              <a:spcAft>
                <a:spcPts val="0"/>
              </a:spcAft>
              <a:buClr>
                <a:schemeClr val="accent1"/>
              </a:buClr>
              <a:buSzPts val="1976"/>
              <a:buFont typeface="Noto Sans Symbols"/>
              <a:buNone/>
            </a:pPr>
            <a:endParaRPr sz="2600" b="0" i="0" u="none" strike="noStrike" cap="none">
              <a:solidFill>
                <a:schemeClr val="dk1"/>
              </a:solidFill>
              <a:latin typeface="Cabin"/>
              <a:ea typeface="Cabin"/>
              <a:cs typeface="Cabin"/>
              <a:sym typeface="Cabin"/>
            </a:endParaRPr>
          </a:p>
        </p:txBody>
      </p:sp>
      <p:sp>
        <p:nvSpPr>
          <p:cNvPr id="296" name="Google Shape;296;p34"/>
          <p:cNvSpPr txBox="1">
            <a:spLocks noGrp="1"/>
          </p:cNvSpPr>
          <p:nvPr>
            <p:ph sz="quarter" idx="2"/>
          </p:nvPr>
        </p:nvSpPr>
        <p:spPr>
          <a:xfrm>
            <a:off x="6096001" y="2951996"/>
            <a:ext cx="5853171" cy="3204964"/>
          </a:xfrm>
          <a:prstGeom prst="rect">
            <a:avLst/>
          </a:prstGeom>
          <a:no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accent1"/>
              </a:buClr>
              <a:buSzPts val="1520"/>
              <a:buFont typeface="Noto Sans Symbols"/>
              <a:buNone/>
            </a:pPr>
            <a:r>
              <a:rPr lang="en" sz="2000" b="1" i="0" u="none" strike="noStrike" cap="none">
                <a:solidFill>
                  <a:schemeClr val="dk1"/>
                </a:solidFill>
                <a:latin typeface="Cabin"/>
                <a:ea typeface="Cabin"/>
                <a:cs typeface="Cabin"/>
                <a:sym typeface="Cabin"/>
              </a:rPr>
              <a:t>DECREASED SERUM FERRITIN</a:t>
            </a:r>
            <a:endParaRPr/>
          </a:p>
          <a:p>
            <a:pPr marL="380990" marR="0" lvl="0" indent="-380990" algn="l" rtl="0">
              <a:spcBef>
                <a:spcPts val="600"/>
              </a:spcBef>
              <a:spcAft>
                <a:spcPts val="0"/>
              </a:spcAft>
              <a:buClr>
                <a:schemeClr val="accent1"/>
              </a:buClr>
              <a:buSzPts val="1520"/>
              <a:buFont typeface="Noto Sans Symbols"/>
              <a:buChar char="➢"/>
            </a:pPr>
            <a:r>
              <a:rPr lang="en" sz="2000" b="0" i="0" u="none" strike="noStrike" cap="none">
                <a:solidFill>
                  <a:schemeClr val="dk1"/>
                </a:solidFill>
                <a:latin typeface="Cabin"/>
                <a:ea typeface="Cabin"/>
                <a:cs typeface="Cabin"/>
                <a:sym typeface="Cabin"/>
              </a:rPr>
              <a:t>Iron deficiency anaemia</a:t>
            </a:r>
            <a:endParaRPr/>
          </a:p>
          <a:p>
            <a:pPr marL="380990" marR="0" lvl="0" indent="-380990" algn="l" rtl="0">
              <a:spcBef>
                <a:spcPts val="600"/>
              </a:spcBef>
              <a:spcAft>
                <a:spcPts val="0"/>
              </a:spcAft>
              <a:buClr>
                <a:schemeClr val="accent1"/>
              </a:buClr>
              <a:buSzPts val="1520"/>
              <a:buFont typeface="Noto Sans Symbols"/>
              <a:buChar char="➢"/>
            </a:pPr>
            <a:r>
              <a:rPr lang="en" sz="2000" b="0" i="0" u="none" strike="noStrike" cap="none">
                <a:solidFill>
                  <a:schemeClr val="dk1"/>
                </a:solidFill>
                <a:latin typeface="Cabin"/>
                <a:ea typeface="Cabin"/>
                <a:cs typeface="Cabin"/>
                <a:sym typeface="Cabin"/>
              </a:rPr>
              <a:t>Severe protein deficiency</a:t>
            </a:r>
            <a:endParaRPr/>
          </a:p>
          <a:p>
            <a:pPr marL="380990" marR="0" lvl="0" indent="-380990" algn="l" rtl="0">
              <a:spcBef>
                <a:spcPts val="600"/>
              </a:spcBef>
              <a:spcAft>
                <a:spcPts val="0"/>
              </a:spcAft>
              <a:buClr>
                <a:schemeClr val="accent1"/>
              </a:buClr>
              <a:buSzPts val="1520"/>
              <a:buFont typeface="Noto Sans Symbols"/>
              <a:buChar char="➢"/>
            </a:pPr>
            <a:r>
              <a:rPr lang="en" sz="2000" b="0" i="0" u="none" strike="noStrike" cap="none">
                <a:solidFill>
                  <a:schemeClr val="dk1"/>
                </a:solidFill>
                <a:latin typeface="Cabin"/>
                <a:ea typeface="Cabin"/>
                <a:cs typeface="Cabin"/>
                <a:sym typeface="Cabin"/>
              </a:rPr>
              <a:t>Hemodialysis</a:t>
            </a:r>
            <a:endParaRPr sz="2000" b="0" i="0" u="none" strike="noStrike" cap="none">
              <a:solidFill>
                <a:schemeClr val="dk1"/>
              </a:solidFill>
              <a:latin typeface="Cabin"/>
              <a:ea typeface="Cabin"/>
              <a:cs typeface="Cabin"/>
              <a:sym typeface="Cabin"/>
            </a:endParaRPr>
          </a:p>
          <a:p>
            <a:pPr marL="274320" marR="0" lvl="0" indent="-148844" algn="l" rtl="0">
              <a:spcBef>
                <a:spcPts val="600"/>
              </a:spcBef>
              <a:spcAft>
                <a:spcPts val="0"/>
              </a:spcAft>
              <a:buClr>
                <a:schemeClr val="accent1"/>
              </a:buClr>
              <a:buSzPts val="1976"/>
              <a:buFont typeface="Noto Sans Symbols"/>
              <a:buNone/>
            </a:pPr>
            <a:endParaRPr sz="2600" b="0" i="0" u="none" strike="noStrike" cap="none">
              <a:solidFill>
                <a:schemeClr val="dk1"/>
              </a:solidFill>
              <a:latin typeface="Cabin"/>
              <a:ea typeface="Cabin"/>
              <a:cs typeface="Cabin"/>
              <a:sym typeface="Cabin"/>
            </a:endParaRPr>
          </a:p>
        </p:txBody>
      </p:sp>
      <p:sp>
        <p:nvSpPr>
          <p:cNvPr id="297" name="Google Shape;297;p34"/>
          <p:cNvSpPr/>
          <p:nvPr/>
        </p:nvSpPr>
        <p:spPr>
          <a:xfrm>
            <a:off x="1860553" y="3267118"/>
            <a:ext cx="65" cy="476162"/>
          </a:xfrm>
          <a:prstGeom prst="rect">
            <a:avLst/>
          </a:prstGeom>
          <a:solidFill>
            <a:srgbClr val="FFFFFF"/>
          </a:solidFill>
          <a:ln>
            <a:noFill/>
          </a:ln>
        </p:spPr>
        <p:txBody>
          <a:bodyPr spcFirstLastPara="1" wrap="square" lIns="0" tIns="0" rIns="0" bIns="105775" anchor="ctr" anchorCtr="0">
            <a:noAutofit/>
          </a:bodyPr>
          <a:lstStyle/>
          <a:p>
            <a:pPr marL="0" marR="0" lvl="0" indent="0" algn="l" rtl="0">
              <a:spcBef>
                <a:spcPts val="0"/>
              </a:spcBef>
              <a:spcAft>
                <a:spcPts val="0"/>
              </a:spcAft>
              <a:buNone/>
            </a:pPr>
            <a:endParaRPr sz="2400">
              <a:solidFill>
                <a:schemeClr val="dk1"/>
              </a:solidFill>
              <a:latin typeface="Arial"/>
              <a:ea typeface="Arial"/>
              <a:cs typeface="Arial"/>
              <a:sym typeface="Arial"/>
            </a:endParaRPr>
          </a:p>
        </p:txBody>
      </p:sp>
      <p:graphicFrame>
        <p:nvGraphicFramePr>
          <p:cNvPr id="298" name="Google Shape;298;p34"/>
          <p:cNvGraphicFramePr/>
          <p:nvPr/>
        </p:nvGraphicFramePr>
        <p:xfrm>
          <a:off x="5711959" y="228601"/>
          <a:ext cx="6242200" cy="2633930"/>
        </p:xfrm>
        <a:graphic>
          <a:graphicData uri="http://schemas.openxmlformats.org/drawingml/2006/table">
            <a:tbl>
              <a:tblPr>
                <a:noFill/>
                <a:tableStyleId>{B53A2DF2-59E2-4C89-80D7-C43F8FA8ED1D}</a:tableStyleId>
              </a:tblPr>
              <a:tblGrid>
                <a:gridCol w="924500"/>
                <a:gridCol w="1329425"/>
                <a:gridCol w="1329425"/>
                <a:gridCol w="1329425"/>
                <a:gridCol w="1329425"/>
              </a:tblGrid>
              <a:tr h="734650">
                <a:tc>
                  <a:txBody>
                    <a:bodyPr/>
                    <a:lstStyle/>
                    <a:p>
                      <a:pPr marL="0" marR="0" lvl="0" indent="0" algn="ctr" rtl="0">
                        <a:spcBef>
                          <a:spcPts val="0"/>
                        </a:spcBef>
                        <a:spcAft>
                          <a:spcPts val="0"/>
                        </a:spcAft>
                        <a:buClr>
                          <a:schemeClr val="dk1"/>
                        </a:buClr>
                        <a:buSzPts val="1300"/>
                        <a:buFont typeface="Cabin"/>
                        <a:buNone/>
                      </a:pPr>
                      <a:endParaRPr sz="1300" u="none" strike="noStrike" cap="none">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Conventional ref range</a:t>
                      </a:r>
                      <a:endParaRPr sz="1300" b="1" u="none" strike="noStrike" cap="none">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Clr>
                          <a:srgbClr val="000000"/>
                        </a:buClr>
                        <a:buSzPts val="1300"/>
                        <a:buFont typeface="Cabin"/>
                        <a:buNone/>
                      </a:pPr>
                      <a:r>
                        <a:rPr lang="en" sz="1300" b="1" u="none" strike="noStrike" cap="none">
                          <a:solidFill>
                            <a:srgbClr val="000000"/>
                          </a:solidFill>
                          <a:latin typeface="Cabin"/>
                          <a:ea typeface="Cabin"/>
                          <a:cs typeface="Cabin"/>
                          <a:sym typeface="Cabin"/>
                        </a:rPr>
                        <a:t>Conventional ref range</a:t>
                      </a:r>
                      <a:endParaRPr/>
                    </a:p>
                  </a:txBody>
                  <a:tcPr marL="121900" marR="121900" marT="121900" marB="121900" anchor="ctr"/>
                </a:tc>
                <a:tc>
                  <a:txBody>
                    <a:bodyPr/>
                    <a:lstStyle/>
                    <a:p>
                      <a:pPr marL="0" marR="0" lvl="0" indent="0" algn="ctr" rtl="0">
                        <a:lnSpc>
                          <a:spcPct val="100000"/>
                        </a:lnSpc>
                        <a:spcBef>
                          <a:spcPts val="0"/>
                        </a:spcBef>
                        <a:spcAft>
                          <a:spcPts val="0"/>
                        </a:spcAft>
                        <a:buClr>
                          <a:srgbClr val="000000"/>
                        </a:buClr>
                        <a:buSzPts val="1300"/>
                        <a:buFont typeface="Cabin"/>
                        <a:buNone/>
                      </a:pPr>
                      <a:r>
                        <a:rPr lang="en" sz="1300" b="1" u="none" strike="noStrike" cap="none">
                          <a:solidFill>
                            <a:srgbClr val="000000"/>
                          </a:solidFill>
                          <a:latin typeface="Cabin"/>
                          <a:ea typeface="Cabin"/>
                          <a:cs typeface="Cabin"/>
                          <a:sym typeface="Cabin"/>
                        </a:rPr>
                        <a:t>Optimal ref range</a:t>
                      </a:r>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Alarm range</a:t>
                      </a:r>
                      <a:endParaRPr/>
                    </a:p>
                  </a:txBody>
                  <a:tcPr marL="121900" marR="121900" marT="121900" marB="121900" anchor="ctr"/>
                </a:tc>
              </a:tr>
              <a:tr h="863000">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Male</a:t>
                      </a:r>
                      <a:endParaRPr sz="1300" b="1" u="none" strike="noStrike" cap="none">
                        <a:latin typeface="Cabin"/>
                        <a:ea typeface="Cabin"/>
                        <a:cs typeface="Cabin"/>
                        <a:sym typeface="Cabin"/>
                      </a:endParaRPr>
                    </a:p>
                  </a:txBody>
                  <a:tcPr marL="121900" marR="121900" marT="121900" marB="121900" anchor="ctr"/>
                </a:tc>
                <a:tc>
                  <a:txBody>
                    <a:bodyPr/>
                    <a:lstStyle/>
                    <a:p>
                      <a:pPr marL="0" marR="0" lvl="0" indent="0" algn="ctr" rtl="0">
                        <a:lnSpc>
                          <a:spcPct val="100000"/>
                        </a:lnSpc>
                        <a:spcBef>
                          <a:spcPts val="0"/>
                        </a:spcBef>
                        <a:spcAft>
                          <a:spcPts val="0"/>
                        </a:spcAft>
                        <a:buClr>
                          <a:schemeClr val="dk1"/>
                        </a:buClr>
                        <a:buSzPts val="1300"/>
                        <a:buFont typeface="Cabin"/>
                        <a:buNone/>
                      </a:pPr>
                      <a:r>
                        <a:rPr lang="en" sz="1300" u="none" strike="noStrike" cap="none">
                          <a:latin typeface="Cabin"/>
                          <a:ea typeface="Cabin"/>
                          <a:cs typeface="Cabin"/>
                          <a:sym typeface="Cabin"/>
                        </a:rPr>
                        <a:t>15-250ug/L</a:t>
                      </a:r>
                      <a:endParaRPr/>
                    </a:p>
                  </a:txBody>
                  <a:tcPr marL="121900" marR="121900" marT="121900" marB="121900" anchor="ctr">
                    <a:solidFill>
                      <a:srgbClr val="93B9C3"/>
                    </a:solidFill>
                  </a:tcPr>
                </a:tc>
                <a:tc>
                  <a:txBody>
                    <a:bodyPr/>
                    <a:lstStyle/>
                    <a:p>
                      <a:pPr marL="0" marR="0" lvl="0" indent="0" algn="ctr" rtl="0">
                        <a:lnSpc>
                          <a:spcPct val="100000"/>
                        </a:lnSpc>
                        <a:spcBef>
                          <a:spcPts val="0"/>
                        </a:spcBef>
                        <a:spcAft>
                          <a:spcPts val="0"/>
                        </a:spcAft>
                        <a:buClr>
                          <a:schemeClr val="dk1"/>
                        </a:buClr>
                        <a:buSzPts val="1300"/>
                        <a:buFont typeface="Cabin"/>
                        <a:buNone/>
                      </a:pPr>
                      <a:r>
                        <a:rPr lang="en" sz="1300" u="none" strike="noStrike" cap="none">
                          <a:latin typeface="Cabin"/>
                          <a:ea typeface="Cabin"/>
                          <a:cs typeface="Cabin"/>
                          <a:sym typeface="Cabin"/>
                        </a:rPr>
                        <a:t>n/a</a:t>
                      </a:r>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u="none" strike="noStrike" cap="none">
                          <a:solidFill>
                            <a:schemeClr val="dk1"/>
                          </a:solidFill>
                          <a:latin typeface="Cabin"/>
                          <a:ea typeface="Cabin"/>
                          <a:cs typeface="Cabin"/>
                          <a:sym typeface="Cabin"/>
                        </a:rPr>
                        <a:t>n/a</a:t>
                      </a:r>
                      <a:endParaRPr sz="1300" u="none" strike="noStrike" cap="none">
                        <a:solidFill>
                          <a:schemeClr val="dk1"/>
                        </a:solidFill>
                        <a:latin typeface="Cabin"/>
                        <a:ea typeface="Cabin"/>
                        <a:cs typeface="Cabin"/>
                        <a:sym typeface="Cabin"/>
                      </a:endParaRPr>
                    </a:p>
                  </a:txBody>
                  <a:tcPr marL="121900" marR="121900" marT="121900" marB="121900" anchor="ctr">
                    <a:solidFill>
                      <a:srgbClr val="92D050"/>
                    </a:solidFill>
                  </a:tcPr>
                </a:tc>
                <a:tc>
                  <a:txBody>
                    <a:bodyPr/>
                    <a:lstStyle/>
                    <a:p>
                      <a:pPr marL="0" marR="0" lvl="0" indent="0" algn="ctr" rtl="0">
                        <a:spcBef>
                          <a:spcPts val="0"/>
                        </a:spcBef>
                        <a:spcAft>
                          <a:spcPts val="0"/>
                        </a:spcAft>
                        <a:buClr>
                          <a:schemeClr val="dk1"/>
                        </a:buClr>
                        <a:buSzPts val="1300"/>
                        <a:buFont typeface="Cabin"/>
                        <a:buNone/>
                      </a:pPr>
                      <a:r>
                        <a:rPr lang="en" sz="1300" u="none" strike="noStrike" cap="none">
                          <a:solidFill>
                            <a:schemeClr val="dk1"/>
                          </a:solidFill>
                          <a:latin typeface="Cabin"/>
                          <a:ea typeface="Cabin"/>
                          <a:cs typeface="Cabin"/>
                          <a:sym typeface="Cabin"/>
                        </a:rPr>
                        <a:t>&lt;8ug/L</a:t>
                      </a:r>
                      <a:endParaRPr/>
                    </a:p>
                    <a:p>
                      <a:pPr marL="0" marR="0" lvl="0" indent="0" algn="ctr" rtl="0">
                        <a:spcBef>
                          <a:spcPts val="0"/>
                        </a:spcBef>
                        <a:spcAft>
                          <a:spcPts val="0"/>
                        </a:spcAft>
                        <a:buClr>
                          <a:schemeClr val="dk1"/>
                        </a:buClr>
                        <a:buSzPts val="1300"/>
                        <a:buFont typeface="Cabin"/>
                        <a:buNone/>
                      </a:pPr>
                      <a:r>
                        <a:rPr lang="en" sz="1300" u="none" strike="noStrike" cap="none">
                          <a:solidFill>
                            <a:schemeClr val="dk1"/>
                          </a:solidFill>
                          <a:latin typeface="Cabin"/>
                          <a:ea typeface="Cabin"/>
                          <a:cs typeface="Cabin"/>
                          <a:sym typeface="Cabin"/>
                        </a:rPr>
                        <a:t>&gt;500ug/L</a:t>
                      </a:r>
                      <a:endParaRPr sz="1300" u="none" strike="noStrike" cap="none">
                        <a:solidFill>
                          <a:schemeClr val="dk1"/>
                        </a:solidFill>
                        <a:latin typeface="Cabin"/>
                        <a:ea typeface="Cabin"/>
                        <a:cs typeface="Cabin"/>
                        <a:sym typeface="Cabin"/>
                      </a:endParaRPr>
                    </a:p>
                  </a:txBody>
                  <a:tcPr marL="121900" marR="121900" marT="121900" marB="121900" anchor="ctr">
                    <a:solidFill>
                      <a:srgbClr val="FF7E79"/>
                    </a:solidFill>
                  </a:tcPr>
                </a:tc>
              </a:tr>
              <a:tr h="863000">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Female</a:t>
                      </a:r>
                      <a:endParaRPr/>
                    </a:p>
                  </a:txBody>
                  <a:tcPr marL="121900" marR="121900" marT="121900" marB="121900" anchor="ctr"/>
                </a:tc>
                <a:tc>
                  <a:txBody>
                    <a:bodyPr/>
                    <a:lstStyle/>
                    <a:p>
                      <a:pPr marL="0" marR="0" lvl="0" indent="0" algn="ctr" rtl="0">
                        <a:lnSpc>
                          <a:spcPct val="100000"/>
                        </a:lnSpc>
                        <a:spcBef>
                          <a:spcPts val="0"/>
                        </a:spcBef>
                        <a:spcAft>
                          <a:spcPts val="0"/>
                        </a:spcAft>
                        <a:buClr>
                          <a:schemeClr val="dk1"/>
                        </a:buClr>
                        <a:buSzPts val="1300"/>
                        <a:buFont typeface="Cabin"/>
                        <a:buNone/>
                      </a:pPr>
                      <a:r>
                        <a:rPr lang="en" sz="1300" u="none" strike="noStrike" cap="none">
                          <a:latin typeface="Cabin"/>
                          <a:ea typeface="Cabin"/>
                          <a:cs typeface="Cabin"/>
                          <a:sym typeface="Cabin"/>
                        </a:rPr>
                        <a:t>10-150ug/L</a:t>
                      </a:r>
                      <a:endParaRPr/>
                    </a:p>
                    <a:p>
                      <a:pPr marL="0" marR="0" lvl="0" indent="0" algn="ctr" rtl="0">
                        <a:lnSpc>
                          <a:spcPct val="100000"/>
                        </a:lnSpc>
                        <a:spcBef>
                          <a:spcPts val="0"/>
                        </a:spcBef>
                        <a:spcAft>
                          <a:spcPts val="0"/>
                        </a:spcAft>
                        <a:buClr>
                          <a:schemeClr val="dk1"/>
                        </a:buClr>
                        <a:buSzPts val="1300"/>
                        <a:buFont typeface="Cabin"/>
                        <a:buNone/>
                      </a:pPr>
                      <a:r>
                        <a:rPr lang="en" sz="1300" u="none" strike="noStrike" cap="none">
                          <a:latin typeface="Cabin"/>
                          <a:ea typeface="Cabin"/>
                          <a:cs typeface="Cabin"/>
                          <a:sym typeface="Cabin"/>
                        </a:rPr>
                        <a:t>After menopause 10-263ug/L</a:t>
                      </a:r>
                      <a:endParaRPr/>
                    </a:p>
                  </a:txBody>
                  <a:tcPr marL="121900" marR="121900" marT="121900" marB="121900" anchor="ctr">
                    <a:solidFill>
                      <a:srgbClr val="93B9C3"/>
                    </a:solidFill>
                  </a:tcPr>
                </a:tc>
                <a:tc>
                  <a:txBody>
                    <a:bodyPr/>
                    <a:lstStyle/>
                    <a:p>
                      <a:pPr marL="0" marR="0" lvl="0" indent="0" algn="ctr" rtl="0">
                        <a:lnSpc>
                          <a:spcPct val="100000"/>
                        </a:lnSpc>
                        <a:spcBef>
                          <a:spcPts val="0"/>
                        </a:spcBef>
                        <a:spcAft>
                          <a:spcPts val="0"/>
                        </a:spcAft>
                        <a:buClr>
                          <a:schemeClr val="dk1"/>
                        </a:buClr>
                        <a:buSzPts val="1300"/>
                        <a:buFont typeface="Cabin"/>
                        <a:buNone/>
                      </a:pPr>
                      <a:r>
                        <a:rPr lang="en" sz="1300" u="none" strike="noStrike" cap="none">
                          <a:latin typeface="Cabin"/>
                          <a:ea typeface="Cabin"/>
                          <a:cs typeface="Cabin"/>
                          <a:sym typeface="Cabin"/>
                        </a:rPr>
                        <a:t>n/a</a:t>
                      </a:r>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u="none" strike="noStrike" cap="none">
                          <a:solidFill>
                            <a:schemeClr val="dk1"/>
                          </a:solidFill>
                          <a:latin typeface="Cabin"/>
                          <a:ea typeface="Cabin"/>
                          <a:cs typeface="Cabin"/>
                          <a:sym typeface="Cabin"/>
                        </a:rPr>
                        <a:t>n/a</a:t>
                      </a:r>
                      <a:endParaRPr sz="1300" u="none" strike="noStrike" cap="none">
                        <a:solidFill>
                          <a:schemeClr val="dk1"/>
                        </a:solidFill>
                        <a:latin typeface="Cabin"/>
                        <a:ea typeface="Cabin"/>
                        <a:cs typeface="Cabin"/>
                        <a:sym typeface="Cabin"/>
                      </a:endParaRPr>
                    </a:p>
                  </a:txBody>
                  <a:tcPr marL="121900" marR="121900" marT="121900" marB="121900" anchor="ctr">
                    <a:solidFill>
                      <a:srgbClr val="92D050"/>
                    </a:solidFill>
                  </a:tcPr>
                </a:tc>
                <a:tc>
                  <a:txBody>
                    <a:bodyPr/>
                    <a:lstStyle/>
                    <a:p>
                      <a:pPr marL="0" marR="0" lvl="0" indent="0" algn="ctr" rtl="0">
                        <a:spcBef>
                          <a:spcPts val="0"/>
                        </a:spcBef>
                        <a:spcAft>
                          <a:spcPts val="0"/>
                        </a:spcAft>
                        <a:buClr>
                          <a:schemeClr val="dk1"/>
                        </a:buClr>
                        <a:buSzPts val="1300"/>
                        <a:buFont typeface="Cabin"/>
                        <a:buNone/>
                      </a:pPr>
                      <a:r>
                        <a:rPr lang="en" sz="1300" u="none" strike="noStrike" cap="none">
                          <a:solidFill>
                            <a:schemeClr val="dk1"/>
                          </a:solidFill>
                          <a:latin typeface="Cabin"/>
                          <a:ea typeface="Cabin"/>
                          <a:cs typeface="Cabin"/>
                          <a:sym typeface="Cabin"/>
                        </a:rPr>
                        <a:t>n/a</a:t>
                      </a:r>
                      <a:endParaRPr sz="1300" u="none" strike="noStrike" cap="none">
                        <a:solidFill>
                          <a:schemeClr val="dk1"/>
                        </a:solidFill>
                        <a:latin typeface="Cabin"/>
                        <a:ea typeface="Cabin"/>
                        <a:cs typeface="Cabin"/>
                        <a:sym typeface="Cabin"/>
                      </a:endParaRPr>
                    </a:p>
                  </a:txBody>
                  <a:tcPr marL="121900" marR="121900" marT="121900" marB="121900" anchor="ctr">
                    <a:solidFill>
                      <a:srgbClr val="FF7E79"/>
                    </a:solidFill>
                  </a:tcPr>
                </a:tc>
              </a:tr>
            </a:tbl>
          </a:graphicData>
        </a:graphic>
      </p:graphicFrame>
      <p:sp>
        <p:nvSpPr>
          <p:cNvPr id="2" name="Date Placeholder 1"/>
          <p:cNvSpPr>
            <a:spLocks noGrp="1"/>
          </p:cNvSpPr>
          <p:nvPr>
            <p:ph type="dt" sz="half" idx="10"/>
          </p:nvPr>
        </p:nvSpPr>
        <p:spPr/>
        <p:txBody>
          <a:bodyPr/>
          <a:lstStyle/>
          <a:p>
            <a:fld id="{83C945AB-D28B-4D81-94AF-A35FA0BBA120}" type="datetime1">
              <a:rPr lang="en-US" smtClean="0"/>
              <a:t>11/20/2018</a:t>
            </a:fld>
            <a:endParaRPr lang="en-AU"/>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Shape 303"/>
        <p:cNvGrpSpPr/>
        <p:nvPr/>
      </p:nvGrpSpPr>
      <p:grpSpPr>
        <a:xfrm>
          <a:off x="0" y="0"/>
          <a:ext cx="0" cy="0"/>
          <a:chOff x="0" y="0"/>
          <a:chExt cx="0" cy="0"/>
        </a:xfrm>
      </p:grpSpPr>
      <p:sp>
        <p:nvSpPr>
          <p:cNvPr id="304" name="Google Shape;304;p35"/>
          <p:cNvSpPr txBox="1">
            <a:spLocks noGrp="1"/>
          </p:cNvSpPr>
          <p:nvPr>
            <p:ph type="title"/>
          </p:nvPr>
        </p:nvSpPr>
        <p:spPr>
          <a:prstGeom prst="rect">
            <a:avLst/>
          </a:prstGeom>
          <a:noFill/>
          <a:ln>
            <a:noFill/>
          </a:ln>
        </p:spPr>
        <p:txBody>
          <a:bodyPr spcFirstLastPara="1" wrap="square" lIns="121900" tIns="60950" rIns="121900" bIns="60950" anchor="b" anchorCtr="0">
            <a:noAutofit/>
          </a:bodyPr>
          <a:lstStyle/>
          <a:p>
            <a:pPr>
              <a:lnSpc>
                <a:spcPct val="125000"/>
              </a:lnSpc>
              <a:spcBef>
                <a:spcPts val="0"/>
              </a:spcBef>
              <a:spcAft>
                <a:spcPts val="800"/>
              </a:spcAft>
              <a:buClr>
                <a:srgbClr val="333333"/>
              </a:buClr>
              <a:buSzPts val="3200"/>
            </a:pPr>
            <a:r>
              <a:rPr lang="en" b="1" dirty="0">
                <a:solidFill>
                  <a:schemeClr val="dk2"/>
                </a:solidFill>
                <a:latin typeface="Bookman Old Style"/>
                <a:ea typeface="Bookman Old Style"/>
                <a:cs typeface="Bookman Old Style"/>
                <a:sym typeface="Bookman Old Style"/>
              </a:rPr>
              <a:t>TIBC</a:t>
            </a:r>
            <a:endParaRPr b="1" dirty="0">
              <a:solidFill>
                <a:schemeClr val="dk2"/>
              </a:solidFill>
              <a:latin typeface="Bookman Old Style"/>
              <a:ea typeface="Bookman Old Style"/>
              <a:cs typeface="Bookman Old Style"/>
            </a:endParaRPr>
          </a:p>
        </p:txBody>
      </p:sp>
      <p:sp>
        <p:nvSpPr>
          <p:cNvPr id="308" name="Google Shape;308;p35"/>
          <p:cNvSpPr txBox="1">
            <a:spLocks noGrp="1"/>
          </p:cNvSpPr>
          <p:nvPr>
            <p:ph type="sldNum" sz="quarter" idx="12"/>
          </p:nvPr>
        </p:nvSpPr>
        <p:spPr>
          <a:xfrm>
            <a:off x="816865" y="6356350"/>
            <a:ext cx="2641500" cy="365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
              <a:t>34</a:t>
            </a:fld>
            <a:endParaRPr/>
          </a:p>
        </p:txBody>
      </p:sp>
      <p:sp>
        <p:nvSpPr>
          <p:cNvPr id="305" name="Google Shape;305;p35"/>
          <p:cNvSpPr txBox="1">
            <a:spLocks noGrp="1"/>
          </p:cNvSpPr>
          <p:nvPr>
            <p:ph sz="quarter" idx="1"/>
          </p:nvPr>
        </p:nvSpPr>
        <p:spPr>
          <a:xfrm>
            <a:off x="609600" y="1219200"/>
            <a:ext cx="5102357" cy="4937760"/>
          </a:xfrm>
          <a:prstGeom prst="rect">
            <a:avLst/>
          </a:prstGeom>
          <a:noFill/>
          <a:ln>
            <a:noFill/>
          </a:ln>
        </p:spPr>
        <p:txBody>
          <a:bodyPr spcFirstLastPara="1" wrap="square" lIns="121900" tIns="60950" rIns="121900" bIns="60950" anchor="t" anchorCtr="0">
            <a:noAutofit/>
          </a:bodyPr>
          <a:lstStyle/>
          <a:p>
            <a:pPr marL="533387" marR="0" lvl="0" indent="-380990" algn="l" rtl="0">
              <a:lnSpc>
                <a:spcPct val="90000"/>
              </a:lnSpc>
              <a:spcBef>
                <a:spcPts val="0"/>
              </a:spcBef>
              <a:spcAft>
                <a:spcPts val="0"/>
              </a:spcAft>
              <a:buClr>
                <a:schemeClr val="accent1"/>
              </a:buClr>
              <a:buSzPts val="1520"/>
              <a:buFont typeface="Noto Sans Symbols"/>
              <a:buChar char="➢"/>
            </a:pPr>
            <a:r>
              <a:rPr lang="en" sz="2000" b="0" i="0" u="none" strike="noStrike" cap="none">
                <a:solidFill>
                  <a:schemeClr val="dk1"/>
                </a:solidFill>
                <a:latin typeface="Cabin"/>
                <a:ea typeface="Cabin"/>
                <a:cs typeface="Cabin"/>
                <a:sym typeface="Cabin"/>
              </a:rPr>
              <a:t>TIBC is an indirect measurement of the iron transport protein transferrin.</a:t>
            </a:r>
            <a:r>
              <a:rPr lang="en" sz="2000" b="0" i="0" u="none" strike="noStrike" cap="none" baseline="30000">
                <a:solidFill>
                  <a:schemeClr val="dk1"/>
                </a:solidFill>
                <a:latin typeface="Cabin"/>
                <a:ea typeface="Cabin"/>
                <a:cs typeface="Cabin"/>
                <a:sym typeface="Cabin"/>
              </a:rPr>
              <a:t>  </a:t>
            </a:r>
            <a:endParaRPr/>
          </a:p>
          <a:p>
            <a:pPr marL="533387" marR="0" lvl="0" indent="-380990" algn="l" rtl="0">
              <a:lnSpc>
                <a:spcPct val="90000"/>
              </a:lnSpc>
              <a:spcBef>
                <a:spcPts val="600"/>
              </a:spcBef>
              <a:spcAft>
                <a:spcPts val="0"/>
              </a:spcAft>
              <a:buClr>
                <a:schemeClr val="accent1"/>
              </a:buClr>
              <a:buSzPts val="1520"/>
              <a:buFont typeface="Noto Sans Symbols"/>
              <a:buChar char="➢"/>
            </a:pPr>
            <a:r>
              <a:rPr lang="en" sz="2000" b="0" i="0" u="none" strike="noStrike" cap="none">
                <a:solidFill>
                  <a:schemeClr val="dk1"/>
                </a:solidFill>
                <a:latin typeface="Cabin"/>
                <a:ea typeface="Cabin"/>
                <a:cs typeface="Cabin"/>
                <a:sym typeface="Cabin"/>
              </a:rPr>
              <a:t>The test is performed by adding an excess of iron to a plasma sample.  </a:t>
            </a:r>
            <a:endParaRPr/>
          </a:p>
          <a:p>
            <a:pPr marL="533387" marR="0" lvl="0" indent="-380990" algn="l" rtl="0">
              <a:lnSpc>
                <a:spcPct val="90000"/>
              </a:lnSpc>
              <a:spcBef>
                <a:spcPts val="600"/>
              </a:spcBef>
              <a:spcAft>
                <a:spcPts val="0"/>
              </a:spcAft>
              <a:buClr>
                <a:schemeClr val="accent1"/>
              </a:buClr>
              <a:buSzPts val="1520"/>
              <a:buFont typeface="Noto Sans Symbols"/>
              <a:buChar char="➢"/>
            </a:pPr>
            <a:r>
              <a:rPr lang="en" sz="2000" b="0" i="0" u="none" strike="noStrike" cap="none">
                <a:solidFill>
                  <a:schemeClr val="dk1"/>
                </a:solidFill>
                <a:latin typeface="Cabin"/>
                <a:ea typeface="Cabin"/>
                <a:cs typeface="Cabin"/>
                <a:sym typeface="Cabin"/>
              </a:rPr>
              <a:t>Any excess unbound iron is removed from the sample, and the serum iron concentration in the sample is determined.</a:t>
            </a:r>
            <a:endParaRPr/>
          </a:p>
          <a:p>
            <a:pPr marL="533387" marR="0" lvl="0" indent="-380990" algn="l" rtl="0">
              <a:lnSpc>
                <a:spcPct val="90000"/>
              </a:lnSpc>
              <a:spcBef>
                <a:spcPts val="600"/>
              </a:spcBef>
              <a:spcAft>
                <a:spcPts val="0"/>
              </a:spcAft>
              <a:buClr>
                <a:schemeClr val="accent1"/>
              </a:buClr>
              <a:buSzPts val="1520"/>
              <a:buFont typeface="Noto Sans Symbols"/>
              <a:buChar char="➢"/>
            </a:pPr>
            <a:r>
              <a:rPr lang="en" sz="2000" b="0" i="0" u="none" strike="noStrike" cap="none">
                <a:solidFill>
                  <a:schemeClr val="dk1"/>
                </a:solidFill>
                <a:latin typeface="Cabin"/>
                <a:ea typeface="Cabin"/>
                <a:cs typeface="Cabin"/>
                <a:sym typeface="Cabin"/>
              </a:rPr>
              <a:t>The measured serum iron concentration reflects the TIBC of serum transferrin.</a:t>
            </a:r>
            <a:br>
              <a:rPr lang="en" sz="2000" b="0" i="0" u="none" strike="noStrike" cap="none">
                <a:solidFill>
                  <a:schemeClr val="dk1"/>
                </a:solidFill>
                <a:latin typeface="Cabin"/>
                <a:ea typeface="Cabin"/>
                <a:cs typeface="Cabin"/>
                <a:sym typeface="Cabin"/>
              </a:rPr>
            </a:br>
            <a:endParaRPr sz="2000" b="0" i="0" u="none" strike="noStrike" cap="none">
              <a:solidFill>
                <a:schemeClr val="dk1"/>
              </a:solidFill>
              <a:latin typeface="Cabin"/>
              <a:ea typeface="Cabin"/>
              <a:cs typeface="Cabin"/>
              <a:sym typeface="Cabin"/>
            </a:endParaRPr>
          </a:p>
          <a:p>
            <a:pPr marL="152396" marR="0" lvl="0" indent="0" algn="l" rtl="0">
              <a:lnSpc>
                <a:spcPct val="90000"/>
              </a:lnSpc>
              <a:spcBef>
                <a:spcPts val="600"/>
              </a:spcBef>
              <a:spcAft>
                <a:spcPts val="0"/>
              </a:spcAft>
              <a:buClr>
                <a:schemeClr val="accent1"/>
              </a:buClr>
              <a:buSzPts val="1520"/>
              <a:buFont typeface="Noto Sans Symbols"/>
              <a:buNone/>
            </a:pPr>
            <a:r>
              <a:rPr lang="en" sz="2000" b="1" i="0" u="none" strike="noStrike" cap="none">
                <a:solidFill>
                  <a:schemeClr val="dk1"/>
                </a:solidFill>
                <a:latin typeface="Cabin"/>
                <a:ea typeface="Cabin"/>
                <a:cs typeface="Cabin"/>
                <a:sym typeface="Cabin"/>
              </a:rPr>
              <a:t>INCREASED TIBC</a:t>
            </a:r>
            <a:endParaRPr/>
          </a:p>
          <a:p>
            <a:pPr marL="274320" marR="0" lvl="0" indent="-274320" algn="l" rtl="0">
              <a:lnSpc>
                <a:spcPct val="90000"/>
              </a:lnSpc>
              <a:spcBef>
                <a:spcPts val="600"/>
              </a:spcBef>
              <a:spcAft>
                <a:spcPts val="0"/>
              </a:spcAft>
              <a:buClr>
                <a:schemeClr val="accent1"/>
              </a:buClr>
              <a:buSzPts val="1520"/>
              <a:buFont typeface="Noto Sans Symbols"/>
              <a:buChar char="➢"/>
            </a:pPr>
            <a:r>
              <a:rPr lang="en" sz="2000" b="0" i="0" u="none" strike="noStrike" cap="none">
                <a:solidFill>
                  <a:schemeClr val="dk1"/>
                </a:solidFill>
                <a:latin typeface="Cabin"/>
                <a:ea typeface="Cabin"/>
                <a:cs typeface="Cabin"/>
                <a:sym typeface="Cabin"/>
              </a:rPr>
              <a:t>Iron deficiency anaemia</a:t>
            </a:r>
            <a:endParaRPr/>
          </a:p>
          <a:p>
            <a:pPr marL="274320" marR="0" lvl="0" indent="-274320" algn="l" rtl="0">
              <a:lnSpc>
                <a:spcPct val="90000"/>
              </a:lnSpc>
              <a:spcBef>
                <a:spcPts val="600"/>
              </a:spcBef>
              <a:spcAft>
                <a:spcPts val="0"/>
              </a:spcAft>
              <a:buClr>
                <a:schemeClr val="accent1"/>
              </a:buClr>
              <a:buSzPts val="1520"/>
              <a:buFont typeface="Noto Sans Symbols"/>
              <a:buChar char="➢"/>
            </a:pPr>
            <a:r>
              <a:rPr lang="en" sz="2000" b="0" i="0" u="none" strike="noStrike" cap="none">
                <a:solidFill>
                  <a:schemeClr val="dk1"/>
                </a:solidFill>
                <a:latin typeface="Cabin"/>
                <a:ea typeface="Cabin"/>
                <a:cs typeface="Cabin"/>
                <a:sym typeface="Cabin"/>
              </a:rPr>
              <a:t>Pregnancy</a:t>
            </a:r>
            <a:endParaRPr/>
          </a:p>
          <a:p>
            <a:pPr marL="274320" marR="0" lvl="0" indent="-274320" algn="l" rtl="0">
              <a:lnSpc>
                <a:spcPct val="90000"/>
              </a:lnSpc>
              <a:spcBef>
                <a:spcPts val="600"/>
              </a:spcBef>
              <a:spcAft>
                <a:spcPts val="0"/>
              </a:spcAft>
              <a:buClr>
                <a:schemeClr val="accent1"/>
              </a:buClr>
              <a:buSzPts val="1520"/>
              <a:buFont typeface="Noto Sans Symbols"/>
              <a:buChar char="➢"/>
            </a:pPr>
            <a:r>
              <a:rPr lang="en" sz="2000" b="0" i="0" u="none" strike="noStrike" cap="none">
                <a:solidFill>
                  <a:schemeClr val="dk1"/>
                </a:solidFill>
                <a:latin typeface="Cabin"/>
                <a:ea typeface="Cabin"/>
                <a:cs typeface="Cabin"/>
                <a:sym typeface="Cabin"/>
              </a:rPr>
              <a:t>Oral contraceptive use.</a:t>
            </a:r>
            <a:endParaRPr/>
          </a:p>
          <a:p>
            <a:pPr marL="152396" marR="0" lvl="0" indent="0" algn="l" rtl="0">
              <a:lnSpc>
                <a:spcPct val="90000"/>
              </a:lnSpc>
              <a:spcBef>
                <a:spcPts val="600"/>
              </a:spcBef>
              <a:spcAft>
                <a:spcPts val="0"/>
              </a:spcAft>
              <a:buClr>
                <a:schemeClr val="accent1"/>
              </a:buClr>
              <a:buSzPts val="1292"/>
              <a:buFont typeface="Noto Sans Symbols"/>
              <a:buNone/>
            </a:pPr>
            <a:endParaRPr sz="1700" b="0" i="0" u="none" strike="noStrike" cap="none">
              <a:solidFill>
                <a:schemeClr val="dk1"/>
              </a:solidFill>
              <a:latin typeface="Cabin"/>
              <a:ea typeface="Cabin"/>
              <a:cs typeface="Cabin"/>
              <a:sym typeface="Cabin"/>
            </a:endParaRPr>
          </a:p>
          <a:p>
            <a:pPr marL="274320" marR="0" lvl="0" indent="-148844" algn="l" rtl="0">
              <a:lnSpc>
                <a:spcPct val="90000"/>
              </a:lnSpc>
              <a:spcBef>
                <a:spcPts val="600"/>
              </a:spcBef>
              <a:spcAft>
                <a:spcPts val="0"/>
              </a:spcAft>
              <a:buClr>
                <a:schemeClr val="accent1"/>
              </a:buClr>
              <a:buSzPts val="1976"/>
              <a:buFont typeface="Noto Sans Symbols"/>
              <a:buNone/>
            </a:pPr>
            <a:endParaRPr sz="2600" b="0" i="0" u="none" strike="noStrike" cap="none">
              <a:solidFill>
                <a:schemeClr val="dk1"/>
              </a:solidFill>
              <a:latin typeface="Cabin"/>
              <a:ea typeface="Cabin"/>
              <a:cs typeface="Cabin"/>
              <a:sym typeface="Cabin"/>
            </a:endParaRPr>
          </a:p>
        </p:txBody>
      </p:sp>
      <p:sp>
        <p:nvSpPr>
          <p:cNvPr id="306" name="Google Shape;306;p35"/>
          <p:cNvSpPr txBox="1">
            <a:spLocks noGrp="1"/>
          </p:cNvSpPr>
          <p:nvPr>
            <p:ph sz="quarter" idx="2"/>
          </p:nvPr>
        </p:nvSpPr>
        <p:spPr>
          <a:xfrm>
            <a:off x="6389033" y="2289599"/>
            <a:ext cx="5565139" cy="3685019"/>
          </a:xfrm>
          <a:prstGeom prst="rect">
            <a:avLst/>
          </a:prstGeom>
          <a:noFill/>
          <a:ln>
            <a:noFill/>
          </a:ln>
        </p:spPr>
        <p:txBody>
          <a:bodyPr spcFirstLastPara="1" wrap="square" lIns="121900" tIns="60950" rIns="121900" bIns="60950" anchor="t" anchorCtr="0">
            <a:noAutofit/>
          </a:bodyPr>
          <a:lstStyle/>
          <a:p>
            <a:pPr marL="152396" marR="0" lvl="0" indent="0" algn="l" rtl="0">
              <a:lnSpc>
                <a:spcPct val="90000"/>
              </a:lnSpc>
              <a:spcBef>
                <a:spcPts val="0"/>
              </a:spcBef>
              <a:spcAft>
                <a:spcPts val="0"/>
              </a:spcAft>
              <a:buClr>
                <a:schemeClr val="accent1"/>
              </a:buClr>
              <a:buSzPts val="1520"/>
              <a:buFont typeface="Noto Sans Symbols"/>
              <a:buNone/>
            </a:pPr>
            <a:r>
              <a:rPr lang="en" sz="2000" b="1" i="0" u="none" strike="noStrike" cap="none">
                <a:solidFill>
                  <a:schemeClr val="dk1"/>
                </a:solidFill>
                <a:latin typeface="Cabin"/>
                <a:ea typeface="Cabin"/>
                <a:cs typeface="Cabin"/>
                <a:sym typeface="Cabin"/>
              </a:rPr>
              <a:t>DECREASED TIBC</a:t>
            </a:r>
            <a:endParaRPr/>
          </a:p>
          <a:p>
            <a:pPr marL="274320" marR="0" lvl="0" indent="-274320" algn="l" rtl="0">
              <a:lnSpc>
                <a:spcPct val="90000"/>
              </a:lnSpc>
              <a:spcBef>
                <a:spcPts val="600"/>
              </a:spcBef>
              <a:spcAft>
                <a:spcPts val="0"/>
              </a:spcAft>
              <a:buClr>
                <a:schemeClr val="accent1"/>
              </a:buClr>
              <a:buSzPts val="1520"/>
              <a:buFont typeface="Noto Sans Symbols"/>
              <a:buChar char="➢"/>
            </a:pPr>
            <a:r>
              <a:rPr lang="en" sz="2000" b="0" i="0" u="none" strike="noStrike" cap="none">
                <a:solidFill>
                  <a:schemeClr val="dk1"/>
                </a:solidFill>
                <a:latin typeface="Cabin"/>
                <a:ea typeface="Cabin"/>
                <a:cs typeface="Cabin"/>
                <a:sym typeface="Cabin"/>
              </a:rPr>
              <a:t>Anaemia of chronic disease</a:t>
            </a:r>
            <a:endParaRPr/>
          </a:p>
          <a:p>
            <a:pPr marL="274320" marR="0" lvl="0" indent="-274320" algn="l" rtl="0">
              <a:lnSpc>
                <a:spcPct val="90000"/>
              </a:lnSpc>
              <a:spcBef>
                <a:spcPts val="600"/>
              </a:spcBef>
              <a:spcAft>
                <a:spcPts val="0"/>
              </a:spcAft>
              <a:buClr>
                <a:schemeClr val="accent1"/>
              </a:buClr>
              <a:buSzPts val="1520"/>
              <a:buFont typeface="Noto Sans Symbols"/>
              <a:buChar char="➢"/>
            </a:pPr>
            <a:r>
              <a:rPr lang="en" sz="2000" b="0" i="0" u="none" strike="noStrike" cap="none">
                <a:solidFill>
                  <a:schemeClr val="dk1"/>
                </a:solidFill>
                <a:latin typeface="Cabin"/>
                <a:ea typeface="Cabin"/>
                <a:cs typeface="Cabin"/>
                <a:sym typeface="Cabin"/>
              </a:rPr>
              <a:t>Malignancy</a:t>
            </a:r>
            <a:endParaRPr/>
          </a:p>
          <a:p>
            <a:pPr marL="274320" marR="0" lvl="0" indent="-274320" algn="l" rtl="0">
              <a:lnSpc>
                <a:spcPct val="90000"/>
              </a:lnSpc>
              <a:spcBef>
                <a:spcPts val="600"/>
              </a:spcBef>
              <a:spcAft>
                <a:spcPts val="0"/>
              </a:spcAft>
              <a:buClr>
                <a:schemeClr val="accent1"/>
              </a:buClr>
              <a:buSzPts val="1520"/>
              <a:buFont typeface="Noto Sans Symbols"/>
              <a:buChar char="➢"/>
            </a:pPr>
            <a:r>
              <a:rPr lang="en" sz="2000" b="0" i="0" u="none" strike="noStrike" cap="none">
                <a:solidFill>
                  <a:schemeClr val="dk1"/>
                </a:solidFill>
                <a:latin typeface="Cabin"/>
                <a:ea typeface="Cabin"/>
                <a:cs typeface="Cabin"/>
                <a:sym typeface="Cabin"/>
              </a:rPr>
              <a:t>Infections</a:t>
            </a:r>
            <a:endParaRPr/>
          </a:p>
          <a:p>
            <a:pPr marL="274320" marR="0" lvl="0" indent="-274320" algn="l" rtl="0">
              <a:lnSpc>
                <a:spcPct val="90000"/>
              </a:lnSpc>
              <a:spcBef>
                <a:spcPts val="600"/>
              </a:spcBef>
              <a:spcAft>
                <a:spcPts val="0"/>
              </a:spcAft>
              <a:buClr>
                <a:schemeClr val="accent1"/>
              </a:buClr>
              <a:buSzPts val="1520"/>
              <a:buFont typeface="Noto Sans Symbols"/>
              <a:buChar char="➢"/>
            </a:pPr>
            <a:r>
              <a:rPr lang="en" sz="2000" b="0" i="0" u="none" strike="noStrike" cap="none">
                <a:solidFill>
                  <a:schemeClr val="dk1"/>
                </a:solidFill>
                <a:latin typeface="Cabin"/>
                <a:ea typeface="Cabin"/>
                <a:cs typeface="Cabin"/>
                <a:sym typeface="Cabin"/>
              </a:rPr>
              <a:t>Uremia</a:t>
            </a:r>
            <a:endParaRPr sz="2000" b="0" i="0" u="none" strike="noStrike" cap="none">
              <a:solidFill>
                <a:schemeClr val="dk1"/>
              </a:solidFill>
              <a:latin typeface="Cabin"/>
              <a:ea typeface="Cabin"/>
              <a:cs typeface="Cabin"/>
              <a:sym typeface="Cabin"/>
            </a:endParaRPr>
          </a:p>
          <a:p>
            <a:pPr marL="274320" marR="0" lvl="0" indent="-274320" algn="l" rtl="0">
              <a:lnSpc>
                <a:spcPct val="90000"/>
              </a:lnSpc>
              <a:spcBef>
                <a:spcPts val="600"/>
              </a:spcBef>
              <a:spcAft>
                <a:spcPts val="0"/>
              </a:spcAft>
              <a:buClr>
                <a:schemeClr val="accent1"/>
              </a:buClr>
              <a:buSzPts val="1520"/>
              <a:buFont typeface="Noto Sans Symbols"/>
              <a:buChar char="➢"/>
            </a:pPr>
            <a:r>
              <a:rPr lang="en" sz="2000" b="0" i="0" u="none" strike="noStrike" cap="none">
                <a:solidFill>
                  <a:schemeClr val="dk1"/>
                </a:solidFill>
                <a:latin typeface="Cabin"/>
                <a:ea typeface="Cabin"/>
                <a:cs typeface="Cabin"/>
                <a:sym typeface="Cabin"/>
              </a:rPr>
              <a:t>Cirrhosis</a:t>
            </a:r>
            <a:endParaRPr/>
          </a:p>
          <a:p>
            <a:pPr marL="274320" marR="0" lvl="0" indent="-274320" algn="l" rtl="0">
              <a:lnSpc>
                <a:spcPct val="90000"/>
              </a:lnSpc>
              <a:spcBef>
                <a:spcPts val="600"/>
              </a:spcBef>
              <a:spcAft>
                <a:spcPts val="0"/>
              </a:spcAft>
              <a:buClr>
                <a:schemeClr val="accent1"/>
              </a:buClr>
              <a:buSzPts val="1520"/>
              <a:buFont typeface="Noto Sans Symbols"/>
              <a:buChar char="➢"/>
            </a:pPr>
            <a:r>
              <a:rPr lang="en" sz="2000" b="0" i="0" u="none" strike="noStrike" cap="none">
                <a:solidFill>
                  <a:schemeClr val="dk1"/>
                </a:solidFill>
                <a:latin typeface="Cabin"/>
                <a:ea typeface="Cabin"/>
                <a:cs typeface="Cabin"/>
                <a:sym typeface="Cabin"/>
              </a:rPr>
              <a:t>Hyperthyroidism</a:t>
            </a:r>
            <a:endParaRPr/>
          </a:p>
          <a:p>
            <a:pPr marL="274320" marR="0" lvl="0" indent="-274320" algn="l" rtl="0">
              <a:lnSpc>
                <a:spcPct val="90000"/>
              </a:lnSpc>
              <a:spcBef>
                <a:spcPts val="600"/>
              </a:spcBef>
              <a:spcAft>
                <a:spcPts val="0"/>
              </a:spcAft>
              <a:buClr>
                <a:schemeClr val="accent1"/>
              </a:buClr>
              <a:buSzPts val="1520"/>
              <a:buFont typeface="Noto Sans Symbols"/>
              <a:buChar char="➢"/>
            </a:pPr>
            <a:r>
              <a:rPr lang="en" sz="2000" b="0" i="0" u="none" strike="noStrike" cap="none">
                <a:solidFill>
                  <a:schemeClr val="dk1"/>
                </a:solidFill>
                <a:latin typeface="Cabin"/>
                <a:ea typeface="Cabin"/>
                <a:cs typeface="Cabin"/>
                <a:sym typeface="Cabin"/>
              </a:rPr>
              <a:t>Haemochromatosis.</a:t>
            </a:r>
            <a:endParaRPr/>
          </a:p>
          <a:p>
            <a:pPr marL="274320" marR="0" lvl="0" indent="-148844" algn="l" rtl="0">
              <a:lnSpc>
                <a:spcPct val="90000"/>
              </a:lnSpc>
              <a:spcBef>
                <a:spcPts val="600"/>
              </a:spcBef>
              <a:spcAft>
                <a:spcPts val="0"/>
              </a:spcAft>
              <a:buClr>
                <a:schemeClr val="accent1"/>
              </a:buClr>
              <a:buSzPts val="1976"/>
              <a:buFont typeface="Noto Sans Symbols"/>
              <a:buNone/>
            </a:pPr>
            <a:endParaRPr sz="2600" b="0" i="0" u="none" strike="noStrike" cap="none">
              <a:solidFill>
                <a:schemeClr val="dk1"/>
              </a:solidFill>
              <a:latin typeface="Cabin"/>
              <a:ea typeface="Cabin"/>
              <a:cs typeface="Cabin"/>
              <a:sym typeface="Cabin"/>
            </a:endParaRPr>
          </a:p>
        </p:txBody>
      </p:sp>
      <p:graphicFrame>
        <p:nvGraphicFramePr>
          <p:cNvPr id="307" name="Google Shape;307;p35"/>
          <p:cNvGraphicFramePr/>
          <p:nvPr/>
        </p:nvGraphicFramePr>
        <p:xfrm>
          <a:off x="5999989" y="228600"/>
          <a:ext cx="5954151" cy="1597650"/>
        </p:xfrm>
        <a:graphic>
          <a:graphicData uri="http://schemas.openxmlformats.org/drawingml/2006/table">
            <a:tbl>
              <a:tblPr>
                <a:noFill/>
                <a:tableStyleId>{B53A2DF2-59E2-4C89-80D7-C43F8FA8ED1D}</a:tableStyleId>
              </a:tblPr>
              <a:tblGrid>
                <a:gridCol w="881851"/>
                <a:gridCol w="1268075"/>
                <a:gridCol w="1268075"/>
                <a:gridCol w="1268075"/>
                <a:gridCol w="1268075"/>
              </a:tblGrid>
              <a:tr h="734650">
                <a:tc>
                  <a:txBody>
                    <a:bodyPr/>
                    <a:lstStyle/>
                    <a:p>
                      <a:pPr marL="0" marR="0" lvl="0" indent="0" algn="ctr" rtl="0">
                        <a:spcBef>
                          <a:spcPts val="0"/>
                        </a:spcBef>
                        <a:spcAft>
                          <a:spcPts val="0"/>
                        </a:spcAft>
                        <a:buClr>
                          <a:schemeClr val="dk1"/>
                        </a:buClr>
                        <a:buSzPts val="1300"/>
                        <a:buFont typeface="Cabin"/>
                        <a:buNone/>
                      </a:pPr>
                      <a:endParaRPr sz="1300" u="none" strike="noStrike" cap="none">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Conventional ref range</a:t>
                      </a:r>
                      <a:endParaRPr sz="1300" b="1" u="none" strike="noStrike" cap="none">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Clr>
                          <a:srgbClr val="000000"/>
                        </a:buClr>
                        <a:buSzPts val="1300"/>
                        <a:buFont typeface="Cabin"/>
                        <a:buNone/>
                      </a:pPr>
                      <a:r>
                        <a:rPr lang="en" sz="1300" b="1" u="none" strike="noStrike" cap="none">
                          <a:solidFill>
                            <a:srgbClr val="000000"/>
                          </a:solidFill>
                          <a:latin typeface="Cabin"/>
                          <a:ea typeface="Cabin"/>
                          <a:cs typeface="Cabin"/>
                          <a:sym typeface="Cabin"/>
                        </a:rPr>
                        <a:t>Conventional ref range</a:t>
                      </a:r>
                      <a:endParaRPr/>
                    </a:p>
                  </a:txBody>
                  <a:tcPr marL="121900" marR="121900" marT="121900" marB="121900" anchor="ctr"/>
                </a:tc>
                <a:tc>
                  <a:txBody>
                    <a:bodyPr/>
                    <a:lstStyle/>
                    <a:p>
                      <a:pPr marL="0" marR="0" lvl="0" indent="0" algn="ctr" rtl="0">
                        <a:lnSpc>
                          <a:spcPct val="100000"/>
                        </a:lnSpc>
                        <a:spcBef>
                          <a:spcPts val="0"/>
                        </a:spcBef>
                        <a:spcAft>
                          <a:spcPts val="0"/>
                        </a:spcAft>
                        <a:buClr>
                          <a:srgbClr val="000000"/>
                        </a:buClr>
                        <a:buSzPts val="1300"/>
                        <a:buFont typeface="Cabin"/>
                        <a:buNone/>
                      </a:pPr>
                      <a:r>
                        <a:rPr lang="en" sz="1300" b="1" u="none" strike="noStrike" cap="none">
                          <a:solidFill>
                            <a:srgbClr val="000000"/>
                          </a:solidFill>
                          <a:latin typeface="Cabin"/>
                          <a:ea typeface="Cabin"/>
                          <a:cs typeface="Cabin"/>
                          <a:sym typeface="Cabin"/>
                        </a:rPr>
                        <a:t>Optimal ref range</a:t>
                      </a:r>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Alarm range</a:t>
                      </a:r>
                      <a:endParaRPr/>
                    </a:p>
                  </a:txBody>
                  <a:tcPr marL="121900" marR="121900" marT="121900" marB="121900" anchor="ctr"/>
                </a:tc>
              </a:tr>
              <a:tr h="863000">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Male &amp; Female</a:t>
                      </a:r>
                      <a:endParaRPr sz="1300" b="1" u="none" strike="noStrike" cap="none">
                        <a:latin typeface="Cabin"/>
                        <a:ea typeface="Cabin"/>
                        <a:cs typeface="Cabin"/>
                        <a:sym typeface="Cabin"/>
                      </a:endParaRPr>
                    </a:p>
                  </a:txBody>
                  <a:tcPr marL="121900" marR="121900" marT="121900" marB="121900" anchor="ctr"/>
                </a:tc>
                <a:tc>
                  <a:txBody>
                    <a:bodyPr/>
                    <a:lstStyle/>
                    <a:p>
                      <a:pPr marL="0" marR="0" lvl="0" indent="0" algn="ctr" rtl="0">
                        <a:lnSpc>
                          <a:spcPct val="100000"/>
                        </a:lnSpc>
                        <a:spcBef>
                          <a:spcPts val="0"/>
                        </a:spcBef>
                        <a:spcAft>
                          <a:spcPts val="0"/>
                        </a:spcAft>
                        <a:buClr>
                          <a:schemeClr val="dk1"/>
                        </a:buClr>
                        <a:buSzPts val="1300"/>
                        <a:buFont typeface="Cabin"/>
                        <a:buNone/>
                      </a:pPr>
                      <a:r>
                        <a:rPr lang="en" sz="1300" u="none" strike="noStrike" cap="none">
                          <a:latin typeface="Cabin"/>
                          <a:ea typeface="Cabin"/>
                          <a:cs typeface="Cabin"/>
                          <a:sym typeface="Cabin"/>
                        </a:rPr>
                        <a:t>SI 45–82 μmol/L</a:t>
                      </a:r>
                      <a:endParaRPr sz="1300" u="none" strike="noStrike" cap="none">
                        <a:latin typeface="Cabin"/>
                        <a:ea typeface="Cabin"/>
                        <a:cs typeface="Cabin"/>
                        <a:sym typeface="Cabin"/>
                      </a:endParaRPr>
                    </a:p>
                  </a:txBody>
                  <a:tcPr marL="121900" marR="121900" marT="121900" marB="121900" anchor="ctr">
                    <a:solidFill>
                      <a:srgbClr val="93B9C3"/>
                    </a:solidFill>
                  </a:tcPr>
                </a:tc>
                <a:tc>
                  <a:txBody>
                    <a:bodyPr/>
                    <a:lstStyle/>
                    <a:p>
                      <a:pPr marL="0" marR="0" lvl="0" indent="0" algn="ctr" rtl="0">
                        <a:spcBef>
                          <a:spcPts val="0"/>
                        </a:spcBef>
                        <a:spcAft>
                          <a:spcPts val="0"/>
                        </a:spcAft>
                        <a:buNone/>
                      </a:pPr>
                      <a:r>
                        <a:rPr lang="en" sz="1300" u="none" strike="noStrike" cap="none">
                          <a:latin typeface="Cabin"/>
                          <a:ea typeface="Cabin"/>
                          <a:cs typeface="Cabin"/>
                          <a:sym typeface="Cabin"/>
                        </a:rPr>
                        <a:t>250-350 </a:t>
                      </a:r>
                      <a:br>
                        <a:rPr lang="en" sz="1300" u="none" strike="noStrike" cap="none">
                          <a:latin typeface="Cabin"/>
                          <a:ea typeface="Cabin"/>
                          <a:cs typeface="Cabin"/>
                          <a:sym typeface="Cabin"/>
                        </a:rPr>
                      </a:br>
                      <a:r>
                        <a:rPr lang="en" sz="1300" u="none" strike="noStrike" cap="none">
                          <a:latin typeface="Cabin"/>
                          <a:ea typeface="Cabin"/>
                          <a:cs typeface="Cabin"/>
                          <a:sym typeface="Cabin"/>
                        </a:rPr>
                        <a:t>μg/dL</a:t>
                      </a:r>
                      <a:endParaRPr sz="1300" u="none" strike="noStrike" cap="none">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u="none" strike="noStrike" cap="none">
                          <a:solidFill>
                            <a:schemeClr val="dk1"/>
                          </a:solidFill>
                          <a:latin typeface="Cabin"/>
                          <a:ea typeface="Cabin"/>
                          <a:cs typeface="Cabin"/>
                          <a:sym typeface="Cabin"/>
                        </a:rPr>
                        <a:t>44.8-62.7 </a:t>
                      </a:r>
                      <a:r>
                        <a:rPr lang="en" sz="1300" u="none" strike="noStrike" cap="none">
                          <a:latin typeface="Cabin"/>
                          <a:ea typeface="Cabin"/>
                          <a:cs typeface="Cabin"/>
                          <a:sym typeface="Cabin"/>
                        </a:rPr>
                        <a:t>μmol/L</a:t>
                      </a:r>
                      <a:endParaRPr sz="1300" u="none" strike="noStrike" cap="none">
                        <a:solidFill>
                          <a:schemeClr val="dk1"/>
                        </a:solidFill>
                        <a:latin typeface="Cabin"/>
                        <a:ea typeface="Cabin"/>
                        <a:cs typeface="Cabin"/>
                        <a:sym typeface="Cabin"/>
                      </a:endParaRPr>
                    </a:p>
                  </a:txBody>
                  <a:tcPr marL="121900" marR="121900" marT="121900" marB="121900" anchor="ctr">
                    <a:solidFill>
                      <a:srgbClr val="92D050"/>
                    </a:solidFill>
                  </a:tcPr>
                </a:tc>
                <a:tc>
                  <a:txBody>
                    <a:bodyPr/>
                    <a:lstStyle/>
                    <a:p>
                      <a:pPr marL="0" marR="0" lvl="0" indent="0" algn="ctr" rtl="0">
                        <a:spcBef>
                          <a:spcPts val="0"/>
                        </a:spcBef>
                        <a:spcAft>
                          <a:spcPts val="0"/>
                        </a:spcAft>
                        <a:buClr>
                          <a:schemeClr val="dk1"/>
                        </a:buClr>
                        <a:buSzPts val="1300"/>
                        <a:buFont typeface="Cabin"/>
                        <a:buNone/>
                      </a:pPr>
                      <a:r>
                        <a:rPr lang="en" sz="1300" u="none" strike="noStrike" cap="none">
                          <a:solidFill>
                            <a:schemeClr val="dk1"/>
                          </a:solidFill>
                          <a:latin typeface="Cabin"/>
                          <a:ea typeface="Cabin"/>
                          <a:cs typeface="Cabin"/>
                          <a:sym typeface="Cabin"/>
                        </a:rPr>
                        <a:t>n/a</a:t>
                      </a:r>
                      <a:endParaRPr sz="1300" u="none" strike="noStrike" cap="none">
                        <a:solidFill>
                          <a:schemeClr val="dk1"/>
                        </a:solidFill>
                        <a:latin typeface="Cabin"/>
                        <a:ea typeface="Cabin"/>
                        <a:cs typeface="Cabin"/>
                        <a:sym typeface="Cabin"/>
                      </a:endParaRPr>
                    </a:p>
                  </a:txBody>
                  <a:tcPr marL="121900" marR="121900" marT="121900" marB="121900" anchor="ctr">
                    <a:solidFill>
                      <a:srgbClr val="FF7E79"/>
                    </a:solidFill>
                  </a:tcPr>
                </a:tc>
              </a:tr>
            </a:tbl>
          </a:graphicData>
        </a:graphic>
      </p:graphicFrame>
      <p:sp>
        <p:nvSpPr>
          <p:cNvPr id="2" name="Date Placeholder 1"/>
          <p:cNvSpPr>
            <a:spLocks noGrp="1"/>
          </p:cNvSpPr>
          <p:nvPr>
            <p:ph type="dt" sz="half" idx="10"/>
          </p:nvPr>
        </p:nvSpPr>
        <p:spPr/>
        <p:txBody>
          <a:bodyPr/>
          <a:lstStyle/>
          <a:p>
            <a:fld id="{D6BE6FBF-B91B-457E-8270-0638A951017D}" type="datetime1">
              <a:rPr lang="en-US" smtClean="0"/>
              <a:t>11/20/2018</a:t>
            </a:fld>
            <a:endParaRPr lang="en-AU"/>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Shape 313"/>
        <p:cNvGrpSpPr/>
        <p:nvPr/>
      </p:nvGrpSpPr>
      <p:grpSpPr>
        <a:xfrm>
          <a:off x="0" y="0"/>
          <a:ext cx="0" cy="0"/>
          <a:chOff x="0" y="0"/>
          <a:chExt cx="0" cy="0"/>
        </a:xfrm>
      </p:grpSpPr>
      <p:sp>
        <p:nvSpPr>
          <p:cNvPr id="314" name="Google Shape;314;p36"/>
          <p:cNvSpPr txBox="1">
            <a:spLocks noGrp="1"/>
          </p:cNvSpPr>
          <p:nvPr>
            <p:ph type="title"/>
          </p:nvPr>
        </p:nvSpPr>
        <p:spPr>
          <a:prstGeom prst="rect">
            <a:avLst/>
          </a:prstGeom>
          <a:noFill/>
          <a:ln>
            <a:noFill/>
          </a:ln>
        </p:spPr>
        <p:txBody>
          <a:bodyPr spcFirstLastPara="1" wrap="square" lIns="121900" tIns="60950" rIns="121900" bIns="60950" anchor="b" anchorCtr="0">
            <a:noAutofit/>
          </a:bodyPr>
          <a:lstStyle/>
          <a:p>
            <a:pPr>
              <a:lnSpc>
                <a:spcPct val="125000"/>
              </a:lnSpc>
              <a:spcBef>
                <a:spcPts val="0"/>
              </a:spcBef>
              <a:spcAft>
                <a:spcPts val="800"/>
              </a:spcAft>
              <a:buClr>
                <a:srgbClr val="333333"/>
              </a:buClr>
              <a:buSzPts val="3200"/>
            </a:pPr>
            <a:r>
              <a:rPr lang="en" b="1" dirty="0">
                <a:solidFill>
                  <a:schemeClr val="dk2"/>
                </a:solidFill>
                <a:latin typeface="Bookman Old Style"/>
                <a:ea typeface="Bookman Old Style"/>
                <a:cs typeface="Bookman Old Style"/>
                <a:sym typeface="Bookman Old Style"/>
              </a:rPr>
              <a:t>Serum B12</a:t>
            </a:r>
            <a:endParaRPr b="1" dirty="0">
              <a:solidFill>
                <a:schemeClr val="dk2"/>
              </a:solidFill>
              <a:latin typeface="Bookman Old Style"/>
              <a:ea typeface="Bookman Old Style"/>
              <a:cs typeface="Bookman Old Style"/>
            </a:endParaRPr>
          </a:p>
        </p:txBody>
      </p:sp>
      <p:sp>
        <p:nvSpPr>
          <p:cNvPr id="318" name="Google Shape;318;p36"/>
          <p:cNvSpPr txBox="1">
            <a:spLocks noGrp="1"/>
          </p:cNvSpPr>
          <p:nvPr>
            <p:ph type="sldNum" sz="quarter" idx="12"/>
          </p:nvPr>
        </p:nvSpPr>
        <p:spPr>
          <a:xfrm>
            <a:off x="816865" y="6356350"/>
            <a:ext cx="2641500" cy="365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
              <a:t>35</a:t>
            </a:fld>
            <a:endParaRPr/>
          </a:p>
        </p:txBody>
      </p:sp>
      <p:sp>
        <p:nvSpPr>
          <p:cNvPr id="315" name="Google Shape;315;p36"/>
          <p:cNvSpPr txBox="1">
            <a:spLocks noGrp="1"/>
          </p:cNvSpPr>
          <p:nvPr>
            <p:ph sz="quarter" idx="1"/>
          </p:nvPr>
        </p:nvSpPr>
        <p:spPr>
          <a:xfrm>
            <a:off x="431372" y="1219200"/>
            <a:ext cx="5280587" cy="4937760"/>
          </a:xfrm>
          <a:prstGeom prst="rect">
            <a:avLst/>
          </a:prstGeom>
          <a:noFill/>
          <a:ln>
            <a:noFill/>
          </a:ln>
        </p:spPr>
        <p:txBody>
          <a:bodyPr spcFirstLastPara="1" wrap="square" lIns="121900" tIns="60950" rIns="121900" bIns="60950" anchor="t" anchorCtr="0">
            <a:noAutofit/>
          </a:bodyPr>
          <a:lstStyle/>
          <a:p>
            <a:pPr marL="609585" marR="0" lvl="0" indent="-457188" algn="l" rtl="0">
              <a:lnSpc>
                <a:spcPct val="80000"/>
              </a:lnSpc>
              <a:spcBef>
                <a:spcPts val="0"/>
              </a:spcBef>
              <a:spcAft>
                <a:spcPts val="0"/>
              </a:spcAft>
              <a:buClr>
                <a:schemeClr val="accent1"/>
              </a:buClr>
              <a:buSzPts val="1408"/>
              <a:buFont typeface="Noto Sans Symbols"/>
              <a:buChar char="➢"/>
            </a:pPr>
            <a:r>
              <a:rPr lang="en" sz="1852" b="0" i="0" u="none" strike="noStrike" cap="none">
                <a:solidFill>
                  <a:schemeClr val="dk1"/>
                </a:solidFill>
                <a:latin typeface="Cabin"/>
                <a:ea typeface="Cabin"/>
                <a:cs typeface="Cabin"/>
                <a:sym typeface="Cabin"/>
              </a:rPr>
              <a:t>Measures serum levels of vitamin B12. </a:t>
            </a:r>
            <a:endParaRPr/>
          </a:p>
          <a:p>
            <a:pPr marL="609585" marR="0" lvl="0" indent="-457188" algn="l" rtl="0">
              <a:lnSpc>
                <a:spcPct val="80000"/>
              </a:lnSpc>
              <a:spcBef>
                <a:spcPts val="600"/>
              </a:spcBef>
              <a:spcAft>
                <a:spcPts val="0"/>
              </a:spcAft>
              <a:buClr>
                <a:schemeClr val="accent1"/>
              </a:buClr>
              <a:buSzPts val="1408"/>
              <a:buFont typeface="Noto Sans Symbols"/>
              <a:buChar char="➢"/>
            </a:pPr>
            <a:r>
              <a:rPr lang="en" sz="1852" b="0" i="0" u="none" strike="noStrike" cap="none">
                <a:solidFill>
                  <a:schemeClr val="dk1"/>
                </a:solidFill>
                <a:latin typeface="Cabin"/>
                <a:ea typeface="Cabin"/>
                <a:cs typeface="Cabin"/>
                <a:sym typeface="Cabin"/>
              </a:rPr>
              <a:t>Vitamin B12 is important in DNA synthesis, neurologic function, and haematopoiesis.</a:t>
            </a:r>
            <a:endParaRPr/>
          </a:p>
          <a:p>
            <a:pPr marL="609585" marR="0" lvl="0" indent="-457188" algn="l" rtl="0">
              <a:lnSpc>
                <a:spcPct val="80000"/>
              </a:lnSpc>
              <a:spcBef>
                <a:spcPts val="600"/>
              </a:spcBef>
              <a:spcAft>
                <a:spcPts val="0"/>
              </a:spcAft>
              <a:buClr>
                <a:schemeClr val="accent1"/>
              </a:buClr>
              <a:buSzPts val="1408"/>
              <a:buFont typeface="Noto Sans Symbols"/>
              <a:buChar char="➢"/>
            </a:pPr>
            <a:r>
              <a:rPr lang="en" sz="1852" b="0" i="0" u="none" strike="noStrike" cap="none">
                <a:solidFill>
                  <a:schemeClr val="dk1"/>
                </a:solidFill>
                <a:latin typeface="Cabin"/>
                <a:ea typeface="Cabin"/>
                <a:cs typeface="Cabin"/>
                <a:sym typeface="Cabin"/>
              </a:rPr>
              <a:t>Deficiency of vitamin B12 produces a macrocytic anaemia.</a:t>
            </a:r>
            <a:endParaRPr/>
          </a:p>
          <a:p>
            <a:pPr marL="609585" marR="0" lvl="0" indent="-457188" algn="l" rtl="0">
              <a:lnSpc>
                <a:spcPct val="80000"/>
              </a:lnSpc>
              <a:spcBef>
                <a:spcPts val="600"/>
              </a:spcBef>
              <a:spcAft>
                <a:spcPts val="0"/>
              </a:spcAft>
              <a:buClr>
                <a:schemeClr val="accent1"/>
              </a:buClr>
              <a:buSzPts val="1408"/>
              <a:buFont typeface="Noto Sans Symbols"/>
              <a:buChar char="➢"/>
            </a:pPr>
            <a:r>
              <a:rPr lang="en" sz="1852" b="0" i="0" u="none" strike="noStrike" cap="none">
                <a:solidFill>
                  <a:schemeClr val="dk1"/>
                </a:solidFill>
                <a:latin typeface="Cabin"/>
                <a:ea typeface="Cabin"/>
                <a:cs typeface="Cabin"/>
                <a:sym typeface="Cabin"/>
              </a:rPr>
              <a:t>Patients may also present with</a:t>
            </a:r>
            <a:endParaRPr sz="1852" b="1" i="0" u="none" strike="noStrike" cap="none">
              <a:solidFill>
                <a:schemeClr val="dk1"/>
              </a:solidFill>
              <a:latin typeface="Cabin"/>
              <a:ea typeface="Cabin"/>
              <a:cs typeface="Cabin"/>
              <a:sym typeface="Cabin"/>
            </a:endParaRPr>
          </a:p>
          <a:p>
            <a:pPr marL="152396" marR="0" lvl="0" indent="0" algn="l" rtl="0">
              <a:lnSpc>
                <a:spcPct val="80000"/>
              </a:lnSpc>
              <a:spcBef>
                <a:spcPts val="600"/>
              </a:spcBef>
              <a:spcAft>
                <a:spcPts val="0"/>
              </a:spcAft>
              <a:buClr>
                <a:schemeClr val="accent1"/>
              </a:buClr>
              <a:buSzPts val="1408"/>
              <a:buFont typeface="Noto Sans Symbols"/>
              <a:buNone/>
            </a:pPr>
            <a:r>
              <a:rPr lang="en" sz="1852" b="1" i="0" u="none" strike="noStrike" cap="none">
                <a:solidFill>
                  <a:schemeClr val="dk1"/>
                </a:solidFill>
                <a:latin typeface="Cabin"/>
                <a:ea typeface="Cabin"/>
                <a:cs typeface="Cabin"/>
                <a:sym typeface="Cabin"/>
              </a:rPr>
              <a:t/>
            </a:r>
            <a:br>
              <a:rPr lang="en" sz="1852" b="1" i="0" u="none" strike="noStrike" cap="none">
                <a:solidFill>
                  <a:schemeClr val="dk1"/>
                </a:solidFill>
                <a:latin typeface="Cabin"/>
                <a:ea typeface="Cabin"/>
                <a:cs typeface="Cabin"/>
                <a:sym typeface="Cabin"/>
              </a:rPr>
            </a:br>
            <a:r>
              <a:rPr lang="en" sz="1852" b="1" i="0" u="none" strike="noStrike" cap="none">
                <a:solidFill>
                  <a:schemeClr val="dk1"/>
                </a:solidFill>
                <a:latin typeface="Cabin"/>
                <a:ea typeface="Cabin"/>
                <a:cs typeface="Cabin"/>
                <a:sym typeface="Cabin"/>
              </a:rPr>
              <a:t>SIGNS &amp; SYMPTOMS</a:t>
            </a:r>
            <a:endParaRPr/>
          </a:p>
          <a:p>
            <a:pPr marL="761981" marR="0" lvl="0" indent="-609585" algn="l" rtl="0">
              <a:lnSpc>
                <a:spcPct val="80000"/>
              </a:lnSpc>
              <a:spcBef>
                <a:spcPts val="600"/>
              </a:spcBef>
              <a:spcAft>
                <a:spcPts val="0"/>
              </a:spcAft>
              <a:buClr>
                <a:schemeClr val="accent1"/>
              </a:buClr>
              <a:buSzPts val="1408"/>
              <a:buFont typeface="Noto Sans Symbols"/>
              <a:buChar char="➢"/>
            </a:pPr>
            <a:r>
              <a:rPr lang="en" sz="1852" b="0" i="0" u="none" strike="noStrike" cap="none">
                <a:solidFill>
                  <a:schemeClr val="dk1"/>
                </a:solidFill>
                <a:latin typeface="Cabin"/>
                <a:ea typeface="Cabin"/>
                <a:cs typeface="Cabin"/>
                <a:sym typeface="Cabin"/>
              </a:rPr>
              <a:t>Glossitis</a:t>
            </a:r>
            <a:endParaRPr/>
          </a:p>
          <a:p>
            <a:pPr marL="761981" marR="0" lvl="0" indent="-609585" algn="l" rtl="0">
              <a:lnSpc>
                <a:spcPct val="80000"/>
              </a:lnSpc>
              <a:spcBef>
                <a:spcPts val="600"/>
              </a:spcBef>
              <a:spcAft>
                <a:spcPts val="0"/>
              </a:spcAft>
              <a:buClr>
                <a:schemeClr val="accent1"/>
              </a:buClr>
              <a:buSzPts val="1408"/>
              <a:buFont typeface="Noto Sans Symbols"/>
              <a:buChar char="➢"/>
            </a:pPr>
            <a:r>
              <a:rPr lang="en" sz="1852" b="0" i="0" u="none" strike="noStrike" cap="none">
                <a:solidFill>
                  <a:schemeClr val="dk1"/>
                </a:solidFill>
                <a:latin typeface="Cabin"/>
                <a:ea typeface="Cabin"/>
                <a:cs typeface="Cabin"/>
                <a:sym typeface="Cabin"/>
              </a:rPr>
              <a:t>Parasthesias</a:t>
            </a:r>
            <a:endParaRPr sz="1852" b="0" i="0" u="none" strike="noStrike" cap="none">
              <a:solidFill>
                <a:schemeClr val="dk1"/>
              </a:solidFill>
              <a:latin typeface="Cabin"/>
              <a:ea typeface="Cabin"/>
              <a:cs typeface="Cabin"/>
              <a:sym typeface="Cabin"/>
            </a:endParaRPr>
          </a:p>
          <a:p>
            <a:pPr marL="761981" marR="0" lvl="0" indent="-609585" algn="l" rtl="0">
              <a:lnSpc>
                <a:spcPct val="80000"/>
              </a:lnSpc>
              <a:spcBef>
                <a:spcPts val="600"/>
              </a:spcBef>
              <a:spcAft>
                <a:spcPts val="0"/>
              </a:spcAft>
              <a:buClr>
                <a:schemeClr val="accent1"/>
              </a:buClr>
              <a:buSzPts val="1408"/>
              <a:buFont typeface="Noto Sans Symbols"/>
              <a:buChar char="➢"/>
            </a:pPr>
            <a:r>
              <a:rPr lang="en" sz="1852" b="0" i="0" u="none" strike="noStrike" cap="none">
                <a:solidFill>
                  <a:schemeClr val="dk1"/>
                </a:solidFill>
                <a:latin typeface="Cabin"/>
                <a:ea typeface="Cabin"/>
                <a:cs typeface="Cabin"/>
                <a:sym typeface="Cabin"/>
              </a:rPr>
              <a:t>Muscle weakness</a:t>
            </a:r>
            <a:endParaRPr/>
          </a:p>
          <a:p>
            <a:pPr marL="761981" marR="0" lvl="0" indent="-609585" algn="l" rtl="0">
              <a:lnSpc>
                <a:spcPct val="80000"/>
              </a:lnSpc>
              <a:spcBef>
                <a:spcPts val="600"/>
              </a:spcBef>
              <a:spcAft>
                <a:spcPts val="0"/>
              </a:spcAft>
              <a:buClr>
                <a:schemeClr val="accent1"/>
              </a:buClr>
              <a:buSzPts val="1408"/>
              <a:buFont typeface="Noto Sans Symbols"/>
              <a:buChar char="➢"/>
            </a:pPr>
            <a:r>
              <a:rPr lang="en" sz="1852" b="0" i="0" u="none" strike="noStrike" cap="none">
                <a:solidFill>
                  <a:schemeClr val="dk1"/>
                </a:solidFill>
                <a:latin typeface="Cabin"/>
                <a:ea typeface="Cabin"/>
                <a:cs typeface="Cabin"/>
                <a:sym typeface="Cabin"/>
              </a:rPr>
              <a:t>Gastrointestinal symptoms</a:t>
            </a:r>
            <a:endParaRPr/>
          </a:p>
          <a:p>
            <a:pPr marL="761981" marR="0" lvl="0" indent="-609585" algn="l" rtl="0">
              <a:lnSpc>
                <a:spcPct val="80000"/>
              </a:lnSpc>
              <a:spcBef>
                <a:spcPts val="600"/>
              </a:spcBef>
              <a:spcAft>
                <a:spcPts val="0"/>
              </a:spcAft>
              <a:buClr>
                <a:schemeClr val="accent1"/>
              </a:buClr>
              <a:buSzPts val="1408"/>
              <a:buFont typeface="Noto Sans Symbols"/>
              <a:buChar char="➢"/>
            </a:pPr>
            <a:r>
              <a:rPr lang="en" sz="1852" b="0" i="0" u="none" strike="noStrike" cap="none">
                <a:solidFill>
                  <a:schemeClr val="dk1"/>
                </a:solidFill>
                <a:latin typeface="Cabin"/>
                <a:ea typeface="Cabin"/>
                <a:cs typeface="Cabin"/>
                <a:sym typeface="Cabin"/>
              </a:rPr>
              <a:t>Loss of coordination</a:t>
            </a:r>
            <a:endParaRPr/>
          </a:p>
          <a:p>
            <a:pPr marL="761981" marR="0" lvl="0" indent="-609585" algn="l" rtl="0">
              <a:lnSpc>
                <a:spcPct val="80000"/>
              </a:lnSpc>
              <a:spcBef>
                <a:spcPts val="600"/>
              </a:spcBef>
              <a:spcAft>
                <a:spcPts val="0"/>
              </a:spcAft>
              <a:buClr>
                <a:schemeClr val="accent1"/>
              </a:buClr>
              <a:buSzPts val="1408"/>
              <a:buFont typeface="Noto Sans Symbols"/>
              <a:buChar char="➢"/>
            </a:pPr>
            <a:r>
              <a:rPr lang="en" sz="1852" b="0" i="0" u="none" strike="noStrike" cap="none">
                <a:solidFill>
                  <a:schemeClr val="dk1"/>
                </a:solidFill>
                <a:latin typeface="Cabin"/>
                <a:ea typeface="Cabin"/>
                <a:cs typeface="Cabin"/>
                <a:sym typeface="Cabin"/>
              </a:rPr>
              <a:t>Tremors</a:t>
            </a:r>
            <a:endParaRPr/>
          </a:p>
          <a:p>
            <a:pPr marL="761981" marR="0" lvl="0" indent="-609585" algn="l" rtl="0">
              <a:lnSpc>
                <a:spcPct val="80000"/>
              </a:lnSpc>
              <a:spcBef>
                <a:spcPts val="600"/>
              </a:spcBef>
              <a:spcAft>
                <a:spcPts val="0"/>
              </a:spcAft>
              <a:buClr>
                <a:schemeClr val="accent1"/>
              </a:buClr>
              <a:buSzPts val="1408"/>
              <a:buFont typeface="Noto Sans Symbols"/>
              <a:buChar char="➢"/>
            </a:pPr>
            <a:r>
              <a:rPr lang="en" sz="1852" b="0" i="0" u="none" strike="noStrike" cap="none">
                <a:solidFill>
                  <a:schemeClr val="dk1"/>
                </a:solidFill>
                <a:latin typeface="Cabin"/>
                <a:ea typeface="Cabin"/>
                <a:cs typeface="Cabin"/>
                <a:sym typeface="Cabin"/>
              </a:rPr>
              <a:t>Irritability</a:t>
            </a:r>
            <a:endParaRPr/>
          </a:p>
          <a:p>
            <a:pPr marL="152396" marR="0" lvl="0" indent="0" algn="l" rtl="0">
              <a:lnSpc>
                <a:spcPct val="80000"/>
              </a:lnSpc>
              <a:spcBef>
                <a:spcPts val="600"/>
              </a:spcBef>
              <a:spcAft>
                <a:spcPts val="0"/>
              </a:spcAft>
              <a:buClr>
                <a:schemeClr val="accent1"/>
              </a:buClr>
              <a:buSzPts val="642"/>
              <a:buFont typeface="Noto Sans Symbols"/>
              <a:buNone/>
            </a:pPr>
            <a:endParaRPr sz="845" b="0" i="0" u="none" strike="noStrike" cap="none">
              <a:solidFill>
                <a:schemeClr val="dk1"/>
              </a:solidFill>
              <a:latin typeface="Cabin"/>
              <a:ea typeface="Cabin"/>
              <a:cs typeface="Cabin"/>
              <a:sym typeface="Cabin"/>
            </a:endParaRPr>
          </a:p>
        </p:txBody>
      </p:sp>
      <p:sp>
        <p:nvSpPr>
          <p:cNvPr id="316" name="Google Shape;316;p36"/>
          <p:cNvSpPr txBox="1">
            <a:spLocks noGrp="1"/>
          </p:cNvSpPr>
          <p:nvPr>
            <p:ph sz="quarter" idx="2"/>
          </p:nvPr>
        </p:nvSpPr>
        <p:spPr>
          <a:xfrm>
            <a:off x="5711957" y="1988843"/>
            <a:ext cx="5853171" cy="4165071"/>
          </a:xfrm>
          <a:prstGeom prst="rect">
            <a:avLst/>
          </a:prstGeom>
          <a:noFill/>
          <a:ln>
            <a:noFill/>
          </a:ln>
        </p:spPr>
        <p:txBody>
          <a:bodyPr spcFirstLastPara="1" wrap="square" lIns="121900" tIns="60950" rIns="121900" bIns="60950" anchor="t" anchorCtr="0">
            <a:noAutofit/>
          </a:bodyPr>
          <a:lstStyle/>
          <a:p>
            <a:pPr marL="0" marR="0" lvl="0" indent="0" algn="l" rtl="0">
              <a:lnSpc>
                <a:spcPct val="80000"/>
              </a:lnSpc>
              <a:spcBef>
                <a:spcPts val="0"/>
              </a:spcBef>
              <a:spcAft>
                <a:spcPts val="0"/>
              </a:spcAft>
              <a:buClr>
                <a:schemeClr val="accent1"/>
              </a:buClr>
              <a:buSzPts val="1408"/>
              <a:buFont typeface="Noto Sans Symbols"/>
              <a:buNone/>
            </a:pPr>
            <a:r>
              <a:rPr lang="en" sz="1852" b="1" i="0" u="none" strike="noStrike" cap="none">
                <a:solidFill>
                  <a:schemeClr val="dk1"/>
                </a:solidFill>
                <a:latin typeface="Cabin"/>
                <a:ea typeface="Cabin"/>
                <a:cs typeface="Cabin"/>
                <a:sym typeface="Cabin"/>
              </a:rPr>
              <a:t/>
            </a:r>
            <a:br>
              <a:rPr lang="en" sz="1852" b="1" i="0" u="none" strike="noStrike" cap="none">
                <a:solidFill>
                  <a:schemeClr val="dk1"/>
                </a:solidFill>
                <a:latin typeface="Cabin"/>
                <a:ea typeface="Cabin"/>
                <a:cs typeface="Cabin"/>
                <a:sym typeface="Cabin"/>
              </a:rPr>
            </a:br>
            <a:r>
              <a:rPr lang="en" sz="1852" b="1" i="0" u="none" strike="noStrike" cap="none">
                <a:solidFill>
                  <a:schemeClr val="dk1"/>
                </a:solidFill>
                <a:latin typeface="Cabin"/>
                <a:ea typeface="Cabin"/>
                <a:cs typeface="Cabin"/>
                <a:sym typeface="Cabin"/>
              </a:rPr>
              <a:t>DECREASED SERUM B12 CAUSES</a:t>
            </a:r>
            <a:endParaRPr/>
          </a:p>
          <a:p>
            <a:pPr marL="274320" marR="0" lvl="0" indent="-274320" algn="l" rtl="0">
              <a:lnSpc>
                <a:spcPct val="80000"/>
              </a:lnSpc>
              <a:spcBef>
                <a:spcPts val="600"/>
              </a:spcBef>
              <a:spcAft>
                <a:spcPts val="0"/>
              </a:spcAft>
              <a:buClr>
                <a:schemeClr val="accent1"/>
              </a:buClr>
              <a:buSzPts val="1408"/>
              <a:buFont typeface="Noto Sans Symbols"/>
              <a:buChar char="➢"/>
            </a:pPr>
            <a:r>
              <a:rPr lang="en" sz="1852" b="0" i="0" u="none" strike="noStrike" cap="none">
                <a:solidFill>
                  <a:schemeClr val="dk1"/>
                </a:solidFill>
                <a:latin typeface="Cabin"/>
                <a:ea typeface="Cabin"/>
                <a:cs typeface="Cabin"/>
                <a:sym typeface="Cabin"/>
              </a:rPr>
              <a:t>inadequate dietary intake (rare except for vegan diets)</a:t>
            </a:r>
            <a:endParaRPr/>
          </a:p>
          <a:p>
            <a:pPr marL="274320" marR="0" lvl="0" indent="-274320" algn="l" rtl="0">
              <a:lnSpc>
                <a:spcPct val="80000"/>
              </a:lnSpc>
              <a:spcBef>
                <a:spcPts val="600"/>
              </a:spcBef>
              <a:spcAft>
                <a:spcPts val="0"/>
              </a:spcAft>
              <a:buClr>
                <a:schemeClr val="accent1"/>
              </a:buClr>
              <a:buSzPts val="1408"/>
              <a:buFont typeface="Noto Sans Symbols"/>
              <a:buChar char="➢"/>
            </a:pPr>
            <a:r>
              <a:rPr lang="en" sz="1852" b="0" i="0" u="none" strike="noStrike" cap="none">
                <a:solidFill>
                  <a:schemeClr val="dk1"/>
                </a:solidFill>
                <a:latin typeface="Cabin"/>
                <a:ea typeface="Cabin"/>
                <a:cs typeface="Cabin"/>
                <a:sym typeface="Cabin"/>
              </a:rPr>
              <a:t>Deficiency of intrinsic factor (necessary for absorption of B</a:t>
            </a:r>
            <a:r>
              <a:rPr lang="en" sz="1852" b="0" i="0" u="none" strike="noStrike" cap="none" baseline="-25000">
                <a:solidFill>
                  <a:schemeClr val="dk1"/>
                </a:solidFill>
                <a:latin typeface="Cabin"/>
                <a:ea typeface="Cabin"/>
                <a:cs typeface="Cabin"/>
                <a:sym typeface="Cabin"/>
              </a:rPr>
              <a:t>12</a:t>
            </a:r>
            <a:r>
              <a:rPr lang="en" sz="1852" b="0" i="0" u="none" strike="noStrike" cap="none">
                <a:solidFill>
                  <a:schemeClr val="dk1"/>
                </a:solidFill>
                <a:latin typeface="Cabin"/>
                <a:ea typeface="Cabin"/>
                <a:cs typeface="Cabin"/>
                <a:sym typeface="Cabin"/>
              </a:rPr>
              <a:t>)</a:t>
            </a:r>
            <a:endParaRPr/>
          </a:p>
          <a:p>
            <a:pPr marL="274320" marR="0" lvl="0" indent="-274320" algn="l" rtl="0">
              <a:lnSpc>
                <a:spcPct val="80000"/>
              </a:lnSpc>
              <a:spcBef>
                <a:spcPts val="600"/>
              </a:spcBef>
              <a:spcAft>
                <a:spcPts val="0"/>
              </a:spcAft>
              <a:buClr>
                <a:schemeClr val="accent1"/>
              </a:buClr>
              <a:buSzPts val="1408"/>
              <a:buFont typeface="Noto Sans Symbols"/>
              <a:buChar char="➢"/>
            </a:pPr>
            <a:r>
              <a:rPr lang="en" sz="1852" b="0" i="0" u="none" strike="noStrike" cap="none">
                <a:solidFill>
                  <a:schemeClr val="dk1"/>
                </a:solidFill>
                <a:latin typeface="Cabin"/>
                <a:ea typeface="Cabin"/>
                <a:cs typeface="Cabin"/>
                <a:sym typeface="Cabin"/>
              </a:rPr>
              <a:t>Increased requirements.</a:t>
            </a:r>
            <a:endParaRPr/>
          </a:p>
          <a:p>
            <a:pPr marL="274320" marR="0" lvl="0" indent="-274320" algn="l" rtl="0">
              <a:lnSpc>
                <a:spcPct val="80000"/>
              </a:lnSpc>
              <a:spcBef>
                <a:spcPts val="600"/>
              </a:spcBef>
              <a:spcAft>
                <a:spcPts val="0"/>
              </a:spcAft>
              <a:buClr>
                <a:schemeClr val="accent1"/>
              </a:buClr>
              <a:buSzPts val="1408"/>
              <a:buFont typeface="Noto Sans Symbols"/>
              <a:buChar char="➢"/>
            </a:pPr>
            <a:r>
              <a:rPr lang="en" sz="1852" b="0" i="0" u="none" strike="noStrike" cap="none">
                <a:solidFill>
                  <a:schemeClr val="dk1"/>
                </a:solidFill>
                <a:latin typeface="Cabin"/>
                <a:ea typeface="Cabin"/>
                <a:cs typeface="Cabin"/>
                <a:sym typeface="Cabin"/>
              </a:rPr>
              <a:t>Pernicious anaemia</a:t>
            </a:r>
            <a:endParaRPr/>
          </a:p>
          <a:p>
            <a:pPr marL="274320" marR="0" lvl="0" indent="-274320" algn="l" rtl="0">
              <a:lnSpc>
                <a:spcPct val="80000"/>
              </a:lnSpc>
              <a:spcBef>
                <a:spcPts val="600"/>
              </a:spcBef>
              <a:spcAft>
                <a:spcPts val="0"/>
              </a:spcAft>
              <a:buClr>
                <a:schemeClr val="accent1"/>
              </a:buClr>
              <a:buSzPts val="1408"/>
              <a:buFont typeface="Noto Sans Symbols"/>
              <a:buChar char="➢"/>
            </a:pPr>
            <a:r>
              <a:rPr lang="en" sz="1852" b="0" i="0" u="none" strike="noStrike" cap="none">
                <a:solidFill>
                  <a:schemeClr val="dk1"/>
                </a:solidFill>
                <a:latin typeface="Cabin"/>
                <a:ea typeface="Cabin"/>
                <a:cs typeface="Cabin"/>
                <a:sym typeface="Cabin"/>
              </a:rPr>
              <a:t>Gastrectomy</a:t>
            </a:r>
            <a:endParaRPr/>
          </a:p>
          <a:p>
            <a:pPr marL="274320" marR="0" lvl="0" indent="-274320" algn="l" rtl="0">
              <a:lnSpc>
                <a:spcPct val="80000"/>
              </a:lnSpc>
              <a:spcBef>
                <a:spcPts val="600"/>
              </a:spcBef>
              <a:spcAft>
                <a:spcPts val="0"/>
              </a:spcAft>
              <a:buClr>
                <a:schemeClr val="accent1"/>
              </a:buClr>
              <a:buSzPts val="1408"/>
              <a:buFont typeface="Noto Sans Symbols"/>
              <a:buChar char="➢"/>
            </a:pPr>
            <a:r>
              <a:rPr lang="en" sz="1852" b="0" i="0" u="none" strike="noStrike" cap="none">
                <a:solidFill>
                  <a:schemeClr val="dk1"/>
                </a:solidFill>
                <a:latin typeface="Cabin"/>
                <a:ea typeface="Cabin"/>
                <a:cs typeface="Cabin"/>
                <a:sym typeface="Cabin"/>
              </a:rPr>
              <a:t>Crohn's disease</a:t>
            </a:r>
            <a:endParaRPr/>
          </a:p>
          <a:p>
            <a:pPr marL="274320" marR="0" lvl="0" indent="-274320" algn="l" rtl="0">
              <a:lnSpc>
                <a:spcPct val="80000"/>
              </a:lnSpc>
              <a:spcBef>
                <a:spcPts val="600"/>
              </a:spcBef>
              <a:spcAft>
                <a:spcPts val="0"/>
              </a:spcAft>
              <a:buClr>
                <a:schemeClr val="accent1"/>
              </a:buClr>
              <a:buSzPts val="1408"/>
              <a:buFont typeface="Noto Sans Symbols"/>
              <a:buChar char="➢"/>
            </a:pPr>
            <a:r>
              <a:rPr lang="en" sz="1852" b="0" i="0" u="none" strike="noStrike" cap="none">
                <a:solidFill>
                  <a:schemeClr val="dk1"/>
                </a:solidFill>
                <a:latin typeface="Cabin"/>
                <a:ea typeface="Cabin"/>
                <a:cs typeface="Cabin"/>
                <a:sym typeface="Cabin"/>
              </a:rPr>
              <a:t>Small bowel resection</a:t>
            </a:r>
            <a:endParaRPr/>
          </a:p>
          <a:p>
            <a:pPr marL="274320" marR="0" lvl="0" indent="-274320" algn="l" rtl="0">
              <a:lnSpc>
                <a:spcPct val="80000"/>
              </a:lnSpc>
              <a:spcBef>
                <a:spcPts val="600"/>
              </a:spcBef>
              <a:spcAft>
                <a:spcPts val="0"/>
              </a:spcAft>
              <a:buClr>
                <a:schemeClr val="accent1"/>
              </a:buClr>
              <a:buSzPts val="1408"/>
              <a:buFont typeface="Noto Sans Symbols"/>
              <a:buChar char="➢"/>
            </a:pPr>
            <a:r>
              <a:rPr lang="en" sz="1852" b="0" i="0" u="none" strike="noStrike" cap="none">
                <a:solidFill>
                  <a:schemeClr val="dk1"/>
                </a:solidFill>
                <a:latin typeface="Cabin"/>
                <a:ea typeface="Cabin"/>
                <a:cs typeface="Cabin"/>
                <a:sym typeface="Cabin"/>
              </a:rPr>
              <a:t>Intestinal infections</a:t>
            </a:r>
            <a:endParaRPr/>
          </a:p>
          <a:p>
            <a:pPr marL="274320" marR="0" lvl="0" indent="-274320" algn="l" rtl="0">
              <a:lnSpc>
                <a:spcPct val="80000"/>
              </a:lnSpc>
              <a:spcBef>
                <a:spcPts val="600"/>
              </a:spcBef>
              <a:spcAft>
                <a:spcPts val="0"/>
              </a:spcAft>
              <a:buClr>
                <a:schemeClr val="accent1"/>
              </a:buClr>
              <a:buSzPts val="1408"/>
              <a:buFont typeface="Noto Sans Symbols"/>
              <a:buChar char="➢"/>
            </a:pPr>
            <a:r>
              <a:rPr lang="en" sz="1852" b="0" i="0" u="none" strike="noStrike" cap="none">
                <a:solidFill>
                  <a:schemeClr val="dk1"/>
                </a:solidFill>
                <a:latin typeface="Cabin"/>
                <a:ea typeface="Cabin"/>
                <a:cs typeface="Cabin"/>
                <a:sym typeface="Cabin"/>
              </a:rPr>
              <a:t>Medication use including colchicine or neomycin.</a:t>
            </a:r>
            <a:endParaRPr/>
          </a:p>
          <a:p>
            <a:pPr marL="274320" marR="0" lvl="0" indent="-233540" algn="l" rtl="0">
              <a:lnSpc>
                <a:spcPct val="80000"/>
              </a:lnSpc>
              <a:spcBef>
                <a:spcPts val="600"/>
              </a:spcBef>
              <a:spcAft>
                <a:spcPts val="0"/>
              </a:spcAft>
              <a:buClr>
                <a:schemeClr val="accent1"/>
              </a:buClr>
              <a:buSzPts val="642"/>
              <a:buFont typeface="Noto Sans Symbols"/>
              <a:buNone/>
            </a:pPr>
            <a:endParaRPr sz="845" b="0" i="0" u="none" strike="noStrike" cap="none">
              <a:solidFill>
                <a:schemeClr val="dk1"/>
              </a:solidFill>
              <a:latin typeface="Cabin"/>
              <a:ea typeface="Cabin"/>
              <a:cs typeface="Cabin"/>
              <a:sym typeface="Cabin"/>
            </a:endParaRPr>
          </a:p>
        </p:txBody>
      </p:sp>
      <p:graphicFrame>
        <p:nvGraphicFramePr>
          <p:cNvPr id="317" name="Google Shape;317;p36"/>
          <p:cNvGraphicFramePr/>
          <p:nvPr/>
        </p:nvGraphicFramePr>
        <p:xfrm>
          <a:off x="5711959" y="228600"/>
          <a:ext cx="6242200" cy="1597650"/>
        </p:xfrm>
        <a:graphic>
          <a:graphicData uri="http://schemas.openxmlformats.org/drawingml/2006/table">
            <a:tbl>
              <a:tblPr>
                <a:noFill/>
                <a:tableStyleId>{B53A2DF2-59E2-4C89-80D7-C43F8FA8ED1D}</a:tableStyleId>
              </a:tblPr>
              <a:tblGrid>
                <a:gridCol w="924500"/>
                <a:gridCol w="1329425"/>
                <a:gridCol w="1329425"/>
                <a:gridCol w="1329425"/>
                <a:gridCol w="1329425"/>
              </a:tblGrid>
              <a:tr h="734650">
                <a:tc>
                  <a:txBody>
                    <a:bodyPr/>
                    <a:lstStyle/>
                    <a:p>
                      <a:pPr marL="0" marR="0" lvl="0" indent="0" algn="ctr" rtl="0">
                        <a:spcBef>
                          <a:spcPts val="0"/>
                        </a:spcBef>
                        <a:spcAft>
                          <a:spcPts val="0"/>
                        </a:spcAft>
                        <a:buClr>
                          <a:schemeClr val="dk1"/>
                        </a:buClr>
                        <a:buSzPts val="1300"/>
                        <a:buFont typeface="Cabin"/>
                        <a:buNone/>
                      </a:pPr>
                      <a:endParaRPr sz="1300" u="none" strike="noStrike" cap="none">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Conventional ref range</a:t>
                      </a:r>
                      <a:endParaRPr sz="1300" b="1" u="none" strike="noStrike" cap="none">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Clr>
                          <a:srgbClr val="000000"/>
                        </a:buClr>
                        <a:buSzPts val="1300"/>
                        <a:buFont typeface="Cabin"/>
                        <a:buNone/>
                      </a:pPr>
                      <a:r>
                        <a:rPr lang="en" sz="1300" b="1" u="none" strike="noStrike" cap="none">
                          <a:solidFill>
                            <a:srgbClr val="000000"/>
                          </a:solidFill>
                          <a:latin typeface="Cabin"/>
                          <a:ea typeface="Cabin"/>
                          <a:cs typeface="Cabin"/>
                          <a:sym typeface="Cabin"/>
                        </a:rPr>
                        <a:t>Conventional ref range</a:t>
                      </a:r>
                      <a:endParaRPr/>
                    </a:p>
                  </a:txBody>
                  <a:tcPr marL="121900" marR="121900" marT="121900" marB="121900" anchor="ctr"/>
                </a:tc>
                <a:tc>
                  <a:txBody>
                    <a:bodyPr/>
                    <a:lstStyle/>
                    <a:p>
                      <a:pPr marL="0" marR="0" lvl="0" indent="0" algn="ctr" rtl="0">
                        <a:lnSpc>
                          <a:spcPct val="100000"/>
                        </a:lnSpc>
                        <a:spcBef>
                          <a:spcPts val="0"/>
                        </a:spcBef>
                        <a:spcAft>
                          <a:spcPts val="0"/>
                        </a:spcAft>
                        <a:buClr>
                          <a:srgbClr val="000000"/>
                        </a:buClr>
                        <a:buSzPts val="1300"/>
                        <a:buFont typeface="Cabin"/>
                        <a:buNone/>
                      </a:pPr>
                      <a:r>
                        <a:rPr lang="en" sz="1300" b="1" u="none" strike="noStrike" cap="none">
                          <a:solidFill>
                            <a:srgbClr val="000000"/>
                          </a:solidFill>
                          <a:latin typeface="Cabin"/>
                          <a:ea typeface="Cabin"/>
                          <a:cs typeface="Cabin"/>
                          <a:sym typeface="Cabin"/>
                        </a:rPr>
                        <a:t>Optimal ref range</a:t>
                      </a:r>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Alarm range</a:t>
                      </a:r>
                      <a:endParaRPr/>
                    </a:p>
                  </a:txBody>
                  <a:tcPr marL="121900" marR="121900" marT="121900" marB="121900" anchor="ctr"/>
                </a:tc>
              </a:tr>
              <a:tr h="863000">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Male &amp; Female</a:t>
                      </a:r>
                      <a:endParaRPr sz="1300" b="1" u="none" strike="noStrike" cap="none">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None/>
                      </a:pPr>
                      <a:r>
                        <a:rPr lang="en" sz="1300" u="none" strike="noStrike" cap="none">
                          <a:latin typeface="Cabin"/>
                          <a:ea typeface="Cabin"/>
                          <a:cs typeface="Cabin"/>
                          <a:sym typeface="Cabin"/>
                        </a:rPr>
                        <a:t>SI 148–664 pmol/L</a:t>
                      </a:r>
                      <a:endParaRPr/>
                    </a:p>
                  </a:txBody>
                  <a:tcPr marL="121900" marR="121900" marT="121900" marB="121900" anchor="ctr">
                    <a:solidFill>
                      <a:srgbClr val="93B9C3"/>
                    </a:solidFill>
                  </a:tcPr>
                </a:tc>
                <a:tc>
                  <a:txBody>
                    <a:bodyPr/>
                    <a:lstStyle/>
                    <a:p>
                      <a:pPr marL="0" marR="0" lvl="0" indent="0" algn="ctr" rtl="0">
                        <a:lnSpc>
                          <a:spcPct val="100000"/>
                        </a:lnSpc>
                        <a:spcBef>
                          <a:spcPts val="0"/>
                        </a:spcBef>
                        <a:spcAft>
                          <a:spcPts val="0"/>
                        </a:spcAft>
                        <a:buClr>
                          <a:schemeClr val="dk1"/>
                        </a:buClr>
                        <a:buSzPts val="1300"/>
                        <a:buFont typeface="Cabin"/>
                        <a:buNone/>
                      </a:pPr>
                      <a:r>
                        <a:rPr lang="en" sz="1300" u="none" strike="noStrike" cap="none">
                          <a:latin typeface="Cabin"/>
                          <a:ea typeface="Cabin"/>
                          <a:cs typeface="Cabin"/>
                          <a:sym typeface="Cabin"/>
                        </a:rPr>
                        <a:t>n/a</a:t>
                      </a:r>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u="none" strike="noStrike" cap="none">
                          <a:solidFill>
                            <a:schemeClr val="dk1"/>
                          </a:solidFill>
                          <a:latin typeface="Cabin"/>
                          <a:ea typeface="Cabin"/>
                          <a:cs typeface="Cabin"/>
                          <a:sym typeface="Cabin"/>
                        </a:rPr>
                        <a:t>n/a</a:t>
                      </a:r>
                      <a:endParaRPr sz="1300" u="none" strike="noStrike" cap="none" baseline="30000">
                        <a:solidFill>
                          <a:schemeClr val="dk1"/>
                        </a:solidFill>
                        <a:latin typeface="Cabin"/>
                        <a:ea typeface="Cabin"/>
                        <a:cs typeface="Cabin"/>
                        <a:sym typeface="Cabin"/>
                      </a:endParaRPr>
                    </a:p>
                  </a:txBody>
                  <a:tcPr marL="121900" marR="121900" marT="121900" marB="121900" anchor="ctr">
                    <a:solidFill>
                      <a:srgbClr val="92D050"/>
                    </a:solidFill>
                  </a:tcPr>
                </a:tc>
                <a:tc>
                  <a:txBody>
                    <a:bodyPr/>
                    <a:lstStyle/>
                    <a:p>
                      <a:pPr marL="0" marR="0" lvl="0" indent="0" algn="ctr" rtl="0">
                        <a:spcBef>
                          <a:spcPts val="0"/>
                        </a:spcBef>
                        <a:spcAft>
                          <a:spcPts val="0"/>
                        </a:spcAft>
                        <a:buClr>
                          <a:schemeClr val="dk1"/>
                        </a:buClr>
                        <a:buSzPts val="1300"/>
                        <a:buFont typeface="Cabin"/>
                        <a:buNone/>
                      </a:pPr>
                      <a:r>
                        <a:rPr lang="en" sz="1300" u="none" strike="noStrike" cap="none">
                          <a:solidFill>
                            <a:schemeClr val="dk1"/>
                          </a:solidFill>
                          <a:latin typeface="Cabin"/>
                          <a:ea typeface="Cabin"/>
                          <a:cs typeface="Cabin"/>
                          <a:sym typeface="Cabin"/>
                        </a:rPr>
                        <a:t>MUST BE IX</a:t>
                      </a:r>
                      <a:endParaRPr sz="1300" u="none" strike="noStrike" cap="none">
                        <a:solidFill>
                          <a:schemeClr val="dk1"/>
                        </a:solidFill>
                        <a:latin typeface="Cabin"/>
                        <a:ea typeface="Cabin"/>
                        <a:cs typeface="Cabin"/>
                        <a:sym typeface="Cabin"/>
                      </a:endParaRPr>
                    </a:p>
                  </a:txBody>
                  <a:tcPr marL="121900" marR="121900" marT="121900" marB="121900" anchor="ctr">
                    <a:solidFill>
                      <a:srgbClr val="FF7E79"/>
                    </a:solidFill>
                  </a:tcPr>
                </a:tc>
              </a:tr>
            </a:tbl>
          </a:graphicData>
        </a:graphic>
      </p:graphicFrame>
      <p:sp>
        <p:nvSpPr>
          <p:cNvPr id="2" name="Date Placeholder 1"/>
          <p:cNvSpPr>
            <a:spLocks noGrp="1"/>
          </p:cNvSpPr>
          <p:nvPr>
            <p:ph type="dt" sz="half" idx="10"/>
          </p:nvPr>
        </p:nvSpPr>
        <p:spPr/>
        <p:txBody>
          <a:bodyPr/>
          <a:lstStyle/>
          <a:p>
            <a:fld id="{5715A571-EB49-442D-B402-75CE05A50ADA}" type="datetime1">
              <a:rPr lang="en-US" smtClean="0"/>
              <a:t>11/20/2018</a:t>
            </a:fld>
            <a:endParaRPr lang="en-AU"/>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Shape 313"/>
        <p:cNvGrpSpPr/>
        <p:nvPr/>
      </p:nvGrpSpPr>
      <p:grpSpPr>
        <a:xfrm>
          <a:off x="0" y="0"/>
          <a:ext cx="0" cy="0"/>
          <a:chOff x="0" y="0"/>
          <a:chExt cx="0" cy="0"/>
        </a:xfrm>
      </p:grpSpPr>
      <p:sp>
        <p:nvSpPr>
          <p:cNvPr id="314" name="Google Shape;314;p36"/>
          <p:cNvSpPr txBox="1">
            <a:spLocks noGrp="1"/>
          </p:cNvSpPr>
          <p:nvPr>
            <p:ph type="title"/>
          </p:nvPr>
        </p:nvSpPr>
        <p:spPr>
          <a:prstGeom prst="rect">
            <a:avLst/>
          </a:prstGeom>
          <a:noFill/>
          <a:ln>
            <a:noFill/>
          </a:ln>
        </p:spPr>
        <p:txBody>
          <a:bodyPr spcFirstLastPara="1" wrap="square" lIns="121900" tIns="60950" rIns="121900" bIns="60950" anchor="b" anchorCtr="0">
            <a:noAutofit/>
          </a:bodyPr>
          <a:lstStyle/>
          <a:p>
            <a:pPr>
              <a:lnSpc>
                <a:spcPct val="125000"/>
              </a:lnSpc>
              <a:spcBef>
                <a:spcPts val="0"/>
              </a:spcBef>
              <a:spcAft>
                <a:spcPts val="800"/>
              </a:spcAft>
              <a:buClr>
                <a:srgbClr val="333333"/>
              </a:buClr>
              <a:buSzPts val="3200"/>
            </a:pPr>
            <a:r>
              <a:rPr lang="en" b="1" dirty="0">
                <a:solidFill>
                  <a:schemeClr val="dk2"/>
                </a:solidFill>
                <a:latin typeface="Bookman Old Style"/>
                <a:ea typeface="Bookman Old Style"/>
                <a:cs typeface="Bookman Old Style"/>
                <a:sym typeface="Bookman Old Style"/>
              </a:rPr>
              <a:t>Serum B12</a:t>
            </a:r>
            <a:endParaRPr b="1" dirty="0">
              <a:solidFill>
                <a:schemeClr val="dk2"/>
              </a:solidFill>
              <a:latin typeface="Bookman Old Style"/>
              <a:ea typeface="Bookman Old Style"/>
              <a:cs typeface="Bookman Old Style"/>
            </a:endParaRPr>
          </a:p>
        </p:txBody>
      </p:sp>
      <p:sp>
        <p:nvSpPr>
          <p:cNvPr id="318" name="Google Shape;318;p36"/>
          <p:cNvSpPr txBox="1">
            <a:spLocks noGrp="1"/>
          </p:cNvSpPr>
          <p:nvPr>
            <p:ph type="sldNum" sz="quarter" idx="12"/>
          </p:nvPr>
        </p:nvSpPr>
        <p:spPr>
          <a:xfrm>
            <a:off x="816865" y="6356350"/>
            <a:ext cx="2641500" cy="365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
              <a:t>36</a:t>
            </a:fld>
            <a:endParaRPr/>
          </a:p>
        </p:txBody>
      </p:sp>
      <p:sp>
        <p:nvSpPr>
          <p:cNvPr id="315" name="Google Shape;315;p36"/>
          <p:cNvSpPr txBox="1">
            <a:spLocks noGrp="1"/>
          </p:cNvSpPr>
          <p:nvPr>
            <p:ph sz="quarter" idx="1"/>
          </p:nvPr>
        </p:nvSpPr>
        <p:spPr>
          <a:xfrm>
            <a:off x="431372" y="1219200"/>
            <a:ext cx="5280587" cy="4937760"/>
          </a:xfrm>
          <a:prstGeom prst="rect">
            <a:avLst/>
          </a:prstGeom>
          <a:noFill/>
          <a:ln>
            <a:noFill/>
          </a:ln>
        </p:spPr>
        <p:txBody>
          <a:bodyPr spcFirstLastPara="1" wrap="square" lIns="121900" tIns="60950" rIns="121900" bIns="60950" anchor="t" anchorCtr="0">
            <a:noAutofit/>
          </a:bodyPr>
          <a:lstStyle/>
          <a:p>
            <a:pPr marL="609585" marR="0" lvl="0" indent="-457188" algn="l" rtl="0">
              <a:lnSpc>
                <a:spcPct val="80000"/>
              </a:lnSpc>
              <a:spcBef>
                <a:spcPts val="0"/>
              </a:spcBef>
              <a:spcAft>
                <a:spcPts val="0"/>
              </a:spcAft>
              <a:buClr>
                <a:schemeClr val="accent1"/>
              </a:buClr>
              <a:buSzPts val="1408"/>
              <a:buFont typeface="Noto Sans Symbols"/>
              <a:buChar char="➢"/>
            </a:pPr>
            <a:r>
              <a:rPr lang="en" sz="1852" b="0" i="0" u="none" strike="noStrike" cap="none">
                <a:solidFill>
                  <a:schemeClr val="dk1"/>
                </a:solidFill>
                <a:latin typeface="Cabin"/>
                <a:ea typeface="Cabin"/>
                <a:cs typeface="Cabin"/>
                <a:sym typeface="Cabin"/>
              </a:rPr>
              <a:t>Measures serum levels of vitamin B12. </a:t>
            </a:r>
            <a:endParaRPr/>
          </a:p>
          <a:p>
            <a:pPr marL="609585" marR="0" lvl="0" indent="-457188" algn="l" rtl="0">
              <a:lnSpc>
                <a:spcPct val="80000"/>
              </a:lnSpc>
              <a:spcBef>
                <a:spcPts val="600"/>
              </a:spcBef>
              <a:spcAft>
                <a:spcPts val="0"/>
              </a:spcAft>
              <a:buClr>
                <a:schemeClr val="accent1"/>
              </a:buClr>
              <a:buSzPts val="1408"/>
              <a:buFont typeface="Noto Sans Symbols"/>
              <a:buChar char="➢"/>
            </a:pPr>
            <a:r>
              <a:rPr lang="en" sz="1852" b="0" i="0" u="none" strike="noStrike" cap="none">
                <a:solidFill>
                  <a:schemeClr val="dk1"/>
                </a:solidFill>
                <a:latin typeface="Cabin"/>
                <a:ea typeface="Cabin"/>
                <a:cs typeface="Cabin"/>
                <a:sym typeface="Cabin"/>
              </a:rPr>
              <a:t>Vitamin B12 is important in DNA synthesis, neurologic function, and haematopoiesis.</a:t>
            </a:r>
            <a:endParaRPr/>
          </a:p>
          <a:p>
            <a:pPr marL="609585" marR="0" lvl="0" indent="-457188" algn="l" rtl="0">
              <a:lnSpc>
                <a:spcPct val="80000"/>
              </a:lnSpc>
              <a:spcBef>
                <a:spcPts val="600"/>
              </a:spcBef>
              <a:spcAft>
                <a:spcPts val="0"/>
              </a:spcAft>
              <a:buClr>
                <a:schemeClr val="accent1"/>
              </a:buClr>
              <a:buSzPts val="1408"/>
              <a:buFont typeface="Noto Sans Symbols"/>
              <a:buChar char="➢"/>
            </a:pPr>
            <a:r>
              <a:rPr lang="en" sz="1852" b="0" i="0" u="none" strike="noStrike" cap="none">
                <a:solidFill>
                  <a:schemeClr val="dk1"/>
                </a:solidFill>
                <a:latin typeface="Cabin"/>
                <a:ea typeface="Cabin"/>
                <a:cs typeface="Cabin"/>
                <a:sym typeface="Cabin"/>
              </a:rPr>
              <a:t>Deficiency of vitamin B12 produces a macrocytic anaemia.</a:t>
            </a:r>
            <a:endParaRPr/>
          </a:p>
          <a:p>
            <a:pPr marL="609585" marR="0" lvl="0" indent="-457188" algn="l" rtl="0">
              <a:lnSpc>
                <a:spcPct val="80000"/>
              </a:lnSpc>
              <a:spcBef>
                <a:spcPts val="600"/>
              </a:spcBef>
              <a:spcAft>
                <a:spcPts val="0"/>
              </a:spcAft>
              <a:buClr>
                <a:schemeClr val="accent1"/>
              </a:buClr>
              <a:buSzPts val="1408"/>
              <a:buFont typeface="Noto Sans Symbols"/>
              <a:buChar char="➢"/>
            </a:pPr>
            <a:r>
              <a:rPr lang="en" sz="1852" b="0" i="0" u="none" strike="noStrike" cap="none">
                <a:solidFill>
                  <a:schemeClr val="dk1"/>
                </a:solidFill>
                <a:latin typeface="Cabin"/>
                <a:ea typeface="Cabin"/>
                <a:cs typeface="Cabin"/>
                <a:sym typeface="Cabin"/>
              </a:rPr>
              <a:t>Patients may also present with</a:t>
            </a:r>
            <a:endParaRPr sz="1852" b="1" i="0" u="none" strike="noStrike" cap="none">
              <a:solidFill>
                <a:schemeClr val="dk1"/>
              </a:solidFill>
              <a:latin typeface="Cabin"/>
              <a:ea typeface="Cabin"/>
              <a:cs typeface="Cabin"/>
              <a:sym typeface="Cabin"/>
            </a:endParaRPr>
          </a:p>
          <a:p>
            <a:pPr marL="152396" marR="0" lvl="0" indent="0" algn="l" rtl="0">
              <a:lnSpc>
                <a:spcPct val="80000"/>
              </a:lnSpc>
              <a:spcBef>
                <a:spcPts val="600"/>
              </a:spcBef>
              <a:spcAft>
                <a:spcPts val="0"/>
              </a:spcAft>
              <a:buClr>
                <a:schemeClr val="accent1"/>
              </a:buClr>
              <a:buSzPts val="1408"/>
              <a:buFont typeface="Noto Sans Symbols"/>
              <a:buNone/>
            </a:pPr>
            <a:r>
              <a:rPr lang="en" sz="1852" b="1" i="0" u="none" strike="noStrike" cap="none">
                <a:solidFill>
                  <a:schemeClr val="dk1"/>
                </a:solidFill>
                <a:latin typeface="Cabin"/>
                <a:ea typeface="Cabin"/>
                <a:cs typeface="Cabin"/>
                <a:sym typeface="Cabin"/>
              </a:rPr>
              <a:t/>
            </a:r>
            <a:br>
              <a:rPr lang="en" sz="1852" b="1" i="0" u="none" strike="noStrike" cap="none">
                <a:solidFill>
                  <a:schemeClr val="dk1"/>
                </a:solidFill>
                <a:latin typeface="Cabin"/>
                <a:ea typeface="Cabin"/>
                <a:cs typeface="Cabin"/>
                <a:sym typeface="Cabin"/>
              </a:rPr>
            </a:br>
            <a:r>
              <a:rPr lang="en" sz="1852" b="1" i="0" u="none" strike="noStrike" cap="none">
                <a:solidFill>
                  <a:schemeClr val="dk1"/>
                </a:solidFill>
                <a:latin typeface="Cabin"/>
                <a:ea typeface="Cabin"/>
                <a:cs typeface="Cabin"/>
                <a:sym typeface="Cabin"/>
              </a:rPr>
              <a:t>SIGNS &amp; SYMPTOMS</a:t>
            </a:r>
            <a:endParaRPr/>
          </a:p>
          <a:p>
            <a:pPr marL="761981" marR="0" lvl="0" indent="-609585" algn="l" rtl="0">
              <a:lnSpc>
                <a:spcPct val="80000"/>
              </a:lnSpc>
              <a:spcBef>
                <a:spcPts val="600"/>
              </a:spcBef>
              <a:spcAft>
                <a:spcPts val="0"/>
              </a:spcAft>
              <a:buClr>
                <a:schemeClr val="accent1"/>
              </a:buClr>
              <a:buSzPts val="1408"/>
              <a:buFont typeface="Noto Sans Symbols"/>
              <a:buChar char="➢"/>
            </a:pPr>
            <a:r>
              <a:rPr lang="en" sz="1852" b="0" i="0" u="none" strike="noStrike" cap="none">
                <a:solidFill>
                  <a:schemeClr val="dk1"/>
                </a:solidFill>
                <a:latin typeface="Cabin"/>
                <a:ea typeface="Cabin"/>
                <a:cs typeface="Cabin"/>
                <a:sym typeface="Cabin"/>
              </a:rPr>
              <a:t>Glossitis</a:t>
            </a:r>
            <a:endParaRPr/>
          </a:p>
          <a:p>
            <a:pPr marL="761981" marR="0" lvl="0" indent="-609585" algn="l" rtl="0">
              <a:lnSpc>
                <a:spcPct val="80000"/>
              </a:lnSpc>
              <a:spcBef>
                <a:spcPts val="600"/>
              </a:spcBef>
              <a:spcAft>
                <a:spcPts val="0"/>
              </a:spcAft>
              <a:buClr>
                <a:schemeClr val="accent1"/>
              </a:buClr>
              <a:buSzPts val="1408"/>
              <a:buFont typeface="Noto Sans Symbols"/>
              <a:buChar char="➢"/>
            </a:pPr>
            <a:r>
              <a:rPr lang="en" sz="1852" b="0" i="0" u="none" strike="noStrike" cap="none">
                <a:solidFill>
                  <a:schemeClr val="dk1"/>
                </a:solidFill>
                <a:latin typeface="Cabin"/>
                <a:ea typeface="Cabin"/>
                <a:cs typeface="Cabin"/>
                <a:sym typeface="Cabin"/>
              </a:rPr>
              <a:t>Parasthesias</a:t>
            </a:r>
            <a:endParaRPr sz="1852" b="0" i="0" u="none" strike="noStrike" cap="none">
              <a:solidFill>
                <a:schemeClr val="dk1"/>
              </a:solidFill>
              <a:latin typeface="Cabin"/>
              <a:ea typeface="Cabin"/>
              <a:cs typeface="Cabin"/>
              <a:sym typeface="Cabin"/>
            </a:endParaRPr>
          </a:p>
          <a:p>
            <a:pPr marL="761981" marR="0" lvl="0" indent="-609585" algn="l" rtl="0">
              <a:lnSpc>
                <a:spcPct val="80000"/>
              </a:lnSpc>
              <a:spcBef>
                <a:spcPts val="600"/>
              </a:spcBef>
              <a:spcAft>
                <a:spcPts val="0"/>
              </a:spcAft>
              <a:buClr>
                <a:schemeClr val="accent1"/>
              </a:buClr>
              <a:buSzPts val="1408"/>
              <a:buFont typeface="Noto Sans Symbols"/>
              <a:buChar char="➢"/>
            </a:pPr>
            <a:r>
              <a:rPr lang="en" sz="1852" b="0" i="0" u="none" strike="noStrike" cap="none">
                <a:solidFill>
                  <a:schemeClr val="dk1"/>
                </a:solidFill>
                <a:latin typeface="Cabin"/>
                <a:ea typeface="Cabin"/>
                <a:cs typeface="Cabin"/>
                <a:sym typeface="Cabin"/>
              </a:rPr>
              <a:t>Muscle weakness</a:t>
            </a:r>
            <a:endParaRPr/>
          </a:p>
          <a:p>
            <a:pPr marL="761981" marR="0" lvl="0" indent="-609585" algn="l" rtl="0">
              <a:lnSpc>
                <a:spcPct val="80000"/>
              </a:lnSpc>
              <a:spcBef>
                <a:spcPts val="600"/>
              </a:spcBef>
              <a:spcAft>
                <a:spcPts val="0"/>
              </a:spcAft>
              <a:buClr>
                <a:schemeClr val="accent1"/>
              </a:buClr>
              <a:buSzPts val="1408"/>
              <a:buFont typeface="Noto Sans Symbols"/>
              <a:buChar char="➢"/>
            </a:pPr>
            <a:r>
              <a:rPr lang="en" sz="1852" b="0" i="0" u="none" strike="noStrike" cap="none">
                <a:solidFill>
                  <a:schemeClr val="dk1"/>
                </a:solidFill>
                <a:latin typeface="Cabin"/>
                <a:ea typeface="Cabin"/>
                <a:cs typeface="Cabin"/>
                <a:sym typeface="Cabin"/>
              </a:rPr>
              <a:t>Gastrointestinal symptoms</a:t>
            </a:r>
            <a:endParaRPr/>
          </a:p>
          <a:p>
            <a:pPr marL="761981" marR="0" lvl="0" indent="-609585" algn="l" rtl="0">
              <a:lnSpc>
                <a:spcPct val="80000"/>
              </a:lnSpc>
              <a:spcBef>
                <a:spcPts val="600"/>
              </a:spcBef>
              <a:spcAft>
                <a:spcPts val="0"/>
              </a:spcAft>
              <a:buClr>
                <a:schemeClr val="accent1"/>
              </a:buClr>
              <a:buSzPts val="1408"/>
              <a:buFont typeface="Noto Sans Symbols"/>
              <a:buChar char="➢"/>
            </a:pPr>
            <a:r>
              <a:rPr lang="en" sz="1852" b="0" i="0" u="none" strike="noStrike" cap="none">
                <a:solidFill>
                  <a:schemeClr val="dk1"/>
                </a:solidFill>
                <a:latin typeface="Cabin"/>
                <a:ea typeface="Cabin"/>
                <a:cs typeface="Cabin"/>
                <a:sym typeface="Cabin"/>
              </a:rPr>
              <a:t>Loss of coordination</a:t>
            </a:r>
            <a:endParaRPr/>
          </a:p>
          <a:p>
            <a:pPr marL="761981" marR="0" lvl="0" indent="-609585" algn="l" rtl="0">
              <a:lnSpc>
                <a:spcPct val="80000"/>
              </a:lnSpc>
              <a:spcBef>
                <a:spcPts val="600"/>
              </a:spcBef>
              <a:spcAft>
                <a:spcPts val="0"/>
              </a:spcAft>
              <a:buClr>
                <a:schemeClr val="accent1"/>
              </a:buClr>
              <a:buSzPts val="1408"/>
              <a:buFont typeface="Noto Sans Symbols"/>
              <a:buChar char="➢"/>
            </a:pPr>
            <a:r>
              <a:rPr lang="en" sz="1852" b="0" i="0" u="none" strike="noStrike" cap="none">
                <a:solidFill>
                  <a:schemeClr val="dk1"/>
                </a:solidFill>
                <a:latin typeface="Cabin"/>
                <a:ea typeface="Cabin"/>
                <a:cs typeface="Cabin"/>
                <a:sym typeface="Cabin"/>
              </a:rPr>
              <a:t>Tremors</a:t>
            </a:r>
            <a:endParaRPr/>
          </a:p>
          <a:p>
            <a:pPr marL="761981" marR="0" lvl="0" indent="-609585" algn="l" rtl="0">
              <a:lnSpc>
                <a:spcPct val="80000"/>
              </a:lnSpc>
              <a:spcBef>
                <a:spcPts val="600"/>
              </a:spcBef>
              <a:spcAft>
                <a:spcPts val="0"/>
              </a:spcAft>
              <a:buClr>
                <a:schemeClr val="accent1"/>
              </a:buClr>
              <a:buSzPts val="1408"/>
              <a:buFont typeface="Noto Sans Symbols"/>
              <a:buChar char="➢"/>
            </a:pPr>
            <a:r>
              <a:rPr lang="en" sz="1852" b="0" i="0" u="none" strike="noStrike" cap="none">
                <a:solidFill>
                  <a:schemeClr val="dk1"/>
                </a:solidFill>
                <a:latin typeface="Cabin"/>
                <a:ea typeface="Cabin"/>
                <a:cs typeface="Cabin"/>
                <a:sym typeface="Cabin"/>
              </a:rPr>
              <a:t>Irritability</a:t>
            </a:r>
            <a:endParaRPr/>
          </a:p>
          <a:p>
            <a:pPr marL="152396" marR="0" lvl="0" indent="0" algn="l" rtl="0">
              <a:lnSpc>
                <a:spcPct val="80000"/>
              </a:lnSpc>
              <a:spcBef>
                <a:spcPts val="600"/>
              </a:spcBef>
              <a:spcAft>
                <a:spcPts val="0"/>
              </a:spcAft>
              <a:buClr>
                <a:schemeClr val="accent1"/>
              </a:buClr>
              <a:buSzPts val="642"/>
              <a:buFont typeface="Noto Sans Symbols"/>
              <a:buNone/>
            </a:pPr>
            <a:endParaRPr sz="845" b="0" i="0" u="none" strike="noStrike" cap="none">
              <a:solidFill>
                <a:schemeClr val="dk1"/>
              </a:solidFill>
              <a:latin typeface="Cabin"/>
              <a:ea typeface="Cabin"/>
              <a:cs typeface="Cabin"/>
              <a:sym typeface="Cabin"/>
            </a:endParaRPr>
          </a:p>
        </p:txBody>
      </p:sp>
      <p:sp>
        <p:nvSpPr>
          <p:cNvPr id="316" name="Google Shape;316;p36"/>
          <p:cNvSpPr txBox="1">
            <a:spLocks noGrp="1"/>
          </p:cNvSpPr>
          <p:nvPr>
            <p:ph sz="quarter" idx="2"/>
          </p:nvPr>
        </p:nvSpPr>
        <p:spPr>
          <a:xfrm>
            <a:off x="5711957" y="1988843"/>
            <a:ext cx="5853171" cy="4165071"/>
          </a:xfrm>
          <a:prstGeom prst="rect">
            <a:avLst/>
          </a:prstGeom>
          <a:noFill/>
          <a:ln>
            <a:noFill/>
          </a:ln>
        </p:spPr>
        <p:txBody>
          <a:bodyPr spcFirstLastPara="1" wrap="square" lIns="121900" tIns="60950" rIns="121900" bIns="60950" anchor="t" anchorCtr="0">
            <a:noAutofit/>
          </a:bodyPr>
          <a:lstStyle/>
          <a:p>
            <a:pPr marL="0" marR="0" lvl="0" indent="0" algn="l" rtl="0">
              <a:lnSpc>
                <a:spcPct val="80000"/>
              </a:lnSpc>
              <a:spcBef>
                <a:spcPts val="0"/>
              </a:spcBef>
              <a:spcAft>
                <a:spcPts val="0"/>
              </a:spcAft>
              <a:buClr>
                <a:schemeClr val="accent1"/>
              </a:buClr>
              <a:buSzPts val="1408"/>
              <a:buFont typeface="Noto Sans Symbols"/>
              <a:buNone/>
            </a:pPr>
            <a:r>
              <a:rPr lang="en" sz="1852" b="1" i="0" u="none" strike="noStrike" cap="none">
                <a:solidFill>
                  <a:schemeClr val="dk1"/>
                </a:solidFill>
                <a:latin typeface="Cabin"/>
                <a:ea typeface="Cabin"/>
                <a:cs typeface="Cabin"/>
                <a:sym typeface="Cabin"/>
              </a:rPr>
              <a:t/>
            </a:r>
            <a:br>
              <a:rPr lang="en" sz="1852" b="1" i="0" u="none" strike="noStrike" cap="none">
                <a:solidFill>
                  <a:schemeClr val="dk1"/>
                </a:solidFill>
                <a:latin typeface="Cabin"/>
                <a:ea typeface="Cabin"/>
                <a:cs typeface="Cabin"/>
                <a:sym typeface="Cabin"/>
              </a:rPr>
            </a:br>
            <a:r>
              <a:rPr lang="en" sz="1852" b="1" i="0" u="none" strike="noStrike" cap="none">
                <a:solidFill>
                  <a:schemeClr val="dk1"/>
                </a:solidFill>
                <a:latin typeface="Cabin"/>
                <a:ea typeface="Cabin"/>
                <a:cs typeface="Cabin"/>
                <a:sym typeface="Cabin"/>
              </a:rPr>
              <a:t>DECREASED SERUM B12 CAUSES</a:t>
            </a:r>
            <a:endParaRPr/>
          </a:p>
          <a:p>
            <a:pPr marL="274320" marR="0" lvl="0" indent="-274320" algn="l" rtl="0">
              <a:lnSpc>
                <a:spcPct val="80000"/>
              </a:lnSpc>
              <a:spcBef>
                <a:spcPts val="600"/>
              </a:spcBef>
              <a:spcAft>
                <a:spcPts val="0"/>
              </a:spcAft>
              <a:buClr>
                <a:schemeClr val="accent1"/>
              </a:buClr>
              <a:buSzPts val="1408"/>
              <a:buFont typeface="Noto Sans Symbols"/>
              <a:buChar char="➢"/>
            </a:pPr>
            <a:r>
              <a:rPr lang="en" sz="1852" b="0" i="0" u="none" strike="noStrike" cap="none">
                <a:solidFill>
                  <a:schemeClr val="dk1"/>
                </a:solidFill>
                <a:latin typeface="Cabin"/>
                <a:ea typeface="Cabin"/>
                <a:cs typeface="Cabin"/>
                <a:sym typeface="Cabin"/>
              </a:rPr>
              <a:t>inadequate dietary intake (rare except for vegan diets)</a:t>
            </a:r>
            <a:endParaRPr/>
          </a:p>
          <a:p>
            <a:pPr marL="274320" marR="0" lvl="0" indent="-274320" algn="l" rtl="0">
              <a:lnSpc>
                <a:spcPct val="80000"/>
              </a:lnSpc>
              <a:spcBef>
                <a:spcPts val="600"/>
              </a:spcBef>
              <a:spcAft>
                <a:spcPts val="0"/>
              </a:spcAft>
              <a:buClr>
                <a:schemeClr val="accent1"/>
              </a:buClr>
              <a:buSzPts val="1408"/>
              <a:buFont typeface="Noto Sans Symbols"/>
              <a:buChar char="➢"/>
            </a:pPr>
            <a:r>
              <a:rPr lang="en" sz="1852" b="0" i="0" u="none" strike="noStrike" cap="none">
                <a:solidFill>
                  <a:schemeClr val="dk1"/>
                </a:solidFill>
                <a:latin typeface="Cabin"/>
                <a:ea typeface="Cabin"/>
                <a:cs typeface="Cabin"/>
                <a:sym typeface="Cabin"/>
              </a:rPr>
              <a:t>Deficiency of intrinsic factor (necessary for absorption of B</a:t>
            </a:r>
            <a:r>
              <a:rPr lang="en" sz="1852" b="0" i="0" u="none" strike="noStrike" cap="none" baseline="-25000">
                <a:solidFill>
                  <a:schemeClr val="dk1"/>
                </a:solidFill>
                <a:latin typeface="Cabin"/>
                <a:ea typeface="Cabin"/>
                <a:cs typeface="Cabin"/>
                <a:sym typeface="Cabin"/>
              </a:rPr>
              <a:t>12</a:t>
            </a:r>
            <a:r>
              <a:rPr lang="en" sz="1852" b="0" i="0" u="none" strike="noStrike" cap="none">
                <a:solidFill>
                  <a:schemeClr val="dk1"/>
                </a:solidFill>
                <a:latin typeface="Cabin"/>
                <a:ea typeface="Cabin"/>
                <a:cs typeface="Cabin"/>
                <a:sym typeface="Cabin"/>
              </a:rPr>
              <a:t>)</a:t>
            </a:r>
            <a:endParaRPr/>
          </a:p>
          <a:p>
            <a:pPr marL="274320" marR="0" lvl="0" indent="-274320" algn="l" rtl="0">
              <a:lnSpc>
                <a:spcPct val="80000"/>
              </a:lnSpc>
              <a:spcBef>
                <a:spcPts val="600"/>
              </a:spcBef>
              <a:spcAft>
                <a:spcPts val="0"/>
              </a:spcAft>
              <a:buClr>
                <a:schemeClr val="accent1"/>
              </a:buClr>
              <a:buSzPts val="1408"/>
              <a:buFont typeface="Noto Sans Symbols"/>
              <a:buChar char="➢"/>
            </a:pPr>
            <a:r>
              <a:rPr lang="en" sz="1852" b="0" i="0" u="none" strike="noStrike" cap="none">
                <a:solidFill>
                  <a:schemeClr val="dk1"/>
                </a:solidFill>
                <a:latin typeface="Cabin"/>
                <a:ea typeface="Cabin"/>
                <a:cs typeface="Cabin"/>
                <a:sym typeface="Cabin"/>
              </a:rPr>
              <a:t>Increased requirements.</a:t>
            </a:r>
            <a:endParaRPr/>
          </a:p>
          <a:p>
            <a:pPr marL="274320" marR="0" lvl="0" indent="-274320" algn="l" rtl="0">
              <a:lnSpc>
                <a:spcPct val="80000"/>
              </a:lnSpc>
              <a:spcBef>
                <a:spcPts val="600"/>
              </a:spcBef>
              <a:spcAft>
                <a:spcPts val="0"/>
              </a:spcAft>
              <a:buClr>
                <a:schemeClr val="accent1"/>
              </a:buClr>
              <a:buSzPts val="1408"/>
              <a:buFont typeface="Noto Sans Symbols"/>
              <a:buChar char="➢"/>
            </a:pPr>
            <a:r>
              <a:rPr lang="en" sz="1852" b="0" i="0" u="none" strike="noStrike" cap="none">
                <a:solidFill>
                  <a:schemeClr val="dk1"/>
                </a:solidFill>
                <a:latin typeface="Cabin"/>
                <a:ea typeface="Cabin"/>
                <a:cs typeface="Cabin"/>
                <a:sym typeface="Cabin"/>
              </a:rPr>
              <a:t>Pernicious anaemia</a:t>
            </a:r>
            <a:endParaRPr/>
          </a:p>
          <a:p>
            <a:pPr marL="274320" marR="0" lvl="0" indent="-274320" algn="l" rtl="0">
              <a:lnSpc>
                <a:spcPct val="80000"/>
              </a:lnSpc>
              <a:spcBef>
                <a:spcPts val="600"/>
              </a:spcBef>
              <a:spcAft>
                <a:spcPts val="0"/>
              </a:spcAft>
              <a:buClr>
                <a:schemeClr val="accent1"/>
              </a:buClr>
              <a:buSzPts val="1408"/>
              <a:buFont typeface="Noto Sans Symbols"/>
              <a:buChar char="➢"/>
            </a:pPr>
            <a:r>
              <a:rPr lang="en" sz="1852" b="0" i="0" u="none" strike="noStrike" cap="none">
                <a:solidFill>
                  <a:schemeClr val="dk1"/>
                </a:solidFill>
                <a:latin typeface="Cabin"/>
                <a:ea typeface="Cabin"/>
                <a:cs typeface="Cabin"/>
                <a:sym typeface="Cabin"/>
              </a:rPr>
              <a:t>Gastrectomy</a:t>
            </a:r>
            <a:endParaRPr/>
          </a:p>
          <a:p>
            <a:pPr marL="274320" marR="0" lvl="0" indent="-274320" algn="l" rtl="0">
              <a:lnSpc>
                <a:spcPct val="80000"/>
              </a:lnSpc>
              <a:spcBef>
                <a:spcPts val="600"/>
              </a:spcBef>
              <a:spcAft>
                <a:spcPts val="0"/>
              </a:spcAft>
              <a:buClr>
                <a:schemeClr val="accent1"/>
              </a:buClr>
              <a:buSzPts val="1408"/>
              <a:buFont typeface="Noto Sans Symbols"/>
              <a:buChar char="➢"/>
            </a:pPr>
            <a:r>
              <a:rPr lang="en" sz="1852" b="0" i="0" u="none" strike="noStrike" cap="none">
                <a:solidFill>
                  <a:schemeClr val="dk1"/>
                </a:solidFill>
                <a:latin typeface="Cabin"/>
                <a:ea typeface="Cabin"/>
                <a:cs typeface="Cabin"/>
                <a:sym typeface="Cabin"/>
              </a:rPr>
              <a:t>Crohn's disease</a:t>
            </a:r>
            <a:endParaRPr/>
          </a:p>
          <a:p>
            <a:pPr marL="274320" marR="0" lvl="0" indent="-274320" algn="l" rtl="0">
              <a:lnSpc>
                <a:spcPct val="80000"/>
              </a:lnSpc>
              <a:spcBef>
                <a:spcPts val="600"/>
              </a:spcBef>
              <a:spcAft>
                <a:spcPts val="0"/>
              </a:spcAft>
              <a:buClr>
                <a:schemeClr val="accent1"/>
              </a:buClr>
              <a:buSzPts val="1408"/>
              <a:buFont typeface="Noto Sans Symbols"/>
              <a:buChar char="➢"/>
            </a:pPr>
            <a:r>
              <a:rPr lang="en" sz="1852" b="0" i="0" u="none" strike="noStrike" cap="none">
                <a:solidFill>
                  <a:schemeClr val="dk1"/>
                </a:solidFill>
                <a:latin typeface="Cabin"/>
                <a:ea typeface="Cabin"/>
                <a:cs typeface="Cabin"/>
                <a:sym typeface="Cabin"/>
              </a:rPr>
              <a:t>Small bowel resection</a:t>
            </a:r>
            <a:endParaRPr/>
          </a:p>
          <a:p>
            <a:pPr marL="274320" marR="0" lvl="0" indent="-274320" algn="l" rtl="0">
              <a:lnSpc>
                <a:spcPct val="80000"/>
              </a:lnSpc>
              <a:spcBef>
                <a:spcPts val="600"/>
              </a:spcBef>
              <a:spcAft>
                <a:spcPts val="0"/>
              </a:spcAft>
              <a:buClr>
                <a:schemeClr val="accent1"/>
              </a:buClr>
              <a:buSzPts val="1408"/>
              <a:buFont typeface="Noto Sans Symbols"/>
              <a:buChar char="➢"/>
            </a:pPr>
            <a:r>
              <a:rPr lang="en" sz="1852" b="0" i="0" u="none" strike="noStrike" cap="none">
                <a:solidFill>
                  <a:schemeClr val="dk1"/>
                </a:solidFill>
                <a:latin typeface="Cabin"/>
                <a:ea typeface="Cabin"/>
                <a:cs typeface="Cabin"/>
                <a:sym typeface="Cabin"/>
              </a:rPr>
              <a:t>Intestinal infections</a:t>
            </a:r>
            <a:endParaRPr/>
          </a:p>
          <a:p>
            <a:pPr marL="274320" marR="0" lvl="0" indent="-274320" algn="l" rtl="0">
              <a:lnSpc>
                <a:spcPct val="80000"/>
              </a:lnSpc>
              <a:spcBef>
                <a:spcPts val="600"/>
              </a:spcBef>
              <a:spcAft>
                <a:spcPts val="0"/>
              </a:spcAft>
              <a:buClr>
                <a:schemeClr val="accent1"/>
              </a:buClr>
              <a:buSzPts val="1408"/>
              <a:buFont typeface="Noto Sans Symbols"/>
              <a:buChar char="➢"/>
            </a:pPr>
            <a:r>
              <a:rPr lang="en" sz="1852" b="0" i="0" u="none" strike="noStrike" cap="none">
                <a:solidFill>
                  <a:schemeClr val="dk1"/>
                </a:solidFill>
                <a:latin typeface="Cabin"/>
                <a:ea typeface="Cabin"/>
                <a:cs typeface="Cabin"/>
                <a:sym typeface="Cabin"/>
              </a:rPr>
              <a:t>Medication use including colchicine or neomycin.</a:t>
            </a:r>
            <a:endParaRPr/>
          </a:p>
          <a:p>
            <a:pPr marL="274320" marR="0" lvl="0" indent="-233540" algn="l" rtl="0">
              <a:lnSpc>
                <a:spcPct val="80000"/>
              </a:lnSpc>
              <a:spcBef>
                <a:spcPts val="600"/>
              </a:spcBef>
              <a:spcAft>
                <a:spcPts val="0"/>
              </a:spcAft>
              <a:buClr>
                <a:schemeClr val="accent1"/>
              </a:buClr>
              <a:buSzPts val="642"/>
              <a:buFont typeface="Noto Sans Symbols"/>
              <a:buNone/>
            </a:pPr>
            <a:endParaRPr sz="845" b="0" i="0" u="none" strike="noStrike" cap="none">
              <a:solidFill>
                <a:schemeClr val="dk1"/>
              </a:solidFill>
              <a:latin typeface="Cabin"/>
              <a:ea typeface="Cabin"/>
              <a:cs typeface="Cabin"/>
              <a:sym typeface="Cabin"/>
            </a:endParaRPr>
          </a:p>
        </p:txBody>
      </p:sp>
      <p:graphicFrame>
        <p:nvGraphicFramePr>
          <p:cNvPr id="317" name="Google Shape;317;p36"/>
          <p:cNvGraphicFramePr/>
          <p:nvPr/>
        </p:nvGraphicFramePr>
        <p:xfrm>
          <a:off x="5711959" y="228600"/>
          <a:ext cx="6242200" cy="1597650"/>
        </p:xfrm>
        <a:graphic>
          <a:graphicData uri="http://schemas.openxmlformats.org/drawingml/2006/table">
            <a:tbl>
              <a:tblPr>
                <a:noFill/>
                <a:tableStyleId>{B53A2DF2-59E2-4C89-80D7-C43F8FA8ED1D}</a:tableStyleId>
              </a:tblPr>
              <a:tblGrid>
                <a:gridCol w="924500"/>
                <a:gridCol w="1329425"/>
                <a:gridCol w="1329425"/>
                <a:gridCol w="1329425"/>
                <a:gridCol w="1329425"/>
              </a:tblGrid>
              <a:tr h="734650">
                <a:tc>
                  <a:txBody>
                    <a:bodyPr/>
                    <a:lstStyle/>
                    <a:p>
                      <a:pPr marL="0" marR="0" lvl="0" indent="0" algn="ctr" rtl="0">
                        <a:spcBef>
                          <a:spcPts val="0"/>
                        </a:spcBef>
                        <a:spcAft>
                          <a:spcPts val="0"/>
                        </a:spcAft>
                        <a:buClr>
                          <a:schemeClr val="dk1"/>
                        </a:buClr>
                        <a:buSzPts val="1300"/>
                        <a:buFont typeface="Cabin"/>
                        <a:buNone/>
                      </a:pPr>
                      <a:endParaRPr sz="1300" u="none" strike="noStrike" cap="none">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Conventional ref range</a:t>
                      </a:r>
                      <a:endParaRPr sz="1300" b="1" u="none" strike="noStrike" cap="none">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Clr>
                          <a:srgbClr val="000000"/>
                        </a:buClr>
                        <a:buSzPts val="1300"/>
                        <a:buFont typeface="Cabin"/>
                        <a:buNone/>
                      </a:pPr>
                      <a:r>
                        <a:rPr lang="en" sz="1300" b="1" u="none" strike="noStrike" cap="none">
                          <a:solidFill>
                            <a:srgbClr val="000000"/>
                          </a:solidFill>
                          <a:latin typeface="Cabin"/>
                          <a:ea typeface="Cabin"/>
                          <a:cs typeface="Cabin"/>
                          <a:sym typeface="Cabin"/>
                        </a:rPr>
                        <a:t>Conventional ref range</a:t>
                      </a:r>
                      <a:endParaRPr/>
                    </a:p>
                  </a:txBody>
                  <a:tcPr marL="121900" marR="121900" marT="121900" marB="121900" anchor="ctr"/>
                </a:tc>
                <a:tc>
                  <a:txBody>
                    <a:bodyPr/>
                    <a:lstStyle/>
                    <a:p>
                      <a:pPr marL="0" marR="0" lvl="0" indent="0" algn="ctr" rtl="0">
                        <a:lnSpc>
                          <a:spcPct val="100000"/>
                        </a:lnSpc>
                        <a:spcBef>
                          <a:spcPts val="0"/>
                        </a:spcBef>
                        <a:spcAft>
                          <a:spcPts val="0"/>
                        </a:spcAft>
                        <a:buClr>
                          <a:srgbClr val="000000"/>
                        </a:buClr>
                        <a:buSzPts val="1300"/>
                        <a:buFont typeface="Cabin"/>
                        <a:buNone/>
                      </a:pPr>
                      <a:r>
                        <a:rPr lang="en" sz="1300" b="1" u="none" strike="noStrike" cap="none">
                          <a:solidFill>
                            <a:srgbClr val="000000"/>
                          </a:solidFill>
                          <a:latin typeface="Cabin"/>
                          <a:ea typeface="Cabin"/>
                          <a:cs typeface="Cabin"/>
                          <a:sym typeface="Cabin"/>
                        </a:rPr>
                        <a:t>Optimal ref range</a:t>
                      </a:r>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Alarm range</a:t>
                      </a:r>
                      <a:endParaRPr/>
                    </a:p>
                  </a:txBody>
                  <a:tcPr marL="121900" marR="121900" marT="121900" marB="121900" anchor="ctr"/>
                </a:tc>
              </a:tr>
              <a:tr h="863000">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Male &amp; Female</a:t>
                      </a:r>
                      <a:endParaRPr sz="1300" b="1" u="none" strike="noStrike" cap="none">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None/>
                      </a:pPr>
                      <a:r>
                        <a:rPr lang="en" sz="1300" u="none" strike="noStrike" cap="none">
                          <a:latin typeface="Cabin"/>
                          <a:ea typeface="Cabin"/>
                          <a:cs typeface="Cabin"/>
                          <a:sym typeface="Cabin"/>
                        </a:rPr>
                        <a:t>SI 148–664 pmol/L</a:t>
                      </a:r>
                      <a:endParaRPr/>
                    </a:p>
                  </a:txBody>
                  <a:tcPr marL="121900" marR="121900" marT="121900" marB="121900" anchor="ctr">
                    <a:solidFill>
                      <a:srgbClr val="93B9C3"/>
                    </a:solidFill>
                  </a:tcPr>
                </a:tc>
                <a:tc>
                  <a:txBody>
                    <a:bodyPr/>
                    <a:lstStyle/>
                    <a:p>
                      <a:pPr marL="0" marR="0" lvl="0" indent="0" algn="ctr" rtl="0">
                        <a:lnSpc>
                          <a:spcPct val="100000"/>
                        </a:lnSpc>
                        <a:spcBef>
                          <a:spcPts val="0"/>
                        </a:spcBef>
                        <a:spcAft>
                          <a:spcPts val="0"/>
                        </a:spcAft>
                        <a:buClr>
                          <a:schemeClr val="dk1"/>
                        </a:buClr>
                        <a:buSzPts val="1300"/>
                        <a:buFont typeface="Cabin"/>
                        <a:buNone/>
                      </a:pPr>
                      <a:r>
                        <a:rPr lang="en" sz="1300" u="none" strike="noStrike" cap="none">
                          <a:latin typeface="Cabin"/>
                          <a:ea typeface="Cabin"/>
                          <a:cs typeface="Cabin"/>
                          <a:sym typeface="Cabin"/>
                        </a:rPr>
                        <a:t>n/a</a:t>
                      </a:r>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u="none" strike="noStrike" cap="none">
                          <a:solidFill>
                            <a:schemeClr val="dk1"/>
                          </a:solidFill>
                          <a:latin typeface="Cabin"/>
                          <a:ea typeface="Cabin"/>
                          <a:cs typeface="Cabin"/>
                          <a:sym typeface="Cabin"/>
                        </a:rPr>
                        <a:t>n/a</a:t>
                      </a:r>
                      <a:endParaRPr sz="1300" u="none" strike="noStrike" cap="none" baseline="30000">
                        <a:solidFill>
                          <a:schemeClr val="dk1"/>
                        </a:solidFill>
                        <a:latin typeface="Cabin"/>
                        <a:ea typeface="Cabin"/>
                        <a:cs typeface="Cabin"/>
                        <a:sym typeface="Cabin"/>
                      </a:endParaRPr>
                    </a:p>
                  </a:txBody>
                  <a:tcPr marL="121900" marR="121900" marT="121900" marB="121900" anchor="ctr">
                    <a:solidFill>
                      <a:srgbClr val="92D050"/>
                    </a:solidFill>
                  </a:tcPr>
                </a:tc>
                <a:tc>
                  <a:txBody>
                    <a:bodyPr/>
                    <a:lstStyle/>
                    <a:p>
                      <a:pPr marL="0" marR="0" lvl="0" indent="0" algn="ctr" rtl="0">
                        <a:spcBef>
                          <a:spcPts val="0"/>
                        </a:spcBef>
                        <a:spcAft>
                          <a:spcPts val="0"/>
                        </a:spcAft>
                        <a:buClr>
                          <a:schemeClr val="dk1"/>
                        </a:buClr>
                        <a:buSzPts val="1300"/>
                        <a:buFont typeface="Cabin"/>
                        <a:buNone/>
                      </a:pPr>
                      <a:r>
                        <a:rPr lang="en" sz="1300" u="none" strike="noStrike" cap="none">
                          <a:solidFill>
                            <a:schemeClr val="dk1"/>
                          </a:solidFill>
                          <a:latin typeface="Cabin"/>
                          <a:ea typeface="Cabin"/>
                          <a:cs typeface="Cabin"/>
                          <a:sym typeface="Cabin"/>
                        </a:rPr>
                        <a:t>MUST BE IX</a:t>
                      </a:r>
                      <a:endParaRPr sz="1300" u="none" strike="noStrike" cap="none">
                        <a:solidFill>
                          <a:schemeClr val="dk1"/>
                        </a:solidFill>
                        <a:latin typeface="Cabin"/>
                        <a:ea typeface="Cabin"/>
                        <a:cs typeface="Cabin"/>
                        <a:sym typeface="Cabin"/>
                      </a:endParaRPr>
                    </a:p>
                  </a:txBody>
                  <a:tcPr marL="121900" marR="121900" marT="121900" marB="121900" anchor="ctr">
                    <a:solidFill>
                      <a:srgbClr val="FF7E79"/>
                    </a:solidFill>
                  </a:tcPr>
                </a:tc>
              </a:tr>
            </a:tbl>
          </a:graphicData>
        </a:graphic>
      </p:graphicFrame>
      <p:sp>
        <p:nvSpPr>
          <p:cNvPr id="2" name="Date Placeholder 1"/>
          <p:cNvSpPr>
            <a:spLocks noGrp="1"/>
          </p:cNvSpPr>
          <p:nvPr>
            <p:ph type="dt" sz="half" idx="10"/>
          </p:nvPr>
        </p:nvSpPr>
        <p:spPr/>
        <p:txBody>
          <a:bodyPr/>
          <a:lstStyle/>
          <a:p>
            <a:fld id="{5715A571-EB49-442D-B402-75CE05A50ADA}" type="datetime1">
              <a:rPr lang="en-US" smtClean="0"/>
              <a:t>11/21/2018</a:t>
            </a:fld>
            <a:endParaRPr lang="en-AU"/>
          </a:p>
        </p:txBody>
      </p:sp>
    </p:spTree>
    <p:extLst>
      <p:ext uri="{BB962C8B-B14F-4D97-AF65-F5344CB8AC3E}">
        <p14:creationId xmlns:p14="http://schemas.microsoft.com/office/powerpoint/2010/main" val="36150139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Shape 322"/>
        <p:cNvGrpSpPr/>
        <p:nvPr/>
      </p:nvGrpSpPr>
      <p:grpSpPr>
        <a:xfrm>
          <a:off x="0" y="0"/>
          <a:ext cx="0" cy="0"/>
          <a:chOff x="0" y="0"/>
          <a:chExt cx="0" cy="0"/>
        </a:xfrm>
      </p:grpSpPr>
      <p:sp>
        <p:nvSpPr>
          <p:cNvPr id="323" name="Google Shape;323;p37"/>
          <p:cNvSpPr txBox="1">
            <a:spLocks noGrp="1"/>
          </p:cNvSpPr>
          <p:nvPr>
            <p:ph type="title"/>
          </p:nvPr>
        </p:nvSpPr>
        <p:spPr>
          <a:prstGeom prst="rect">
            <a:avLst/>
          </a:prstGeom>
          <a:noFill/>
          <a:ln>
            <a:noFill/>
          </a:ln>
        </p:spPr>
        <p:txBody>
          <a:bodyPr spcFirstLastPara="1" wrap="square" lIns="91425" tIns="45700" rIns="91425" bIns="45700" anchor="b" anchorCtr="0">
            <a:noAutofit/>
          </a:bodyPr>
          <a:lstStyle/>
          <a:p>
            <a:pPr>
              <a:lnSpc>
                <a:spcPct val="125000"/>
              </a:lnSpc>
              <a:spcBef>
                <a:spcPts val="0"/>
              </a:spcBef>
              <a:spcAft>
                <a:spcPts val="800"/>
              </a:spcAft>
              <a:buClr>
                <a:srgbClr val="333333"/>
              </a:buClr>
              <a:buSzPts val="3200"/>
            </a:pPr>
            <a:r>
              <a:rPr lang="en" b="1" dirty="0">
                <a:solidFill>
                  <a:schemeClr val="dk2"/>
                </a:solidFill>
                <a:latin typeface="Bookman Old Style"/>
                <a:ea typeface="Bookman Old Style"/>
                <a:cs typeface="Bookman Old Style"/>
                <a:sym typeface="Bookman Old Style"/>
              </a:rPr>
              <a:t>Homocysteine   4-14 umol/L</a:t>
            </a:r>
            <a:endParaRPr b="1" dirty="0">
              <a:solidFill>
                <a:schemeClr val="dk2"/>
              </a:solidFill>
              <a:latin typeface="Bookman Old Style"/>
              <a:ea typeface="Bookman Old Style"/>
              <a:cs typeface="Bookman Old Style"/>
              <a:sym typeface="Bookman Old Style"/>
            </a:endParaRPr>
          </a:p>
        </p:txBody>
      </p:sp>
      <p:sp>
        <p:nvSpPr>
          <p:cNvPr id="325" name="Google Shape;325;p37"/>
          <p:cNvSpPr txBox="1">
            <a:spLocks noGrp="1"/>
          </p:cNvSpPr>
          <p:nvPr>
            <p:ph type="sldNum" sz="quarter" idx="12"/>
          </p:nvPr>
        </p:nvSpPr>
        <p:spPr>
          <a:xfrm>
            <a:off x="816865" y="6356350"/>
            <a:ext cx="2641500" cy="365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
              <a:t>37</a:t>
            </a:fld>
            <a:endParaRPr/>
          </a:p>
        </p:txBody>
      </p:sp>
      <p:sp>
        <p:nvSpPr>
          <p:cNvPr id="324" name="Google Shape;324;p37"/>
          <p:cNvSpPr txBox="1">
            <a:spLocks noGrp="1"/>
          </p:cNvSpPr>
          <p:nvPr>
            <p:ph sz="quarter" idx="1"/>
          </p:nvPr>
        </p:nvSpPr>
        <p:spPr>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accent1"/>
              </a:buClr>
              <a:buSzPts val="2128"/>
              <a:buFont typeface="Noto Sans Symbols"/>
              <a:buNone/>
            </a:pPr>
            <a:r>
              <a:rPr lang="en" sz="2800" b="0" i="0" u="none" strike="noStrike" cap="none" dirty="0">
                <a:solidFill>
                  <a:schemeClr val="dk1"/>
                </a:solidFill>
                <a:latin typeface="Cabin"/>
                <a:ea typeface="Cabin"/>
                <a:cs typeface="Cabin"/>
                <a:sym typeface="Cabin"/>
              </a:rPr>
              <a:t>Increased levels:</a:t>
            </a:r>
            <a:endParaRPr sz="2800" b="0" i="0" u="none" strike="noStrike" cap="none" dirty="0">
              <a:solidFill>
                <a:schemeClr val="dk1"/>
              </a:solidFill>
              <a:latin typeface="Cabin"/>
              <a:ea typeface="Cabin"/>
              <a:cs typeface="Cabin"/>
              <a:sym typeface="Cabin"/>
            </a:endParaRPr>
          </a:p>
          <a:p>
            <a:pPr marL="274320" marR="0" lvl="0" indent="-139192" algn="l" rtl="0">
              <a:spcBef>
                <a:spcPts val="600"/>
              </a:spcBef>
              <a:spcAft>
                <a:spcPts val="0"/>
              </a:spcAft>
              <a:buClr>
                <a:schemeClr val="accent1"/>
              </a:buClr>
              <a:buSzPts val="2128"/>
              <a:buFont typeface="Noto Sans Symbols"/>
              <a:buNone/>
            </a:pPr>
            <a:endParaRPr sz="2800" b="0" i="0" u="none" strike="noStrike" cap="none" dirty="0">
              <a:solidFill>
                <a:schemeClr val="dk1"/>
              </a:solidFill>
              <a:latin typeface="Cabin"/>
              <a:ea typeface="Cabin"/>
              <a:cs typeface="Cabin"/>
              <a:sym typeface="Cabin"/>
            </a:endParaRPr>
          </a:p>
          <a:p>
            <a:pPr marL="274321" marR="0" lvl="1" indent="0" algn="l" rtl="0">
              <a:spcBef>
                <a:spcPts val="500"/>
              </a:spcBef>
              <a:spcAft>
                <a:spcPts val="0"/>
              </a:spcAft>
              <a:buClr>
                <a:schemeClr val="accent2"/>
              </a:buClr>
              <a:buSzPts val="1824"/>
              <a:buNone/>
            </a:pPr>
            <a:r>
              <a:rPr lang="en" sz="2400" b="0" i="0" u="none" strike="noStrike" cap="none" dirty="0">
                <a:solidFill>
                  <a:schemeClr val="dk2"/>
                </a:solidFill>
                <a:latin typeface="Cabin"/>
                <a:ea typeface="Cabin"/>
                <a:cs typeface="Cabin"/>
                <a:sym typeface="Cabin"/>
              </a:rPr>
              <a:t>Cardiovascular Disease</a:t>
            </a:r>
            <a:endParaRPr dirty="0"/>
          </a:p>
          <a:p>
            <a:pPr marL="274321" marR="0" lvl="1" indent="0" algn="l" rtl="0">
              <a:spcBef>
                <a:spcPts val="500"/>
              </a:spcBef>
              <a:spcAft>
                <a:spcPts val="0"/>
              </a:spcAft>
              <a:buClr>
                <a:schemeClr val="accent2"/>
              </a:buClr>
              <a:buSzPts val="1824"/>
              <a:buNone/>
            </a:pPr>
            <a:r>
              <a:rPr lang="en" sz="2400" b="0" i="0" u="none" strike="noStrike" cap="none" dirty="0">
                <a:solidFill>
                  <a:schemeClr val="dk2"/>
                </a:solidFill>
                <a:latin typeface="Cabin"/>
                <a:ea typeface="Cabin"/>
                <a:cs typeface="Cabin"/>
                <a:sym typeface="Cabin"/>
              </a:rPr>
              <a:t>Cerebrovascular Disease</a:t>
            </a:r>
            <a:endParaRPr dirty="0"/>
          </a:p>
          <a:p>
            <a:pPr marL="274321" marR="0" lvl="1" indent="0" algn="l" rtl="0">
              <a:spcBef>
                <a:spcPts val="500"/>
              </a:spcBef>
              <a:spcAft>
                <a:spcPts val="0"/>
              </a:spcAft>
              <a:buClr>
                <a:schemeClr val="accent2"/>
              </a:buClr>
              <a:buSzPts val="1824"/>
              <a:buNone/>
            </a:pPr>
            <a:r>
              <a:rPr lang="en" sz="2400" b="0" i="0" u="none" strike="noStrike" cap="none" dirty="0">
                <a:solidFill>
                  <a:schemeClr val="dk2"/>
                </a:solidFill>
                <a:latin typeface="Cabin"/>
                <a:ea typeface="Cabin"/>
                <a:cs typeface="Cabin"/>
                <a:sym typeface="Cabin"/>
              </a:rPr>
              <a:t>Peripheral vascular disease</a:t>
            </a:r>
            <a:endParaRPr dirty="0"/>
          </a:p>
          <a:p>
            <a:pPr marL="274321" marR="0" lvl="1" indent="0" algn="l" rtl="0">
              <a:spcBef>
                <a:spcPts val="500"/>
              </a:spcBef>
              <a:spcAft>
                <a:spcPts val="0"/>
              </a:spcAft>
              <a:buClr>
                <a:schemeClr val="accent2"/>
              </a:buClr>
              <a:buSzPts val="1824"/>
              <a:buNone/>
            </a:pPr>
            <a:r>
              <a:rPr lang="en" sz="2400" b="0" i="0" u="none" strike="noStrike" cap="none" dirty="0">
                <a:solidFill>
                  <a:schemeClr val="dk2"/>
                </a:solidFill>
                <a:latin typeface="Cabin"/>
                <a:ea typeface="Cabin"/>
                <a:cs typeface="Cabin"/>
                <a:sym typeface="Cabin"/>
              </a:rPr>
              <a:t>Cystinuria</a:t>
            </a:r>
            <a:endParaRPr sz="2400" b="0" i="0" u="none" strike="noStrike" cap="none" dirty="0">
              <a:solidFill>
                <a:schemeClr val="dk2"/>
              </a:solidFill>
              <a:latin typeface="Cabin"/>
              <a:ea typeface="Cabin"/>
              <a:cs typeface="Cabin"/>
              <a:sym typeface="Cabin"/>
            </a:endParaRPr>
          </a:p>
          <a:p>
            <a:pPr marL="274321" marR="0" lvl="1" indent="0" algn="l" rtl="0">
              <a:spcBef>
                <a:spcPts val="500"/>
              </a:spcBef>
              <a:spcAft>
                <a:spcPts val="0"/>
              </a:spcAft>
              <a:buClr>
                <a:schemeClr val="accent2"/>
              </a:buClr>
              <a:buSzPts val="1824"/>
              <a:buNone/>
            </a:pPr>
            <a:r>
              <a:rPr lang="en" sz="2400" b="0" i="0" u="none" strike="noStrike" cap="none" dirty="0">
                <a:solidFill>
                  <a:schemeClr val="dk2"/>
                </a:solidFill>
                <a:latin typeface="Cabin"/>
                <a:ea typeface="Cabin"/>
                <a:cs typeface="Cabin"/>
                <a:sym typeface="Cabin"/>
              </a:rPr>
              <a:t>Folate B6 or B12 deficiency</a:t>
            </a:r>
            <a:endParaRPr dirty="0"/>
          </a:p>
          <a:p>
            <a:pPr marL="274321" marR="0" lvl="1" indent="0" algn="l" rtl="0">
              <a:spcBef>
                <a:spcPts val="500"/>
              </a:spcBef>
              <a:spcAft>
                <a:spcPts val="0"/>
              </a:spcAft>
              <a:buClr>
                <a:schemeClr val="accent2"/>
              </a:buClr>
              <a:buSzPts val="1824"/>
              <a:buNone/>
            </a:pPr>
            <a:r>
              <a:rPr lang="en" sz="2400" b="0" i="0" u="none" strike="noStrike" cap="none" dirty="0">
                <a:solidFill>
                  <a:schemeClr val="dk2"/>
                </a:solidFill>
                <a:latin typeface="Cabin"/>
                <a:ea typeface="Cabin"/>
                <a:cs typeface="Cabin"/>
                <a:sym typeface="Cabin"/>
              </a:rPr>
              <a:t>Folate deficiency</a:t>
            </a:r>
            <a:endParaRPr dirty="0"/>
          </a:p>
        </p:txBody>
      </p:sp>
      <p:sp>
        <p:nvSpPr>
          <p:cNvPr id="2" name="Date Placeholder 1"/>
          <p:cNvSpPr>
            <a:spLocks noGrp="1"/>
          </p:cNvSpPr>
          <p:nvPr>
            <p:ph type="dt" sz="half" idx="10"/>
          </p:nvPr>
        </p:nvSpPr>
        <p:spPr/>
        <p:txBody>
          <a:bodyPr/>
          <a:lstStyle/>
          <a:p>
            <a:fld id="{39B0061D-A7BE-4FB5-8980-F7132FD9A6B0}" type="datetime1">
              <a:rPr lang="en-US" smtClean="0"/>
              <a:t>11/20/2018</a:t>
            </a:fld>
            <a:endParaRPr lang="en-AU"/>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Shape 330"/>
        <p:cNvGrpSpPr/>
        <p:nvPr/>
      </p:nvGrpSpPr>
      <p:grpSpPr>
        <a:xfrm>
          <a:off x="0" y="0"/>
          <a:ext cx="0" cy="0"/>
          <a:chOff x="0" y="0"/>
          <a:chExt cx="0" cy="0"/>
        </a:xfrm>
      </p:grpSpPr>
      <p:sp>
        <p:nvSpPr>
          <p:cNvPr id="331" name="Google Shape;331;p38"/>
          <p:cNvSpPr txBox="1">
            <a:spLocks noGrp="1"/>
          </p:cNvSpPr>
          <p:nvPr>
            <p:ph type="title"/>
          </p:nvPr>
        </p:nvSpPr>
        <p:spPr>
          <a:prstGeom prst="rect">
            <a:avLst/>
          </a:prstGeom>
          <a:noFill/>
          <a:ln>
            <a:noFill/>
          </a:ln>
        </p:spPr>
        <p:txBody>
          <a:bodyPr spcFirstLastPara="1" wrap="square" lIns="121900" tIns="60950" rIns="121900" bIns="60950" anchor="b" anchorCtr="0">
            <a:noAutofit/>
          </a:bodyPr>
          <a:lstStyle/>
          <a:p>
            <a:pPr marL="0" marR="0" lvl="0" indent="0" algn="l" rtl="0">
              <a:spcBef>
                <a:spcPts val="0"/>
              </a:spcBef>
              <a:spcAft>
                <a:spcPts val="0"/>
              </a:spcAft>
              <a:buClr>
                <a:schemeClr val="dk2"/>
              </a:buClr>
              <a:buSzPts val="3200"/>
              <a:buFont typeface="Bookman Old Style"/>
              <a:buNone/>
            </a:pPr>
            <a:r>
              <a:rPr lang="en" sz="3200" b="1" i="0" u="none" strike="noStrike" cap="none">
                <a:solidFill>
                  <a:schemeClr val="dk2"/>
                </a:solidFill>
                <a:latin typeface="Bookman Old Style"/>
                <a:ea typeface="Bookman Old Style"/>
                <a:cs typeface="Bookman Old Style"/>
                <a:sym typeface="Bookman Old Style"/>
              </a:rPr>
              <a:t>Serum B12</a:t>
            </a:r>
            <a:endParaRPr/>
          </a:p>
        </p:txBody>
      </p:sp>
      <p:sp>
        <p:nvSpPr>
          <p:cNvPr id="336" name="Google Shape;336;p38"/>
          <p:cNvSpPr txBox="1">
            <a:spLocks noGrp="1"/>
          </p:cNvSpPr>
          <p:nvPr>
            <p:ph type="sldNum" sz="quarter" idx="12"/>
          </p:nvPr>
        </p:nvSpPr>
        <p:spPr>
          <a:xfrm>
            <a:off x="816865" y="6356350"/>
            <a:ext cx="2641500" cy="365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
              <a:t>38</a:t>
            </a:fld>
            <a:endParaRPr/>
          </a:p>
        </p:txBody>
      </p:sp>
      <p:sp>
        <p:nvSpPr>
          <p:cNvPr id="332" name="Google Shape;332;p38"/>
          <p:cNvSpPr txBox="1">
            <a:spLocks noGrp="1"/>
          </p:cNvSpPr>
          <p:nvPr>
            <p:ph sz="quarter" idx="1"/>
          </p:nvPr>
        </p:nvSpPr>
        <p:spPr>
          <a:xfrm>
            <a:off x="431372" y="1219200"/>
            <a:ext cx="5280587" cy="4937760"/>
          </a:xfrm>
          <a:prstGeom prst="rect">
            <a:avLst/>
          </a:prstGeom>
          <a:noFill/>
          <a:ln>
            <a:noFill/>
          </a:ln>
        </p:spPr>
        <p:txBody>
          <a:bodyPr spcFirstLastPara="1" wrap="square" lIns="121900" tIns="60950" rIns="121900" bIns="60950" anchor="t" anchorCtr="0">
            <a:noAutofit/>
          </a:bodyPr>
          <a:lstStyle/>
          <a:p>
            <a:pPr marL="274320" marR="0" lvl="0" indent="-274320" algn="l" rtl="0">
              <a:lnSpc>
                <a:spcPct val="90000"/>
              </a:lnSpc>
              <a:spcBef>
                <a:spcPts val="0"/>
              </a:spcBef>
              <a:spcAft>
                <a:spcPts val="0"/>
              </a:spcAft>
              <a:buClr>
                <a:schemeClr val="accent1"/>
              </a:buClr>
              <a:buSzPts val="1976"/>
              <a:buFont typeface="Noto Sans Symbols"/>
              <a:buChar char="▶"/>
            </a:pPr>
            <a:r>
              <a:rPr lang="en" sz="2600" b="0" i="0" u="none" strike="noStrike" cap="none">
                <a:solidFill>
                  <a:schemeClr val="dk1"/>
                </a:solidFill>
                <a:latin typeface="Cabin"/>
                <a:ea typeface="Cabin"/>
                <a:cs typeface="Cabin"/>
                <a:sym typeface="Cabin"/>
              </a:rPr>
              <a:t>Increased levels of vitamin B12 in the blood can exist for a number of reasons, which can be divided roughly into the following categories.</a:t>
            </a:r>
            <a:endParaRPr/>
          </a:p>
          <a:p>
            <a:pPr marL="548640" marR="0" lvl="1" indent="-274320" algn="l" rtl="0">
              <a:lnSpc>
                <a:spcPct val="90000"/>
              </a:lnSpc>
              <a:spcBef>
                <a:spcPts val="500"/>
              </a:spcBef>
              <a:spcAft>
                <a:spcPts val="0"/>
              </a:spcAft>
              <a:buClr>
                <a:schemeClr val="accent2"/>
              </a:buClr>
              <a:buSzPts val="1748"/>
              <a:buFont typeface="Noto Sans Symbols"/>
              <a:buChar char="▶"/>
            </a:pPr>
            <a:r>
              <a:rPr lang="en" sz="2300" b="0" i="0" u="none" strike="noStrike" cap="none">
                <a:solidFill>
                  <a:schemeClr val="dk2"/>
                </a:solidFill>
                <a:latin typeface="Cabin"/>
                <a:ea typeface="Cabin"/>
                <a:cs typeface="Cabin"/>
                <a:sym typeface="Cabin"/>
              </a:rPr>
              <a:t>The test was simply carried out too soon after the taking of vitamin B12 supplements</a:t>
            </a:r>
            <a:endParaRPr/>
          </a:p>
          <a:p>
            <a:pPr marL="548640" marR="0" lvl="1" indent="-274320" algn="l" rtl="0">
              <a:lnSpc>
                <a:spcPct val="90000"/>
              </a:lnSpc>
              <a:spcBef>
                <a:spcPts val="500"/>
              </a:spcBef>
              <a:spcAft>
                <a:spcPts val="0"/>
              </a:spcAft>
              <a:buClr>
                <a:schemeClr val="accent2"/>
              </a:buClr>
              <a:buSzPts val="1748"/>
              <a:buFont typeface="Noto Sans Symbols"/>
              <a:buChar char="▶"/>
            </a:pPr>
            <a:r>
              <a:rPr lang="en" sz="2300" b="0" i="0" u="none" strike="noStrike" cap="none">
                <a:solidFill>
                  <a:schemeClr val="dk2"/>
                </a:solidFill>
                <a:latin typeface="Cabin"/>
                <a:ea typeface="Cabin"/>
                <a:cs typeface="Cabin"/>
                <a:sym typeface="Cabin"/>
              </a:rPr>
              <a:t>The body is failing to use the B12 correctly</a:t>
            </a:r>
            <a:endParaRPr/>
          </a:p>
          <a:p>
            <a:pPr marL="548640" marR="0" lvl="1" indent="-274320" algn="l" rtl="0">
              <a:lnSpc>
                <a:spcPct val="90000"/>
              </a:lnSpc>
              <a:spcBef>
                <a:spcPts val="500"/>
              </a:spcBef>
              <a:spcAft>
                <a:spcPts val="0"/>
              </a:spcAft>
              <a:buClr>
                <a:schemeClr val="accent2"/>
              </a:buClr>
              <a:buSzPts val="1748"/>
              <a:buFont typeface="Noto Sans Symbols"/>
              <a:buChar char="▶"/>
            </a:pPr>
            <a:r>
              <a:rPr lang="en" sz="2300" b="0" i="0" u="none" strike="noStrike" cap="none">
                <a:solidFill>
                  <a:schemeClr val="dk2"/>
                </a:solidFill>
                <a:latin typeface="Cabin"/>
                <a:ea typeface="Cabin"/>
                <a:cs typeface="Cabin"/>
                <a:sym typeface="Cabin"/>
              </a:rPr>
              <a:t>A severe disease is present</a:t>
            </a:r>
            <a:endParaRPr/>
          </a:p>
          <a:p>
            <a:pPr marL="548640" marR="0" lvl="1" indent="-274320" algn="l" rtl="0">
              <a:lnSpc>
                <a:spcPct val="90000"/>
              </a:lnSpc>
              <a:spcBef>
                <a:spcPts val="500"/>
              </a:spcBef>
              <a:spcAft>
                <a:spcPts val="0"/>
              </a:spcAft>
              <a:buClr>
                <a:schemeClr val="accent2"/>
              </a:buClr>
              <a:buSzPts val="1748"/>
              <a:buFont typeface="Noto Sans Symbols"/>
              <a:buChar char="▶"/>
            </a:pPr>
            <a:r>
              <a:rPr lang="en" sz="2300" b="0" i="0" u="none" strike="noStrike" cap="none">
                <a:solidFill>
                  <a:schemeClr val="dk2"/>
                </a:solidFill>
                <a:latin typeface="Cabin"/>
                <a:ea typeface="Cabin"/>
                <a:cs typeface="Cabin"/>
                <a:sym typeface="Cabin"/>
              </a:rPr>
              <a:t>Cancer BioMarker (Andres, Serraj, Zhu, &amp; Vermorken, 2013)</a:t>
            </a:r>
            <a:endParaRPr sz="2300" b="0" i="0" u="none" strike="noStrike" cap="none">
              <a:solidFill>
                <a:schemeClr val="dk2"/>
              </a:solidFill>
              <a:latin typeface="Cabin"/>
              <a:ea typeface="Cabin"/>
              <a:cs typeface="Cabin"/>
              <a:sym typeface="Cabin"/>
            </a:endParaRPr>
          </a:p>
        </p:txBody>
      </p:sp>
      <p:sp>
        <p:nvSpPr>
          <p:cNvPr id="334" name="Google Shape;334;p38"/>
          <p:cNvSpPr txBox="1">
            <a:spLocks noGrp="1"/>
          </p:cNvSpPr>
          <p:nvPr>
            <p:ph sz="quarter" idx="2"/>
          </p:nvPr>
        </p:nvSpPr>
        <p:spPr>
          <a:xfrm>
            <a:off x="6096000" y="2121229"/>
            <a:ext cx="5388864" cy="4937760"/>
          </a:xfrm>
          <a:prstGeom prst="rect">
            <a:avLst/>
          </a:prstGeom>
          <a:noFill/>
          <a:ln>
            <a:noFill/>
          </a:ln>
        </p:spPr>
        <p:txBody>
          <a:bodyPr spcFirstLastPara="1" wrap="square" lIns="91425" tIns="45700" rIns="91425" bIns="45700" anchor="t" anchorCtr="0">
            <a:noAutofit/>
          </a:bodyPr>
          <a:lstStyle/>
          <a:p>
            <a:pPr marL="274320" marR="0" lvl="0" indent="-274320" algn="l" rtl="0">
              <a:lnSpc>
                <a:spcPct val="90000"/>
              </a:lnSpc>
              <a:spcBef>
                <a:spcPts val="0"/>
              </a:spcBef>
              <a:spcAft>
                <a:spcPts val="0"/>
              </a:spcAft>
              <a:buClr>
                <a:schemeClr val="accent1"/>
              </a:buClr>
              <a:buSzPts val="1976"/>
              <a:buFont typeface="Noto Sans Symbols"/>
              <a:buChar char="▶"/>
            </a:pPr>
            <a:r>
              <a:rPr lang="en" sz="2600" b="0" i="0" u="none" strike="noStrike" cap="none">
                <a:solidFill>
                  <a:schemeClr val="dk1"/>
                </a:solidFill>
                <a:latin typeface="Cabin"/>
                <a:ea typeface="Cabin"/>
                <a:cs typeface="Cabin"/>
                <a:sym typeface="Cabin"/>
              </a:rPr>
              <a:t>Alongside alcoholism</a:t>
            </a:r>
            <a:endParaRPr/>
          </a:p>
          <a:p>
            <a:pPr marL="274320" marR="0" lvl="0" indent="-274320" algn="l" rtl="0">
              <a:lnSpc>
                <a:spcPct val="90000"/>
              </a:lnSpc>
              <a:spcBef>
                <a:spcPts val="600"/>
              </a:spcBef>
              <a:spcAft>
                <a:spcPts val="0"/>
              </a:spcAft>
              <a:buClr>
                <a:schemeClr val="accent1"/>
              </a:buClr>
              <a:buSzPts val="1976"/>
              <a:buFont typeface="Noto Sans Symbols"/>
              <a:buChar char="▶"/>
            </a:pPr>
            <a:r>
              <a:rPr lang="en" sz="2600" b="0" i="0" u="none" strike="noStrike" cap="none">
                <a:solidFill>
                  <a:schemeClr val="dk1"/>
                </a:solidFill>
                <a:latin typeface="Cabin"/>
                <a:ea typeface="Cabin"/>
                <a:cs typeface="Cabin"/>
                <a:sym typeface="Cabin"/>
              </a:rPr>
              <a:t>Genetic make-up</a:t>
            </a:r>
            <a:endParaRPr/>
          </a:p>
          <a:p>
            <a:pPr marL="274320" marR="0" lvl="0" indent="-274320" algn="l" rtl="0">
              <a:lnSpc>
                <a:spcPct val="90000"/>
              </a:lnSpc>
              <a:spcBef>
                <a:spcPts val="600"/>
              </a:spcBef>
              <a:spcAft>
                <a:spcPts val="0"/>
              </a:spcAft>
              <a:buClr>
                <a:schemeClr val="accent1"/>
              </a:buClr>
              <a:buSzPts val="1976"/>
              <a:buFont typeface="Noto Sans Symbols"/>
              <a:buChar char="▶"/>
            </a:pPr>
            <a:r>
              <a:rPr lang="en" sz="2600" b="0" i="0" u="none" strike="noStrike" cap="none">
                <a:solidFill>
                  <a:schemeClr val="dk1"/>
                </a:solidFill>
                <a:latin typeface="Cabin"/>
                <a:ea typeface="Cabin"/>
                <a:cs typeface="Cabin"/>
                <a:sym typeface="Cabin"/>
              </a:rPr>
              <a:t>An impaired B12 absorption and increased transport molecules in the blood</a:t>
            </a:r>
            <a:endParaRPr/>
          </a:p>
          <a:p>
            <a:pPr marL="274320" marR="0" lvl="0" indent="-274320" algn="l" rtl="0">
              <a:lnSpc>
                <a:spcPct val="90000"/>
              </a:lnSpc>
              <a:spcBef>
                <a:spcPts val="600"/>
              </a:spcBef>
              <a:spcAft>
                <a:spcPts val="0"/>
              </a:spcAft>
              <a:buClr>
                <a:schemeClr val="accent1"/>
              </a:buClr>
              <a:buSzPts val="1976"/>
              <a:buFont typeface="Noto Sans Symbols"/>
              <a:buChar char="▶"/>
            </a:pPr>
            <a:r>
              <a:rPr lang="en" sz="2600" b="0" i="0" u="none" strike="noStrike" cap="none">
                <a:solidFill>
                  <a:schemeClr val="dk1"/>
                </a:solidFill>
                <a:latin typeface="Cabin"/>
                <a:ea typeface="Cabin"/>
                <a:cs typeface="Cabin"/>
                <a:sym typeface="Cabin"/>
              </a:rPr>
              <a:t>Diseases of the liver, kidneys and the blood, such as leukemia, can be considered potential reasons for an increased vitamin B12 blood level  </a:t>
            </a:r>
            <a:endParaRPr sz="2600" b="0" i="0" u="none" strike="noStrike" cap="none">
              <a:solidFill>
                <a:schemeClr val="dk1"/>
              </a:solidFill>
              <a:latin typeface="Cabin"/>
              <a:ea typeface="Cabin"/>
              <a:cs typeface="Cabin"/>
              <a:sym typeface="Cabin"/>
            </a:endParaRPr>
          </a:p>
          <a:p>
            <a:pPr marL="274320" marR="0" lvl="0" indent="-148844" algn="l" rtl="0">
              <a:lnSpc>
                <a:spcPct val="90000"/>
              </a:lnSpc>
              <a:spcBef>
                <a:spcPts val="600"/>
              </a:spcBef>
              <a:spcAft>
                <a:spcPts val="0"/>
              </a:spcAft>
              <a:buClr>
                <a:schemeClr val="accent1"/>
              </a:buClr>
              <a:buSzPts val="1976"/>
              <a:buFont typeface="Noto Sans Symbols"/>
              <a:buNone/>
            </a:pPr>
            <a:endParaRPr sz="2600" b="0" i="0" u="none" strike="noStrike" cap="none">
              <a:solidFill>
                <a:schemeClr val="dk1"/>
              </a:solidFill>
              <a:latin typeface="Cabin"/>
              <a:ea typeface="Cabin"/>
              <a:cs typeface="Cabin"/>
              <a:sym typeface="Cabin"/>
            </a:endParaRPr>
          </a:p>
        </p:txBody>
      </p:sp>
      <p:graphicFrame>
        <p:nvGraphicFramePr>
          <p:cNvPr id="333" name="Google Shape;333;p38"/>
          <p:cNvGraphicFramePr/>
          <p:nvPr/>
        </p:nvGraphicFramePr>
        <p:xfrm>
          <a:off x="5711959" y="228600"/>
          <a:ext cx="6242200" cy="1597650"/>
        </p:xfrm>
        <a:graphic>
          <a:graphicData uri="http://schemas.openxmlformats.org/drawingml/2006/table">
            <a:tbl>
              <a:tblPr>
                <a:noFill/>
                <a:tableStyleId>{B53A2DF2-59E2-4C89-80D7-C43F8FA8ED1D}</a:tableStyleId>
              </a:tblPr>
              <a:tblGrid>
                <a:gridCol w="924500"/>
                <a:gridCol w="1329425"/>
                <a:gridCol w="1329425"/>
                <a:gridCol w="1329425"/>
                <a:gridCol w="1329425"/>
              </a:tblGrid>
              <a:tr h="734650">
                <a:tc>
                  <a:txBody>
                    <a:bodyPr/>
                    <a:lstStyle/>
                    <a:p>
                      <a:pPr marL="0" marR="0" lvl="0" indent="0" algn="ctr" rtl="0">
                        <a:spcBef>
                          <a:spcPts val="0"/>
                        </a:spcBef>
                        <a:spcAft>
                          <a:spcPts val="0"/>
                        </a:spcAft>
                        <a:buClr>
                          <a:schemeClr val="dk1"/>
                        </a:buClr>
                        <a:buSzPts val="1300"/>
                        <a:buFont typeface="Cabin"/>
                        <a:buNone/>
                      </a:pPr>
                      <a:endParaRPr sz="1300" u="none" strike="noStrike" cap="none">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Conventional ref range</a:t>
                      </a:r>
                      <a:endParaRPr sz="1300" b="1" u="none" strike="noStrike" cap="none">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Clr>
                          <a:srgbClr val="000000"/>
                        </a:buClr>
                        <a:buSzPts val="1300"/>
                        <a:buFont typeface="Cabin"/>
                        <a:buNone/>
                      </a:pPr>
                      <a:r>
                        <a:rPr lang="en" sz="1300" b="1" u="none" strike="noStrike" cap="none">
                          <a:solidFill>
                            <a:srgbClr val="000000"/>
                          </a:solidFill>
                          <a:latin typeface="Cabin"/>
                          <a:ea typeface="Cabin"/>
                          <a:cs typeface="Cabin"/>
                          <a:sym typeface="Cabin"/>
                        </a:rPr>
                        <a:t>Conventional ref range</a:t>
                      </a:r>
                      <a:endParaRPr/>
                    </a:p>
                  </a:txBody>
                  <a:tcPr marL="121900" marR="121900" marT="121900" marB="121900" anchor="ctr"/>
                </a:tc>
                <a:tc>
                  <a:txBody>
                    <a:bodyPr/>
                    <a:lstStyle/>
                    <a:p>
                      <a:pPr marL="0" marR="0" lvl="0" indent="0" algn="ctr" rtl="0">
                        <a:lnSpc>
                          <a:spcPct val="100000"/>
                        </a:lnSpc>
                        <a:spcBef>
                          <a:spcPts val="0"/>
                        </a:spcBef>
                        <a:spcAft>
                          <a:spcPts val="0"/>
                        </a:spcAft>
                        <a:buClr>
                          <a:srgbClr val="000000"/>
                        </a:buClr>
                        <a:buSzPts val="1300"/>
                        <a:buFont typeface="Cabin"/>
                        <a:buNone/>
                      </a:pPr>
                      <a:r>
                        <a:rPr lang="en" sz="1300" b="1" u="none" strike="noStrike" cap="none">
                          <a:solidFill>
                            <a:srgbClr val="000000"/>
                          </a:solidFill>
                          <a:latin typeface="Cabin"/>
                          <a:ea typeface="Cabin"/>
                          <a:cs typeface="Cabin"/>
                          <a:sym typeface="Cabin"/>
                        </a:rPr>
                        <a:t>Optimal ref range</a:t>
                      </a:r>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Alarm range</a:t>
                      </a:r>
                      <a:endParaRPr/>
                    </a:p>
                  </a:txBody>
                  <a:tcPr marL="121900" marR="121900" marT="121900" marB="121900" anchor="ctr"/>
                </a:tc>
              </a:tr>
              <a:tr h="863000">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Male &amp; Female</a:t>
                      </a:r>
                      <a:endParaRPr sz="1300" b="1" u="none" strike="noStrike" cap="none">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None/>
                      </a:pPr>
                      <a:r>
                        <a:rPr lang="en" sz="1300" u="none" strike="noStrike" cap="none">
                          <a:latin typeface="Cabin"/>
                          <a:ea typeface="Cabin"/>
                          <a:cs typeface="Cabin"/>
                          <a:sym typeface="Cabin"/>
                        </a:rPr>
                        <a:t>SI 148–664 pmol/L</a:t>
                      </a:r>
                      <a:endParaRPr/>
                    </a:p>
                  </a:txBody>
                  <a:tcPr marL="121900" marR="121900" marT="121900" marB="121900" anchor="ctr">
                    <a:solidFill>
                      <a:srgbClr val="93B9C3"/>
                    </a:solidFill>
                  </a:tcPr>
                </a:tc>
                <a:tc>
                  <a:txBody>
                    <a:bodyPr/>
                    <a:lstStyle/>
                    <a:p>
                      <a:pPr marL="0" marR="0" lvl="0" indent="0" algn="ctr" rtl="0">
                        <a:lnSpc>
                          <a:spcPct val="100000"/>
                        </a:lnSpc>
                        <a:spcBef>
                          <a:spcPts val="0"/>
                        </a:spcBef>
                        <a:spcAft>
                          <a:spcPts val="0"/>
                        </a:spcAft>
                        <a:buClr>
                          <a:schemeClr val="dk1"/>
                        </a:buClr>
                        <a:buSzPts val="1300"/>
                        <a:buFont typeface="Cabin"/>
                        <a:buNone/>
                      </a:pPr>
                      <a:r>
                        <a:rPr lang="en" sz="1300" u="none" strike="noStrike" cap="none">
                          <a:latin typeface="Cabin"/>
                          <a:ea typeface="Cabin"/>
                          <a:cs typeface="Cabin"/>
                          <a:sym typeface="Cabin"/>
                        </a:rPr>
                        <a:t>n/a</a:t>
                      </a:r>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u="none" strike="noStrike" cap="none">
                          <a:solidFill>
                            <a:schemeClr val="dk1"/>
                          </a:solidFill>
                          <a:latin typeface="Cabin"/>
                          <a:ea typeface="Cabin"/>
                          <a:cs typeface="Cabin"/>
                          <a:sym typeface="Cabin"/>
                        </a:rPr>
                        <a:t>n/a</a:t>
                      </a:r>
                      <a:endParaRPr sz="1300" u="none" strike="noStrike" cap="none" baseline="30000">
                        <a:solidFill>
                          <a:schemeClr val="dk1"/>
                        </a:solidFill>
                        <a:latin typeface="Cabin"/>
                        <a:ea typeface="Cabin"/>
                        <a:cs typeface="Cabin"/>
                        <a:sym typeface="Cabin"/>
                      </a:endParaRPr>
                    </a:p>
                  </a:txBody>
                  <a:tcPr marL="121900" marR="121900" marT="121900" marB="121900" anchor="ctr">
                    <a:solidFill>
                      <a:srgbClr val="92D050"/>
                    </a:solidFill>
                  </a:tcPr>
                </a:tc>
                <a:tc>
                  <a:txBody>
                    <a:bodyPr/>
                    <a:lstStyle/>
                    <a:p>
                      <a:pPr marL="0" marR="0" lvl="0" indent="0" algn="ctr" rtl="0">
                        <a:spcBef>
                          <a:spcPts val="0"/>
                        </a:spcBef>
                        <a:spcAft>
                          <a:spcPts val="0"/>
                        </a:spcAft>
                        <a:buClr>
                          <a:schemeClr val="dk1"/>
                        </a:buClr>
                        <a:buSzPts val="1300"/>
                        <a:buFont typeface="Cabin"/>
                        <a:buNone/>
                      </a:pPr>
                      <a:r>
                        <a:rPr lang="en" sz="1300" u="none" strike="noStrike" cap="none">
                          <a:solidFill>
                            <a:schemeClr val="dk1"/>
                          </a:solidFill>
                          <a:latin typeface="Cabin"/>
                          <a:ea typeface="Cabin"/>
                          <a:cs typeface="Cabin"/>
                          <a:sym typeface="Cabin"/>
                        </a:rPr>
                        <a:t>MUST BE IX</a:t>
                      </a:r>
                      <a:endParaRPr sz="1300" u="none" strike="noStrike" cap="none">
                        <a:solidFill>
                          <a:schemeClr val="dk1"/>
                        </a:solidFill>
                        <a:latin typeface="Cabin"/>
                        <a:ea typeface="Cabin"/>
                        <a:cs typeface="Cabin"/>
                        <a:sym typeface="Cabin"/>
                      </a:endParaRPr>
                    </a:p>
                  </a:txBody>
                  <a:tcPr marL="121900" marR="121900" marT="121900" marB="121900" anchor="ctr">
                    <a:solidFill>
                      <a:srgbClr val="FF7E79"/>
                    </a:solidFill>
                  </a:tcPr>
                </a:tc>
              </a:tr>
            </a:tbl>
          </a:graphicData>
        </a:graphic>
      </p:graphicFrame>
      <p:sp>
        <p:nvSpPr>
          <p:cNvPr id="335" name="Google Shape;335;p38"/>
          <p:cNvSpPr/>
          <p:nvPr/>
        </p:nvSpPr>
        <p:spPr>
          <a:xfrm>
            <a:off x="431371" y="6294120"/>
            <a:ext cx="11522800"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 sz="1400">
                <a:solidFill>
                  <a:schemeClr val="dk1"/>
                </a:solidFill>
                <a:latin typeface="Cabin"/>
                <a:ea typeface="Cabin"/>
                <a:cs typeface="Cabin"/>
                <a:sym typeface="Cabin"/>
              </a:rPr>
              <a:t>1E. Andrès, K. Serraj, J. Zhu, A.J.M. Vermorken. The pathophysiology of elevated vitamin B12 in clinical practice QJM Feb 2013</a:t>
            </a:r>
            <a:br>
              <a:rPr lang="en" sz="1400">
                <a:solidFill>
                  <a:schemeClr val="dk1"/>
                </a:solidFill>
                <a:latin typeface="Cabin"/>
                <a:ea typeface="Cabin"/>
                <a:cs typeface="Cabin"/>
                <a:sym typeface="Cabin"/>
              </a:rPr>
            </a:br>
            <a:endParaRPr sz="1400">
              <a:solidFill>
                <a:schemeClr val="dk1"/>
              </a:solidFill>
              <a:latin typeface="Cabin"/>
              <a:ea typeface="Cabin"/>
              <a:cs typeface="Cabin"/>
              <a:sym typeface="Cabin"/>
            </a:endParaRPr>
          </a:p>
        </p:txBody>
      </p:sp>
      <p:sp>
        <p:nvSpPr>
          <p:cNvPr id="2" name="Date Placeholder 1"/>
          <p:cNvSpPr>
            <a:spLocks noGrp="1"/>
          </p:cNvSpPr>
          <p:nvPr>
            <p:ph type="dt" sz="half" idx="10"/>
          </p:nvPr>
        </p:nvSpPr>
        <p:spPr/>
        <p:txBody>
          <a:bodyPr/>
          <a:lstStyle/>
          <a:p>
            <a:fld id="{17DB78A6-1611-4007-B596-1F453946F5E9}" type="datetime1">
              <a:rPr lang="en-US" smtClean="0"/>
              <a:t>11/20/2018</a:t>
            </a:fld>
            <a:endParaRPr lang="en-AU"/>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Shape 341"/>
        <p:cNvGrpSpPr/>
        <p:nvPr/>
      </p:nvGrpSpPr>
      <p:grpSpPr>
        <a:xfrm>
          <a:off x="0" y="0"/>
          <a:ext cx="0" cy="0"/>
          <a:chOff x="0" y="0"/>
          <a:chExt cx="0" cy="0"/>
        </a:xfrm>
      </p:grpSpPr>
      <p:sp>
        <p:nvSpPr>
          <p:cNvPr id="342" name="Google Shape;342;p39"/>
          <p:cNvSpPr txBox="1">
            <a:spLocks noGrp="1"/>
          </p:cNvSpPr>
          <p:nvPr>
            <p:ph type="title"/>
          </p:nvPr>
        </p:nvSpPr>
        <p:spPr>
          <a:prstGeom prst="rect">
            <a:avLst/>
          </a:prstGeom>
          <a:noFill/>
          <a:ln>
            <a:noFill/>
          </a:ln>
        </p:spPr>
        <p:txBody>
          <a:bodyPr spcFirstLastPara="1" wrap="square" lIns="91425" tIns="45700" rIns="91425" bIns="45700" anchor="b" anchorCtr="0">
            <a:noAutofit/>
          </a:bodyPr>
          <a:lstStyle/>
          <a:p>
            <a:pPr>
              <a:lnSpc>
                <a:spcPct val="125000"/>
              </a:lnSpc>
              <a:spcBef>
                <a:spcPts val="0"/>
              </a:spcBef>
              <a:spcAft>
                <a:spcPts val="800"/>
              </a:spcAft>
              <a:buClr>
                <a:srgbClr val="333333"/>
              </a:buClr>
              <a:buSzPts val="3200"/>
            </a:pPr>
            <a:r>
              <a:rPr lang="en" b="1" dirty="0">
                <a:solidFill>
                  <a:schemeClr val="dk2"/>
                </a:solidFill>
                <a:latin typeface="Bookman Old Style"/>
                <a:ea typeface="Bookman Old Style"/>
                <a:cs typeface="Bookman Old Style"/>
                <a:sym typeface="Bookman Old Style"/>
              </a:rPr>
              <a:t>Elevated Serum B12</a:t>
            </a:r>
            <a:endParaRPr b="1" dirty="0">
              <a:solidFill>
                <a:schemeClr val="dk2"/>
              </a:solidFill>
              <a:latin typeface="Bookman Old Style"/>
              <a:ea typeface="Bookman Old Style"/>
              <a:cs typeface="Bookman Old Style"/>
              <a:sym typeface="Bookman Old Style"/>
            </a:endParaRPr>
          </a:p>
        </p:txBody>
      </p:sp>
      <p:sp>
        <p:nvSpPr>
          <p:cNvPr id="344" name="Google Shape;344;p39"/>
          <p:cNvSpPr txBox="1">
            <a:spLocks noGrp="1"/>
          </p:cNvSpPr>
          <p:nvPr>
            <p:ph type="sldNum" sz="quarter" idx="12"/>
          </p:nvPr>
        </p:nvSpPr>
        <p:spPr>
          <a:xfrm>
            <a:off x="816865" y="6356350"/>
            <a:ext cx="2641500" cy="365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
              <a:t>39</a:t>
            </a:fld>
            <a:endParaRPr/>
          </a:p>
        </p:txBody>
      </p:sp>
      <p:sp>
        <p:nvSpPr>
          <p:cNvPr id="343" name="Google Shape;343;p39"/>
          <p:cNvSpPr txBox="1">
            <a:spLocks noGrp="1"/>
          </p:cNvSpPr>
          <p:nvPr>
            <p:ph sz="quarter" idx="1"/>
          </p:nvPr>
        </p:nvSpPr>
        <p:spPr>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accent1"/>
              </a:buClr>
              <a:buSzPts val="1968"/>
              <a:buFont typeface="Noto Sans Symbols"/>
              <a:buNone/>
            </a:pPr>
            <a:r>
              <a:rPr lang="en" sz="2590" b="0" i="0" u="none" strike="noStrike" cap="none">
                <a:solidFill>
                  <a:schemeClr val="dk1"/>
                </a:solidFill>
                <a:latin typeface="Cabin"/>
                <a:ea typeface="Cabin"/>
                <a:cs typeface="Cabin"/>
                <a:sym typeface="Cabin"/>
              </a:rPr>
              <a:t>It is possible that a B12 deficiency can occur despite the high B12 blood levels; </a:t>
            </a:r>
            <a:endParaRPr sz="2590" b="0" i="0" u="none" strike="noStrike" cap="none">
              <a:solidFill>
                <a:schemeClr val="dk1"/>
              </a:solidFill>
              <a:latin typeface="Cabin"/>
              <a:ea typeface="Cabin"/>
              <a:cs typeface="Cabin"/>
              <a:sym typeface="Cabin"/>
            </a:endParaRPr>
          </a:p>
          <a:p>
            <a:pPr marL="274320" marR="0" lvl="0" indent="-274320" algn="l" rtl="0">
              <a:spcBef>
                <a:spcPts val="600"/>
              </a:spcBef>
              <a:spcAft>
                <a:spcPts val="0"/>
              </a:spcAft>
              <a:buClr>
                <a:schemeClr val="accent1"/>
              </a:buClr>
              <a:buSzPts val="1968"/>
              <a:buFont typeface="Noto Sans Symbols"/>
              <a:buChar char="▶"/>
            </a:pPr>
            <a:r>
              <a:rPr lang="en" sz="2590" b="0" i="0" u="none" strike="noStrike" cap="none">
                <a:solidFill>
                  <a:schemeClr val="dk1"/>
                </a:solidFill>
                <a:latin typeface="Cabin"/>
                <a:ea typeface="Cabin"/>
                <a:cs typeface="Cabin"/>
                <a:sym typeface="Cabin"/>
              </a:rPr>
              <a:t>If vitamin B12 isn’t correctly binding to transport molecules and thus is not able to be used by the body, for example (Solomon, 2007)(Ermens, Vlasveld, &amp; Lindemans, 2003) </a:t>
            </a:r>
            <a:endParaRPr/>
          </a:p>
          <a:p>
            <a:pPr marL="548640" marR="0" lvl="1" indent="-274320" algn="l" rtl="0">
              <a:spcBef>
                <a:spcPts val="500"/>
              </a:spcBef>
              <a:spcAft>
                <a:spcPts val="0"/>
              </a:spcAft>
              <a:buClr>
                <a:schemeClr val="accent2"/>
              </a:buClr>
              <a:buSzPts val="1757"/>
              <a:buFont typeface="Noto Sans Symbols"/>
              <a:buChar char="▶"/>
            </a:pPr>
            <a:r>
              <a:rPr lang="en" sz="2312" b="0" i="0" u="none" strike="noStrike" cap="none">
                <a:solidFill>
                  <a:srgbClr val="000000"/>
                </a:solidFill>
                <a:latin typeface="Arial"/>
                <a:ea typeface="Arial"/>
                <a:cs typeface="Arial"/>
                <a:sym typeface="Arial"/>
              </a:rPr>
              <a:t>Deficiency in production of transcobalamin II</a:t>
            </a:r>
            <a:endParaRPr/>
          </a:p>
          <a:p>
            <a:pPr marL="548640" marR="0" lvl="1" indent="-274320" algn="l" rtl="0">
              <a:spcBef>
                <a:spcPts val="500"/>
              </a:spcBef>
              <a:spcAft>
                <a:spcPts val="0"/>
              </a:spcAft>
              <a:buClr>
                <a:schemeClr val="accent2"/>
              </a:buClr>
              <a:buSzPts val="1757"/>
              <a:buFont typeface="Noto Sans Symbols"/>
              <a:buChar char="▶"/>
            </a:pPr>
            <a:r>
              <a:rPr lang="en" sz="2312" b="0" i="0" u="none" strike="noStrike" cap="none">
                <a:solidFill>
                  <a:srgbClr val="000000"/>
                </a:solidFill>
                <a:latin typeface="Arial"/>
                <a:ea typeface="Arial"/>
                <a:cs typeface="Arial"/>
                <a:sym typeface="Arial"/>
              </a:rPr>
              <a:t>Overproduction of transcobalamin I und II</a:t>
            </a:r>
            <a:endParaRPr/>
          </a:p>
          <a:p>
            <a:pPr marL="548640" marR="0" lvl="1" indent="-274319" algn="l" rtl="0">
              <a:spcBef>
                <a:spcPts val="500"/>
              </a:spcBef>
              <a:spcAft>
                <a:spcPts val="0"/>
              </a:spcAft>
              <a:buClr>
                <a:schemeClr val="accent2"/>
              </a:buClr>
              <a:buSzPts val="1968"/>
              <a:buFont typeface="Noto Sans Symbols"/>
              <a:buChar char="▶"/>
            </a:pPr>
            <a:r>
              <a:rPr lang="en" sz="2590" b="0" i="0" u="none" strike="noStrike" cap="none">
                <a:solidFill>
                  <a:schemeClr val="dk2"/>
                </a:solidFill>
                <a:latin typeface="Cabin"/>
                <a:ea typeface="Cabin"/>
                <a:cs typeface="Cabin"/>
                <a:sym typeface="Cabin"/>
              </a:rPr>
              <a:t>Elevated production of haptocorrin</a:t>
            </a:r>
            <a:endParaRPr sz="2590" b="0" i="0" u="none" strike="noStrike" cap="none">
              <a:solidFill>
                <a:schemeClr val="dk2"/>
              </a:solidFill>
              <a:latin typeface="Cabin"/>
              <a:ea typeface="Cabin"/>
              <a:cs typeface="Cabin"/>
              <a:sym typeface="Cabin"/>
            </a:endParaRPr>
          </a:p>
          <a:p>
            <a:pPr marL="548640" marR="0" lvl="1" indent="-274319" algn="l" rtl="0">
              <a:spcBef>
                <a:spcPts val="500"/>
              </a:spcBef>
              <a:spcAft>
                <a:spcPts val="0"/>
              </a:spcAft>
              <a:buClr>
                <a:schemeClr val="accent2"/>
              </a:buClr>
              <a:buSzPts val="1968"/>
              <a:buFont typeface="Noto Sans Symbols"/>
              <a:buChar char="▶"/>
            </a:pPr>
            <a:r>
              <a:rPr lang="en" sz="2590" b="0" i="0" u="none" strike="noStrike" cap="none">
                <a:solidFill>
                  <a:schemeClr val="dk2"/>
                </a:solidFill>
                <a:latin typeface="Cabin"/>
                <a:ea typeface="Cabin"/>
                <a:cs typeface="Cabin"/>
                <a:sym typeface="Cabin"/>
              </a:rPr>
              <a:t>Deficiency in excretion of vitamin B12</a:t>
            </a:r>
            <a:endParaRPr sz="2312" b="0" i="0" u="none" strike="noStrike" cap="none" baseline="30000">
              <a:solidFill>
                <a:schemeClr val="dk2"/>
              </a:solidFill>
              <a:latin typeface="Cabin"/>
              <a:ea typeface="Cabin"/>
              <a:cs typeface="Cabin"/>
              <a:sym typeface="Cabin"/>
            </a:endParaRPr>
          </a:p>
          <a:p>
            <a:pPr marL="274320" marR="0" lvl="0" indent="-274320" algn="l" rtl="0">
              <a:spcBef>
                <a:spcPts val="600"/>
              </a:spcBef>
              <a:spcAft>
                <a:spcPts val="0"/>
              </a:spcAft>
              <a:buClr>
                <a:schemeClr val="accent1"/>
              </a:buClr>
              <a:buSzPts val="1968"/>
              <a:buFont typeface="Noto Sans Symbols"/>
              <a:buChar char="▶"/>
            </a:pPr>
            <a:r>
              <a:rPr lang="en" sz="2590" b="0" i="0" u="none" strike="noStrike" cap="none">
                <a:solidFill>
                  <a:schemeClr val="dk1"/>
                </a:solidFill>
                <a:latin typeface="Cabin"/>
                <a:ea typeface="Cabin"/>
                <a:cs typeface="Cabin"/>
                <a:sym typeface="Cabin"/>
              </a:rPr>
              <a:t>This can be tested using a HoloTC or an </a:t>
            </a:r>
            <a:r>
              <a:rPr lang="en" sz="2590" b="1" i="0" u="sng" strike="noStrike" cap="none">
                <a:solidFill>
                  <a:schemeClr val="hlink"/>
                </a:solidFill>
                <a:latin typeface="Cabin"/>
                <a:ea typeface="Cabin"/>
                <a:cs typeface="Cabin"/>
                <a:sym typeface="Cabin"/>
                <a:hlinkClick r:id="rId3"/>
              </a:rPr>
              <a:t>MMA urine test</a:t>
            </a:r>
            <a:r>
              <a:rPr lang="en" sz="2590" b="0" i="0" u="none" strike="noStrike" cap="none">
                <a:solidFill>
                  <a:schemeClr val="dk1"/>
                </a:solidFill>
                <a:latin typeface="Cabin"/>
                <a:ea typeface="Cabin"/>
                <a:cs typeface="Cabin"/>
                <a:sym typeface="Cabin"/>
              </a:rPr>
              <a:t>, because these tests only measure the usable vitamin B12 (HoloTC) or the metabolic product (MMA test).</a:t>
            </a:r>
            <a:endParaRPr/>
          </a:p>
          <a:p>
            <a:pPr marL="274320" marR="0" lvl="0" indent="-158254" algn="l" rtl="0">
              <a:spcBef>
                <a:spcPts val="600"/>
              </a:spcBef>
              <a:spcAft>
                <a:spcPts val="0"/>
              </a:spcAft>
              <a:buClr>
                <a:schemeClr val="accent1"/>
              </a:buClr>
              <a:buSzPts val="1828"/>
              <a:buFont typeface="Noto Sans Symbols"/>
              <a:buNone/>
            </a:pPr>
            <a:endParaRPr sz="2405" b="0" i="0" u="none" strike="noStrike" cap="none">
              <a:solidFill>
                <a:schemeClr val="dk1"/>
              </a:solidFill>
              <a:latin typeface="Cabin"/>
              <a:ea typeface="Cabin"/>
              <a:cs typeface="Cabin"/>
              <a:sym typeface="Cabin"/>
            </a:endParaRPr>
          </a:p>
        </p:txBody>
      </p:sp>
      <p:sp>
        <p:nvSpPr>
          <p:cNvPr id="2" name="Date Placeholder 1"/>
          <p:cNvSpPr>
            <a:spLocks noGrp="1"/>
          </p:cNvSpPr>
          <p:nvPr>
            <p:ph type="dt" sz="half" idx="10"/>
          </p:nvPr>
        </p:nvSpPr>
        <p:spPr/>
        <p:txBody>
          <a:bodyPr/>
          <a:lstStyle/>
          <a:p>
            <a:fld id="{7BE69600-16F2-4D3E-A538-D24A2D454DBF}" type="datetime1">
              <a:rPr lang="en-US" smtClean="0"/>
              <a:t>11/20/2018</a:t>
            </a:fld>
            <a:endParaRPr lang="en-A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Shape 126"/>
        <p:cNvGrpSpPr/>
        <p:nvPr/>
      </p:nvGrpSpPr>
      <p:grpSpPr>
        <a:xfrm>
          <a:off x="0" y="0"/>
          <a:ext cx="0" cy="0"/>
          <a:chOff x="0" y="0"/>
          <a:chExt cx="0" cy="0"/>
        </a:xfrm>
      </p:grpSpPr>
      <p:sp>
        <p:nvSpPr>
          <p:cNvPr id="127" name="Google Shape;127;p16"/>
          <p:cNvSpPr txBox="1">
            <a:spLocks noGrp="1"/>
          </p:cNvSpPr>
          <p:nvPr>
            <p:ph type="title"/>
          </p:nvPr>
        </p:nvSpPr>
        <p:spPr>
          <a:prstGeom prst="rect">
            <a:avLst/>
          </a:prstGeom>
          <a:noFill/>
          <a:ln>
            <a:noFill/>
          </a:ln>
        </p:spPr>
        <p:txBody>
          <a:bodyPr spcFirstLastPara="1" wrap="square" lIns="121875" tIns="121875" rIns="121875" bIns="121875" anchor="t" anchorCtr="0">
            <a:noAutofit/>
          </a:bodyPr>
          <a:lstStyle/>
          <a:p>
            <a:pPr marL="0" marR="0" lvl="0" indent="0" algn="l" rtl="0">
              <a:spcBef>
                <a:spcPts val="0"/>
              </a:spcBef>
              <a:spcAft>
                <a:spcPts val="0"/>
              </a:spcAft>
              <a:buClr>
                <a:schemeClr val="dk2"/>
              </a:buClr>
              <a:buSzPts val="3200"/>
              <a:buFont typeface="Bookman Old Style"/>
              <a:buNone/>
            </a:pPr>
            <a:r>
              <a:rPr lang="en" sz="3600" b="1" i="0" u="none" strike="noStrike" cap="none" dirty="0">
                <a:solidFill>
                  <a:schemeClr val="dk2"/>
                </a:solidFill>
                <a:latin typeface="Cabin" panose="020B0604020202020204" charset="0"/>
                <a:ea typeface="Bookman Old Style"/>
                <a:cs typeface="Bookman Old Style"/>
                <a:sym typeface="Bookman Old Style"/>
              </a:rPr>
              <a:t>Complete Blood Count (CBC)</a:t>
            </a:r>
            <a:endParaRPr sz="3600" b="1" i="0" u="none" strike="noStrike" cap="none" dirty="0">
              <a:solidFill>
                <a:schemeClr val="dk2"/>
              </a:solidFill>
              <a:latin typeface="Cabin" panose="020B0604020202020204" charset="0"/>
              <a:ea typeface="Bookman Old Style"/>
              <a:cs typeface="Bookman Old Style"/>
              <a:sym typeface="Bookman Old Style"/>
            </a:endParaRPr>
          </a:p>
        </p:txBody>
      </p:sp>
      <p:sp>
        <p:nvSpPr>
          <p:cNvPr id="129" name="Google Shape;129;p16"/>
          <p:cNvSpPr txBox="1">
            <a:spLocks noGrp="1"/>
          </p:cNvSpPr>
          <p:nvPr>
            <p:ph type="sldNum" sz="quarter" idx="12"/>
          </p:nvPr>
        </p:nvSpPr>
        <p:spPr>
          <a:xfrm>
            <a:off x="816865" y="6356350"/>
            <a:ext cx="2641500" cy="365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
              <a:t>4</a:t>
            </a:fld>
            <a:endParaRPr/>
          </a:p>
        </p:txBody>
      </p:sp>
      <p:sp>
        <p:nvSpPr>
          <p:cNvPr id="128" name="Google Shape;128;p16"/>
          <p:cNvSpPr txBox="1">
            <a:spLocks noGrp="1"/>
          </p:cNvSpPr>
          <p:nvPr>
            <p:ph sz="quarter" idx="1"/>
          </p:nvPr>
        </p:nvSpPr>
        <p:spPr>
          <a:xfrm>
            <a:off x="723853" y="1163782"/>
            <a:ext cx="10858547" cy="501091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accent1"/>
              </a:buClr>
              <a:buSzPts val="2432"/>
              <a:buFont typeface="Noto Sans Symbols"/>
              <a:buNone/>
            </a:pPr>
            <a:r>
              <a:rPr lang="en" b="0" i="0" u="none" strike="noStrike" cap="none" dirty="0">
                <a:solidFill>
                  <a:srgbClr val="333333"/>
                </a:solidFill>
                <a:latin typeface="Cabin" panose="020B0604020202020204" charset="0"/>
                <a:ea typeface="Cabin"/>
                <a:cs typeface="Cabin"/>
                <a:sym typeface="Cabin"/>
              </a:rPr>
              <a:t>The CBC </a:t>
            </a:r>
            <a:r>
              <a:rPr lang="en" b="0" i="0" u="none" strike="noStrike" cap="none" dirty="0" smtClean="0">
                <a:solidFill>
                  <a:srgbClr val="333333"/>
                </a:solidFill>
                <a:latin typeface="Cabin" panose="020B0604020202020204" charset="0"/>
                <a:ea typeface="Cabin"/>
                <a:cs typeface="Cabin"/>
                <a:sym typeface="Cabin"/>
              </a:rPr>
              <a:t>includes:</a:t>
            </a:r>
            <a:endParaRPr lang="en" dirty="0">
              <a:latin typeface="Cabin" panose="020B0604020202020204" charset="0"/>
              <a:sym typeface="Cabin"/>
            </a:endParaRPr>
          </a:p>
          <a:p>
            <a:pPr marL="0" marR="0" lvl="0" indent="0" algn="l" rtl="0">
              <a:spcBef>
                <a:spcPts val="0"/>
              </a:spcBef>
              <a:spcAft>
                <a:spcPts val="0"/>
              </a:spcAft>
              <a:buClr>
                <a:schemeClr val="accent1"/>
              </a:buClr>
              <a:buSzPts val="2432"/>
              <a:buFont typeface="Noto Sans Symbols"/>
              <a:buNone/>
            </a:pPr>
            <a:endParaRPr lang="en" b="0" i="0" u="none" strike="noStrike" cap="none" dirty="0">
              <a:solidFill>
                <a:srgbClr val="333333"/>
              </a:solidFill>
              <a:latin typeface="Cabin" panose="020B0604020202020204" charset="0"/>
              <a:ea typeface="Cabin"/>
              <a:cs typeface="Cabin"/>
              <a:sym typeface="Cabin"/>
            </a:endParaRPr>
          </a:p>
          <a:p>
            <a:pPr marL="0" indent="0">
              <a:spcBef>
                <a:spcPts val="0"/>
              </a:spcBef>
              <a:buSzPts val="2432"/>
              <a:buNone/>
            </a:pPr>
            <a:r>
              <a:rPr lang="en" b="0" i="0" u="none" strike="noStrike" cap="none" dirty="0" smtClean="0">
                <a:solidFill>
                  <a:srgbClr val="333333"/>
                </a:solidFill>
                <a:latin typeface="Cabin" panose="020B0604020202020204" charset="0"/>
                <a:ea typeface="Cabin"/>
                <a:cs typeface="Cabin"/>
                <a:sym typeface="Cabin"/>
              </a:rPr>
              <a:t>haemoglobin </a:t>
            </a:r>
            <a:r>
              <a:rPr lang="en" b="0" i="0" u="none" strike="noStrike" cap="none" dirty="0">
                <a:solidFill>
                  <a:srgbClr val="333333"/>
                </a:solidFill>
                <a:latin typeface="Cabin" panose="020B0604020202020204" charset="0"/>
                <a:ea typeface="Cabin"/>
                <a:cs typeface="Cabin"/>
                <a:sym typeface="Cabin"/>
              </a:rPr>
              <a:t>(</a:t>
            </a:r>
            <a:r>
              <a:rPr lang="en" b="0" i="0" u="none" strike="noStrike" cap="none" dirty="0" smtClean="0">
                <a:solidFill>
                  <a:srgbClr val="333333"/>
                </a:solidFill>
                <a:latin typeface="Cabin" panose="020B0604020202020204" charset="0"/>
                <a:ea typeface="Cabin"/>
                <a:cs typeface="Cabin"/>
                <a:sym typeface="Cabin"/>
              </a:rPr>
              <a:t>Hb)</a:t>
            </a:r>
            <a:endParaRPr lang="en" dirty="0">
              <a:latin typeface="Cabin" panose="020B0604020202020204" charset="0"/>
              <a:sym typeface="Cabin"/>
            </a:endParaRPr>
          </a:p>
          <a:p>
            <a:pPr marL="0" indent="0">
              <a:spcBef>
                <a:spcPts val="0"/>
              </a:spcBef>
              <a:buSzPts val="2432"/>
              <a:buNone/>
            </a:pPr>
            <a:r>
              <a:rPr lang="en" b="0" i="0" u="none" strike="noStrike" cap="none" dirty="0" smtClean="0">
                <a:solidFill>
                  <a:srgbClr val="333333"/>
                </a:solidFill>
                <a:latin typeface="Cabin" panose="020B0604020202020204" charset="0"/>
                <a:ea typeface="Cabin"/>
                <a:cs typeface="Cabin"/>
                <a:sym typeface="Cabin"/>
              </a:rPr>
              <a:t>haematocrit </a:t>
            </a:r>
            <a:r>
              <a:rPr lang="en" b="0" i="0" u="none" strike="noStrike" cap="none" dirty="0">
                <a:solidFill>
                  <a:srgbClr val="333333"/>
                </a:solidFill>
                <a:latin typeface="Cabin" panose="020B0604020202020204" charset="0"/>
                <a:ea typeface="Cabin"/>
                <a:cs typeface="Cabin"/>
                <a:sym typeface="Cabin"/>
              </a:rPr>
              <a:t>(</a:t>
            </a:r>
            <a:r>
              <a:rPr lang="en" b="0" i="0" u="none" strike="noStrike" cap="none" dirty="0" smtClean="0">
                <a:solidFill>
                  <a:srgbClr val="333333"/>
                </a:solidFill>
                <a:latin typeface="Cabin" panose="020B0604020202020204" charset="0"/>
                <a:ea typeface="Cabin"/>
                <a:cs typeface="Cabin"/>
                <a:sym typeface="Cabin"/>
              </a:rPr>
              <a:t>Hct)</a:t>
            </a:r>
            <a:endParaRPr lang="en" dirty="0">
              <a:latin typeface="Cabin" panose="020B0604020202020204" charset="0"/>
              <a:sym typeface="Cabin"/>
            </a:endParaRPr>
          </a:p>
          <a:p>
            <a:pPr marL="0" indent="0">
              <a:spcBef>
                <a:spcPts val="0"/>
              </a:spcBef>
              <a:buSzPts val="2432"/>
              <a:buNone/>
            </a:pPr>
            <a:r>
              <a:rPr lang="en" b="0" i="0" u="none" strike="noStrike" cap="none" dirty="0" smtClean="0">
                <a:solidFill>
                  <a:srgbClr val="333333"/>
                </a:solidFill>
                <a:latin typeface="Cabin" panose="020B0604020202020204" charset="0"/>
                <a:ea typeface="Cabin"/>
                <a:cs typeface="Cabin"/>
                <a:sym typeface="Cabin"/>
              </a:rPr>
              <a:t>white </a:t>
            </a:r>
            <a:r>
              <a:rPr lang="en" b="0" i="0" u="none" strike="noStrike" cap="none" dirty="0">
                <a:solidFill>
                  <a:srgbClr val="333333"/>
                </a:solidFill>
                <a:latin typeface="Cabin" panose="020B0604020202020204" charset="0"/>
                <a:ea typeface="Cabin"/>
                <a:cs typeface="Cabin"/>
                <a:sym typeface="Cabin"/>
              </a:rPr>
              <a:t>blood cell </a:t>
            </a:r>
            <a:r>
              <a:rPr lang="en" b="0" i="0" u="none" strike="noStrike" cap="none" dirty="0" smtClean="0">
                <a:solidFill>
                  <a:srgbClr val="333333"/>
                </a:solidFill>
                <a:latin typeface="Cabin" panose="020B0604020202020204" charset="0"/>
                <a:ea typeface="Cabin"/>
                <a:cs typeface="Cabin"/>
                <a:sym typeface="Cabin"/>
              </a:rPr>
              <a:t>indices</a:t>
            </a:r>
            <a:endParaRPr lang="en" dirty="0">
              <a:latin typeface="Cabin" panose="020B0604020202020204" charset="0"/>
              <a:sym typeface="Cabin"/>
            </a:endParaRPr>
          </a:p>
          <a:p>
            <a:pPr marL="0" indent="0">
              <a:spcBef>
                <a:spcPts val="0"/>
              </a:spcBef>
              <a:buSzPts val="2432"/>
              <a:buNone/>
            </a:pPr>
            <a:r>
              <a:rPr lang="en" b="0" i="0" u="none" strike="noStrike" cap="none" dirty="0" smtClean="0">
                <a:solidFill>
                  <a:srgbClr val="333333"/>
                </a:solidFill>
                <a:latin typeface="Cabin" panose="020B0604020202020204" charset="0"/>
                <a:ea typeface="Cabin"/>
                <a:cs typeface="Cabin"/>
                <a:sym typeface="Cabin"/>
              </a:rPr>
              <a:t>red </a:t>
            </a:r>
            <a:r>
              <a:rPr lang="en" b="0" i="0" u="none" strike="noStrike" cap="none" dirty="0">
                <a:solidFill>
                  <a:srgbClr val="333333"/>
                </a:solidFill>
                <a:latin typeface="Cabin" panose="020B0604020202020204" charset="0"/>
                <a:ea typeface="Cabin"/>
                <a:cs typeface="Cabin"/>
                <a:sym typeface="Cabin"/>
              </a:rPr>
              <a:t>blood cell </a:t>
            </a:r>
            <a:r>
              <a:rPr lang="en" b="0" i="0" u="none" strike="noStrike" cap="none" dirty="0" smtClean="0">
                <a:solidFill>
                  <a:srgbClr val="333333"/>
                </a:solidFill>
                <a:latin typeface="Cabin" panose="020B0604020202020204" charset="0"/>
                <a:ea typeface="Cabin"/>
                <a:cs typeface="Cabin"/>
                <a:sym typeface="Cabin"/>
              </a:rPr>
              <a:t>indices</a:t>
            </a:r>
            <a:endParaRPr lang="en" dirty="0">
              <a:latin typeface="Cabin" panose="020B0604020202020204" charset="0"/>
              <a:sym typeface="Cabin"/>
            </a:endParaRPr>
          </a:p>
          <a:p>
            <a:pPr marL="0" indent="0">
              <a:spcBef>
                <a:spcPts val="0"/>
              </a:spcBef>
              <a:buSzPts val="2432"/>
              <a:buNone/>
            </a:pPr>
            <a:r>
              <a:rPr lang="en" b="0" i="0" u="none" strike="noStrike" cap="none" dirty="0" smtClean="0">
                <a:solidFill>
                  <a:srgbClr val="333333"/>
                </a:solidFill>
                <a:latin typeface="Cabin" panose="020B0604020202020204" charset="0"/>
                <a:ea typeface="Cabin"/>
                <a:cs typeface="Cabin"/>
                <a:sym typeface="Cabin"/>
              </a:rPr>
              <a:t>platelets</a:t>
            </a:r>
            <a:endParaRPr dirty="0">
              <a:latin typeface="Cabin" panose="020B0604020202020204" charset="0"/>
            </a:endParaRPr>
          </a:p>
          <a:p>
            <a:pPr marL="274320" marR="0" lvl="0" indent="-119888" algn="l" rtl="0">
              <a:spcBef>
                <a:spcPts val="2733"/>
              </a:spcBef>
              <a:spcAft>
                <a:spcPts val="0"/>
              </a:spcAft>
              <a:buClr>
                <a:schemeClr val="accent1"/>
              </a:buClr>
              <a:buSzPts val="2432"/>
              <a:buFont typeface="Noto Sans Symbols"/>
              <a:buNone/>
            </a:pPr>
            <a:endParaRPr b="0" i="0" u="none" strike="noStrike" cap="none" dirty="0">
              <a:solidFill>
                <a:schemeClr val="dk1"/>
              </a:solidFill>
              <a:latin typeface="Cabin"/>
              <a:ea typeface="Cabin"/>
              <a:cs typeface="Cabin"/>
              <a:sym typeface="Cabin"/>
            </a:endParaRPr>
          </a:p>
        </p:txBody>
      </p:sp>
      <p:sp>
        <p:nvSpPr>
          <p:cNvPr id="2" name="Date Placeholder 1"/>
          <p:cNvSpPr>
            <a:spLocks noGrp="1"/>
          </p:cNvSpPr>
          <p:nvPr>
            <p:ph type="dt" sz="half" idx="10"/>
          </p:nvPr>
        </p:nvSpPr>
        <p:spPr/>
        <p:txBody>
          <a:bodyPr/>
          <a:lstStyle/>
          <a:p>
            <a:fld id="{473BFBE6-4AFA-4DD5-94E0-8FDD0DA853D8}" type="datetime1">
              <a:rPr lang="en-US" smtClean="0"/>
              <a:t>11/20/2018</a:t>
            </a:fld>
            <a:endParaRPr lang="en-AU"/>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Shape 349"/>
        <p:cNvGrpSpPr/>
        <p:nvPr/>
      </p:nvGrpSpPr>
      <p:grpSpPr>
        <a:xfrm>
          <a:off x="0" y="0"/>
          <a:ext cx="0" cy="0"/>
          <a:chOff x="0" y="0"/>
          <a:chExt cx="0" cy="0"/>
        </a:xfrm>
      </p:grpSpPr>
      <p:sp>
        <p:nvSpPr>
          <p:cNvPr id="350" name="Google Shape;350;p40"/>
          <p:cNvSpPr/>
          <p:nvPr/>
        </p:nvSpPr>
        <p:spPr>
          <a:xfrm>
            <a:off x="631276" y="6488668"/>
            <a:ext cx="4082080"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 sz="1800">
                <a:solidFill>
                  <a:schemeClr val="dk1"/>
                </a:solidFill>
                <a:latin typeface="Cabin"/>
                <a:ea typeface="Cabin"/>
                <a:cs typeface="Cabin"/>
                <a:sym typeface="Cabin"/>
              </a:rPr>
              <a:t>http://www.b12-vitamin.com/blood-levels/</a:t>
            </a:r>
            <a:endParaRPr/>
          </a:p>
        </p:txBody>
      </p:sp>
      <p:graphicFrame>
        <p:nvGraphicFramePr>
          <p:cNvPr id="351" name="Google Shape;351;p40"/>
          <p:cNvGraphicFramePr/>
          <p:nvPr/>
        </p:nvGraphicFramePr>
        <p:xfrm>
          <a:off x="496195" y="234466"/>
          <a:ext cx="11016926" cy="6688340"/>
        </p:xfrm>
        <a:graphic>
          <a:graphicData uri="http://schemas.openxmlformats.org/drawingml/2006/table">
            <a:tbl>
              <a:tblPr firstRow="1" bandRow="1">
                <a:noFill/>
                <a:tableStyleId>{3B9BA1BE-4BED-49C5-BEF4-83D2CA509610}</a:tableStyleId>
              </a:tblPr>
              <a:tblGrid>
                <a:gridCol w="5239575"/>
                <a:gridCol w="5777351"/>
              </a:tblGrid>
              <a:tr h="370850">
                <a:tc>
                  <a:txBody>
                    <a:bodyPr/>
                    <a:lstStyle/>
                    <a:p>
                      <a:pPr marL="0" marR="0" lvl="0" indent="0" algn="l" rtl="0">
                        <a:spcBef>
                          <a:spcPts val="0"/>
                        </a:spcBef>
                        <a:spcAft>
                          <a:spcPts val="0"/>
                        </a:spcAft>
                        <a:buNone/>
                      </a:pPr>
                      <a:r>
                        <a:rPr lang="en" sz="1800" u="none" strike="noStrike" cap="none"/>
                        <a:t>Disease</a:t>
                      </a:r>
                      <a:endParaRPr sz="1800"/>
                    </a:p>
                  </a:txBody>
                  <a:tcPr marL="91451" marR="91451" marT="45725" marB="45725"/>
                </a:tc>
                <a:tc>
                  <a:txBody>
                    <a:bodyPr/>
                    <a:lstStyle/>
                    <a:p>
                      <a:pPr marL="0" marR="0" lvl="0" indent="0" algn="l" rtl="0">
                        <a:spcBef>
                          <a:spcPts val="0"/>
                        </a:spcBef>
                        <a:spcAft>
                          <a:spcPts val="0"/>
                        </a:spcAft>
                        <a:buNone/>
                      </a:pPr>
                      <a:r>
                        <a:rPr lang="en" sz="1800"/>
                        <a:t>Mechanism</a:t>
                      </a:r>
                      <a:endParaRPr sz="1800"/>
                    </a:p>
                  </a:txBody>
                  <a:tcPr marL="91451" marR="91451" marT="45725" marB="45725"/>
                </a:tc>
              </a:tr>
              <a:tr h="370850">
                <a:tc>
                  <a:txBody>
                    <a:bodyPr/>
                    <a:lstStyle/>
                    <a:p>
                      <a:pPr marL="0" marR="0" lvl="0" indent="0" algn="l" rtl="0">
                        <a:spcBef>
                          <a:spcPts val="0"/>
                        </a:spcBef>
                        <a:spcAft>
                          <a:spcPts val="0"/>
                        </a:spcAft>
                        <a:buNone/>
                      </a:pPr>
                      <a:r>
                        <a:rPr lang="en" sz="1800" b="0" i="0">
                          <a:solidFill>
                            <a:schemeClr val="dk1"/>
                          </a:solidFill>
                          <a:latin typeface="Cabin"/>
                          <a:ea typeface="Cabin"/>
                          <a:cs typeface="Cabin"/>
                          <a:sym typeface="Cabin"/>
                        </a:rPr>
                        <a:t>Alcoholic liver disease</a:t>
                      </a:r>
                      <a:r>
                        <a:rPr lang="en" sz="1800" b="0" i="0" baseline="30000">
                          <a:solidFill>
                            <a:schemeClr val="dk1"/>
                          </a:solidFill>
                          <a:latin typeface="Cabin"/>
                          <a:ea typeface="Cabin"/>
                          <a:cs typeface="Cabin"/>
                          <a:sym typeface="Cabin"/>
                        </a:rPr>
                        <a:t>19,20</a:t>
                      </a:r>
                      <a:r>
                        <a:rPr lang="en" sz="1800" b="0" i="0" u="none">
                          <a:solidFill>
                            <a:schemeClr val="dk1"/>
                          </a:solidFill>
                          <a:latin typeface="Cabin"/>
                          <a:ea typeface="Cabin"/>
                          <a:cs typeface="Cabin"/>
                          <a:sym typeface="Cabin"/>
                        </a:rPr>
                        <a:t>(Lambert et al., 1997(Baker, Leevy, DeAngelis, Frank, &amp; Baker, 1998))</a:t>
                      </a:r>
                      <a:endParaRPr sz="1800" b="0" i="0" u="none"/>
                    </a:p>
                  </a:txBody>
                  <a:tcPr marL="91451" marR="91451" marT="45725" marB="45725"/>
                </a:tc>
                <a:tc>
                  <a:txBody>
                    <a:bodyPr/>
                    <a:lstStyle/>
                    <a:p>
                      <a:pPr marL="0" marR="0" lvl="0" indent="0" algn="l" rtl="0">
                        <a:spcBef>
                          <a:spcPts val="0"/>
                        </a:spcBef>
                        <a:spcAft>
                          <a:spcPts val="0"/>
                        </a:spcAft>
                        <a:buNone/>
                      </a:pPr>
                      <a:r>
                        <a:rPr lang="en" sz="1600" b="0" i="0" u="none" strike="noStrike">
                          <a:solidFill>
                            <a:srgbClr val="000000"/>
                          </a:solidFill>
                          <a:latin typeface="Arial"/>
                          <a:ea typeface="Arial"/>
                          <a:cs typeface="Arial"/>
                          <a:sym typeface="Arial"/>
                        </a:rPr>
                        <a:t>Deficiency in production of transcobalamin II</a:t>
                      </a:r>
                      <a:endParaRPr/>
                    </a:p>
                    <a:p>
                      <a:pPr marL="0" marR="0" lvl="0" indent="0" algn="l" rtl="0">
                        <a:spcBef>
                          <a:spcPts val="0"/>
                        </a:spcBef>
                        <a:spcAft>
                          <a:spcPts val="0"/>
                        </a:spcAft>
                        <a:buNone/>
                      </a:pPr>
                      <a:r>
                        <a:rPr lang="en" sz="1600" b="0" i="0" u="none" strike="noStrike">
                          <a:solidFill>
                            <a:srgbClr val="000000"/>
                          </a:solidFill>
                          <a:latin typeface="Arial"/>
                          <a:ea typeface="Arial"/>
                          <a:cs typeface="Arial"/>
                          <a:sym typeface="Arial"/>
                        </a:rPr>
                        <a:t>Overproduction of transcobalamin I und II</a:t>
                      </a:r>
                      <a:endParaRPr sz="1600" b="0" i="0" u="none" strike="noStrike">
                        <a:solidFill>
                          <a:srgbClr val="000000"/>
                        </a:solidFill>
                        <a:latin typeface="Arial"/>
                        <a:ea typeface="Arial"/>
                        <a:cs typeface="Arial"/>
                        <a:sym typeface="Arial"/>
                      </a:endParaRPr>
                    </a:p>
                  </a:txBody>
                  <a:tcPr marL="82275" marR="9151" marT="9150" marB="0" anchor="ctr"/>
                </a:tc>
              </a:tr>
              <a:tr h="370850">
                <a:tc>
                  <a:txBody>
                    <a:bodyPr/>
                    <a:lstStyle/>
                    <a:p>
                      <a:pPr marL="0" marR="0" lvl="0" indent="0" algn="l" rtl="0">
                        <a:spcBef>
                          <a:spcPts val="0"/>
                        </a:spcBef>
                        <a:spcAft>
                          <a:spcPts val="0"/>
                        </a:spcAft>
                        <a:buNone/>
                      </a:pPr>
                      <a:r>
                        <a:rPr lang="en" sz="1800" b="0" i="0">
                          <a:solidFill>
                            <a:schemeClr val="dk1"/>
                          </a:solidFill>
                          <a:latin typeface="Cabin"/>
                          <a:ea typeface="Cabin"/>
                          <a:cs typeface="Cabin"/>
                          <a:sym typeface="Cabin"/>
                        </a:rPr>
                        <a:t>Hepatitis</a:t>
                      </a:r>
                      <a:r>
                        <a:rPr lang="en" sz="1800" b="0" i="0" u="none">
                          <a:solidFill>
                            <a:schemeClr val="dk1"/>
                          </a:solidFill>
                          <a:latin typeface="Cabin"/>
                          <a:ea typeface="Cabin"/>
                          <a:cs typeface="Cabin"/>
                          <a:sym typeface="Cabin"/>
                        </a:rPr>
                        <a:t>(Hagelskjaer &amp; Rasmussen, 1992)</a:t>
                      </a:r>
                      <a:endParaRPr sz="1800" b="0" i="0" u="none"/>
                    </a:p>
                  </a:txBody>
                  <a:tcPr marL="91451" marR="91451" marT="45725" marB="45725"/>
                </a:tc>
                <a:tc>
                  <a:txBody>
                    <a:bodyPr/>
                    <a:lstStyle/>
                    <a:p>
                      <a:pPr marL="0" marR="0" lvl="0" indent="0" algn="l" rtl="0">
                        <a:spcBef>
                          <a:spcPts val="0"/>
                        </a:spcBef>
                        <a:spcAft>
                          <a:spcPts val="0"/>
                        </a:spcAft>
                        <a:buNone/>
                      </a:pPr>
                      <a:r>
                        <a:rPr lang="en" sz="2000" b="0" i="0">
                          <a:solidFill>
                            <a:schemeClr val="dk1"/>
                          </a:solidFill>
                          <a:latin typeface="Cabin"/>
                          <a:ea typeface="Cabin"/>
                          <a:cs typeface="Cabin"/>
                          <a:sym typeface="Cabin"/>
                        </a:rPr>
                        <a:t>Release of vitamin B12 from the body store in the liver</a:t>
                      </a:r>
                      <a:endParaRPr/>
                    </a:p>
                    <a:p>
                      <a:pPr marL="0" marR="0" lvl="0" indent="0" algn="l" rtl="0">
                        <a:spcBef>
                          <a:spcPts val="0"/>
                        </a:spcBef>
                        <a:spcAft>
                          <a:spcPts val="0"/>
                        </a:spcAft>
                        <a:buNone/>
                      </a:pPr>
                      <a:r>
                        <a:rPr lang="en" sz="2000" b="0" i="0">
                          <a:solidFill>
                            <a:schemeClr val="dk1"/>
                          </a:solidFill>
                          <a:latin typeface="Cabin"/>
                          <a:ea typeface="Cabin"/>
                          <a:cs typeface="Cabin"/>
                          <a:sym typeface="Cabin"/>
                        </a:rPr>
                        <a:t>Deficiency in production of transcobalamin II</a:t>
                      </a:r>
                      <a:endParaRPr/>
                    </a:p>
                  </a:txBody>
                  <a:tcPr marL="82275" marR="9151" marT="9150" marB="0" anchor="ctr"/>
                </a:tc>
              </a:tr>
              <a:tr h="370850">
                <a:tc>
                  <a:txBody>
                    <a:bodyPr/>
                    <a:lstStyle/>
                    <a:p>
                      <a:pPr marL="0" marR="0" lvl="0" indent="0" algn="l" rtl="0">
                        <a:spcBef>
                          <a:spcPts val="0"/>
                        </a:spcBef>
                        <a:spcAft>
                          <a:spcPts val="0"/>
                        </a:spcAft>
                        <a:buNone/>
                      </a:pPr>
                      <a:r>
                        <a:rPr lang="en" sz="1800" b="0" i="0">
                          <a:solidFill>
                            <a:schemeClr val="dk1"/>
                          </a:solidFill>
                          <a:latin typeface="Cabin"/>
                          <a:ea typeface="Cabin"/>
                          <a:cs typeface="Cabin"/>
                          <a:sym typeface="Cabin"/>
                        </a:rPr>
                        <a:t>Liver cirrhosis</a:t>
                      </a:r>
                      <a:endParaRPr sz="1800"/>
                    </a:p>
                  </a:txBody>
                  <a:tcPr marL="91451" marR="91451" marT="45725" marB="45725"/>
                </a:tc>
                <a:tc>
                  <a:txBody>
                    <a:bodyPr/>
                    <a:lstStyle/>
                    <a:p>
                      <a:pPr marL="0" marR="0" lvl="0" indent="0" algn="l" rtl="0">
                        <a:spcBef>
                          <a:spcPts val="0"/>
                        </a:spcBef>
                        <a:spcAft>
                          <a:spcPts val="0"/>
                        </a:spcAft>
                        <a:buNone/>
                      </a:pPr>
                      <a:r>
                        <a:rPr lang="en" sz="2000" b="0" i="0">
                          <a:solidFill>
                            <a:schemeClr val="dk1"/>
                          </a:solidFill>
                          <a:latin typeface="Cabin"/>
                          <a:ea typeface="Cabin"/>
                          <a:cs typeface="Cabin"/>
                          <a:sym typeface="Cabin"/>
                        </a:rPr>
                        <a:t>Deficiency in absorption of vitamin B12 by the liver</a:t>
                      </a:r>
                      <a:endParaRPr sz="2000" b="0" i="0" u="none" strike="noStrike">
                        <a:solidFill>
                          <a:srgbClr val="000000"/>
                        </a:solidFill>
                        <a:latin typeface="Arial"/>
                        <a:ea typeface="Arial"/>
                        <a:cs typeface="Arial"/>
                        <a:sym typeface="Arial"/>
                      </a:endParaRPr>
                    </a:p>
                  </a:txBody>
                  <a:tcPr marL="82275" marR="9151" marT="9150" marB="0" anchor="ctr"/>
                </a:tc>
              </a:tr>
              <a:tr h="370850">
                <a:tc>
                  <a:txBody>
                    <a:bodyPr/>
                    <a:lstStyle/>
                    <a:p>
                      <a:pPr marL="0" marR="0" lvl="0" indent="0" algn="l" rtl="0">
                        <a:spcBef>
                          <a:spcPts val="0"/>
                        </a:spcBef>
                        <a:spcAft>
                          <a:spcPts val="0"/>
                        </a:spcAft>
                        <a:buNone/>
                      </a:pPr>
                      <a:r>
                        <a:rPr lang="en" sz="1800"/>
                        <a:t>Tumour in Liver, Hepatocellular carcinoma, Secondary Liver tumours, Breast Cancer, Bowel Cancer, Stomach tumours, Pancreatic cancer</a:t>
                      </a:r>
                      <a:endParaRPr sz="1800"/>
                    </a:p>
                  </a:txBody>
                  <a:tcPr marL="91451" marR="91451" marT="45725" marB="45725"/>
                </a:tc>
                <a:tc>
                  <a:txBody>
                    <a:bodyPr/>
                    <a:lstStyle/>
                    <a:p>
                      <a:pPr marL="0" marR="0" lvl="0" indent="0" algn="l" rtl="0">
                        <a:lnSpc>
                          <a:spcPct val="100000"/>
                        </a:lnSpc>
                        <a:spcBef>
                          <a:spcPts val="0"/>
                        </a:spcBef>
                        <a:spcAft>
                          <a:spcPts val="0"/>
                        </a:spcAft>
                        <a:buClr>
                          <a:schemeClr val="dk1"/>
                        </a:buClr>
                        <a:buSzPts val="2000"/>
                        <a:buFont typeface="Cabin"/>
                        <a:buNone/>
                      </a:pPr>
                      <a:r>
                        <a:rPr lang="en" sz="2000" u="none" strike="noStrike"/>
                        <a:t>Deficiency in excretion of B12</a:t>
                      </a:r>
                      <a:endParaRPr sz="2000" b="0" i="0" u="none" strike="noStrike">
                        <a:solidFill>
                          <a:srgbClr val="000000"/>
                        </a:solidFill>
                        <a:latin typeface="Arial"/>
                        <a:ea typeface="Arial"/>
                        <a:cs typeface="Arial"/>
                        <a:sym typeface="Arial"/>
                      </a:endParaRPr>
                    </a:p>
                    <a:p>
                      <a:pPr marL="0" marR="0" lvl="0" indent="0" algn="l" rtl="0">
                        <a:spcBef>
                          <a:spcPts val="0"/>
                        </a:spcBef>
                        <a:spcAft>
                          <a:spcPts val="0"/>
                        </a:spcAft>
                        <a:buNone/>
                      </a:pPr>
                      <a:r>
                        <a:rPr lang="en" sz="2000" u="none" strike="noStrike"/>
                        <a:t>Increased or Elevated production of transcobalamins</a:t>
                      </a:r>
                      <a:endParaRPr sz="2000" b="0" i="0" u="none" strike="noStrike">
                        <a:solidFill>
                          <a:srgbClr val="000000"/>
                        </a:solidFill>
                        <a:latin typeface="Arial"/>
                        <a:ea typeface="Arial"/>
                        <a:cs typeface="Arial"/>
                        <a:sym typeface="Arial"/>
                      </a:endParaRPr>
                    </a:p>
                  </a:txBody>
                  <a:tcPr marL="82275" marR="9151" marT="9150" marB="0" anchor="ctr"/>
                </a:tc>
              </a:tr>
              <a:tr h="397750">
                <a:tc>
                  <a:txBody>
                    <a:bodyPr/>
                    <a:lstStyle/>
                    <a:p>
                      <a:pPr marL="0" marR="0" lvl="0" indent="0" algn="l" rtl="0">
                        <a:lnSpc>
                          <a:spcPct val="100000"/>
                        </a:lnSpc>
                        <a:spcBef>
                          <a:spcPts val="0"/>
                        </a:spcBef>
                        <a:spcAft>
                          <a:spcPts val="0"/>
                        </a:spcAft>
                        <a:buClr>
                          <a:schemeClr val="dk1"/>
                        </a:buClr>
                        <a:buSzPts val="1800"/>
                        <a:buFont typeface="Cabin"/>
                        <a:buNone/>
                      </a:pPr>
                      <a:r>
                        <a:rPr lang="en" sz="1800" u="none" strike="noStrike"/>
                        <a:t>Chronic myelogenous leukemia (CML)</a:t>
                      </a:r>
                      <a:r>
                        <a:rPr lang="en" sz="1800" u="none" strike="noStrike" baseline="30000"/>
                        <a:t>14</a:t>
                      </a:r>
                      <a:endParaRPr sz="1800" b="0" i="0" u="none" strike="noStrike">
                        <a:solidFill>
                          <a:srgbClr val="000000"/>
                        </a:solidFill>
                        <a:latin typeface="Arial"/>
                        <a:ea typeface="Arial"/>
                        <a:cs typeface="Arial"/>
                        <a:sym typeface="Arial"/>
                      </a:endParaRPr>
                    </a:p>
                  </a:txBody>
                  <a:tcPr marL="91451" marR="91451" marT="45725" marB="45725"/>
                </a:tc>
                <a:tc>
                  <a:txBody>
                    <a:bodyPr/>
                    <a:lstStyle/>
                    <a:p>
                      <a:pPr marL="0" marR="0" lvl="0" indent="0" algn="l" rtl="0">
                        <a:spcBef>
                          <a:spcPts val="0"/>
                        </a:spcBef>
                        <a:spcAft>
                          <a:spcPts val="0"/>
                        </a:spcAft>
                        <a:buNone/>
                      </a:pPr>
                      <a:r>
                        <a:rPr lang="en" sz="2000" u="none" strike="noStrike"/>
                        <a:t>Elevated production of granulocytic haptocorrin</a:t>
                      </a:r>
                      <a:endParaRPr sz="2000" b="0" i="0" u="none" strike="noStrike">
                        <a:solidFill>
                          <a:srgbClr val="000000"/>
                        </a:solidFill>
                        <a:latin typeface="Arial"/>
                        <a:ea typeface="Arial"/>
                        <a:cs typeface="Arial"/>
                        <a:sym typeface="Arial"/>
                      </a:endParaRPr>
                    </a:p>
                  </a:txBody>
                  <a:tcPr marL="82275" marR="9151" marT="9150" marB="0" anchor="ctr"/>
                </a:tc>
              </a:tr>
              <a:tr h="397750">
                <a:tc>
                  <a:txBody>
                    <a:bodyPr/>
                    <a:lstStyle/>
                    <a:p>
                      <a:pPr marL="0" marR="0" lvl="0" indent="0" algn="l" rtl="0">
                        <a:lnSpc>
                          <a:spcPct val="100000"/>
                        </a:lnSpc>
                        <a:spcBef>
                          <a:spcPts val="0"/>
                        </a:spcBef>
                        <a:spcAft>
                          <a:spcPts val="0"/>
                        </a:spcAft>
                        <a:buClr>
                          <a:schemeClr val="dk1"/>
                        </a:buClr>
                        <a:buSzPts val="1800"/>
                        <a:buFont typeface="Cabin"/>
                        <a:buNone/>
                      </a:pPr>
                      <a:r>
                        <a:rPr lang="en" sz="1800" u="none" strike="noStrike"/>
                        <a:t>Polycythemia vera (PV, Polycythemia, PCV)</a:t>
                      </a:r>
                      <a:r>
                        <a:rPr lang="en" sz="1800" u="none" strike="noStrike" baseline="30000"/>
                        <a:t>15,16</a:t>
                      </a:r>
                      <a:endParaRPr sz="1800" b="0" i="0" u="none" strike="noStrike">
                        <a:solidFill>
                          <a:srgbClr val="000000"/>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Clr>
                          <a:schemeClr val="dk1"/>
                        </a:buClr>
                        <a:buSzPts val="2000"/>
                        <a:buFont typeface="Cabin"/>
                        <a:buNone/>
                      </a:pPr>
                      <a:r>
                        <a:rPr lang="en" sz="2000" u="none" strike="noStrike"/>
                        <a:t>Increased release of granulocytic haptocorrin</a:t>
                      </a:r>
                      <a:endParaRPr sz="2000" b="0" i="0" u="none" strike="noStrike">
                        <a:solidFill>
                          <a:srgbClr val="000000"/>
                        </a:solidFill>
                        <a:latin typeface="Arial"/>
                        <a:ea typeface="Arial"/>
                        <a:cs typeface="Arial"/>
                        <a:sym typeface="Arial"/>
                      </a:endParaRPr>
                    </a:p>
                    <a:p>
                      <a:pPr marL="0" marR="0" lvl="0" indent="0" algn="l" rtl="0">
                        <a:spcBef>
                          <a:spcPts val="0"/>
                        </a:spcBef>
                        <a:spcAft>
                          <a:spcPts val="0"/>
                        </a:spcAft>
                        <a:buNone/>
                      </a:pPr>
                      <a:endParaRPr sz="2000" b="0" i="0" u="none" strike="noStrike">
                        <a:solidFill>
                          <a:srgbClr val="000000"/>
                        </a:solidFill>
                        <a:latin typeface="Arial"/>
                        <a:ea typeface="Arial"/>
                        <a:cs typeface="Arial"/>
                        <a:sym typeface="Arial"/>
                      </a:endParaRPr>
                    </a:p>
                  </a:txBody>
                  <a:tcPr marL="82275" marR="9151" marT="9150" marB="0" anchor="ctr"/>
                </a:tc>
              </a:tr>
              <a:tr h="397750">
                <a:tc>
                  <a:txBody>
                    <a:bodyPr/>
                    <a:lstStyle/>
                    <a:p>
                      <a:pPr marL="0" marR="0" lvl="0" indent="0" algn="l" rtl="0">
                        <a:lnSpc>
                          <a:spcPct val="100000"/>
                        </a:lnSpc>
                        <a:spcBef>
                          <a:spcPts val="0"/>
                        </a:spcBef>
                        <a:spcAft>
                          <a:spcPts val="0"/>
                        </a:spcAft>
                        <a:buClr>
                          <a:schemeClr val="dk1"/>
                        </a:buClr>
                        <a:buSzPts val="1800"/>
                        <a:buFont typeface="Cabin"/>
                        <a:buNone/>
                      </a:pPr>
                      <a:r>
                        <a:rPr lang="en" sz="1800" u="none" strike="noStrike"/>
                        <a:t>Myelofibrosis (osteomyelofibrosis, OMF, bone marrow fibrosis) 17</a:t>
                      </a:r>
                      <a:endParaRPr sz="1800" b="0" i="0" u="none" strike="noStrike">
                        <a:solidFill>
                          <a:srgbClr val="000000"/>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Clr>
                          <a:schemeClr val="dk1"/>
                        </a:buClr>
                        <a:buSzPts val="2000"/>
                        <a:buFont typeface="Cabin"/>
                        <a:buNone/>
                      </a:pPr>
                      <a:r>
                        <a:rPr lang="en" sz="2000" u="none" strike="noStrike"/>
                        <a:t>Increased production of transcobalamins</a:t>
                      </a:r>
                      <a:endParaRPr sz="2000" b="0" i="0" u="none" strike="noStrike">
                        <a:solidFill>
                          <a:srgbClr val="000000"/>
                        </a:solidFill>
                        <a:latin typeface="Arial"/>
                        <a:ea typeface="Arial"/>
                        <a:cs typeface="Arial"/>
                        <a:sym typeface="Arial"/>
                      </a:endParaRPr>
                    </a:p>
                    <a:p>
                      <a:pPr marL="0" marR="0" lvl="0" indent="0" algn="l" rtl="0">
                        <a:spcBef>
                          <a:spcPts val="0"/>
                        </a:spcBef>
                        <a:spcAft>
                          <a:spcPts val="0"/>
                        </a:spcAft>
                        <a:buNone/>
                      </a:pPr>
                      <a:endParaRPr sz="2000" b="0" i="0" u="none" strike="noStrike">
                        <a:solidFill>
                          <a:srgbClr val="000000"/>
                        </a:solidFill>
                        <a:latin typeface="Arial"/>
                        <a:ea typeface="Arial"/>
                        <a:cs typeface="Arial"/>
                        <a:sym typeface="Arial"/>
                      </a:endParaRPr>
                    </a:p>
                  </a:txBody>
                  <a:tcPr marL="82275" marR="9151" marT="9150" marB="0" anchor="ctr"/>
                </a:tc>
              </a:tr>
              <a:tr h="397750">
                <a:tc>
                  <a:txBody>
                    <a:bodyPr/>
                    <a:lstStyle/>
                    <a:p>
                      <a:pPr marL="0" marR="0" lvl="0" indent="0" algn="l" rtl="0">
                        <a:lnSpc>
                          <a:spcPct val="100000"/>
                        </a:lnSpc>
                        <a:spcBef>
                          <a:spcPts val="0"/>
                        </a:spcBef>
                        <a:spcAft>
                          <a:spcPts val="0"/>
                        </a:spcAft>
                        <a:buClr>
                          <a:schemeClr val="dk1"/>
                        </a:buClr>
                        <a:buSzPts val="1800"/>
                        <a:buFont typeface="Cabin"/>
                        <a:buNone/>
                      </a:pPr>
                      <a:r>
                        <a:rPr lang="en" sz="1800" u="none" strike="noStrike"/>
                        <a:t>Hypereosinophilic syndrome (HES)</a:t>
                      </a:r>
                      <a:endParaRPr sz="1800" b="0" i="0" u="none" strike="noStrike">
                        <a:solidFill>
                          <a:srgbClr val="000000"/>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Clr>
                          <a:schemeClr val="dk1"/>
                        </a:buClr>
                        <a:buSzPts val="2000"/>
                        <a:buFont typeface="Cabin"/>
                        <a:buNone/>
                      </a:pPr>
                      <a:r>
                        <a:rPr lang="en" sz="2000" u="none" strike="noStrike"/>
                        <a:t>Elevated production of haptocorrin</a:t>
                      </a:r>
                      <a:endParaRPr sz="2000" b="0" i="0" u="none" strike="noStrike">
                        <a:solidFill>
                          <a:srgbClr val="000000"/>
                        </a:solidFill>
                        <a:latin typeface="Arial"/>
                        <a:ea typeface="Arial"/>
                        <a:cs typeface="Arial"/>
                        <a:sym typeface="Arial"/>
                      </a:endParaRPr>
                    </a:p>
                  </a:txBody>
                  <a:tcPr marL="82275" marR="9151" marT="9150" marB="0" anchor="ctr"/>
                </a:tc>
              </a:tr>
              <a:tr h="397750">
                <a:tc>
                  <a:txBody>
                    <a:bodyPr/>
                    <a:lstStyle/>
                    <a:p>
                      <a:pPr marL="0" marR="0" lvl="0" indent="0" algn="l" rtl="0">
                        <a:spcBef>
                          <a:spcPts val="0"/>
                        </a:spcBef>
                        <a:spcAft>
                          <a:spcPts val="0"/>
                        </a:spcAft>
                        <a:buNone/>
                      </a:pPr>
                      <a:r>
                        <a:rPr lang="en" sz="1800" u="none" strike="noStrike"/>
                        <a:t>Acute leukemia</a:t>
                      </a:r>
                      <a:endParaRPr sz="1800" b="0" i="0" u="none" strike="noStrike">
                        <a:solidFill>
                          <a:srgbClr val="000000"/>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Clr>
                          <a:schemeClr val="dk1"/>
                        </a:buClr>
                        <a:buSzPts val="2000"/>
                        <a:buFont typeface="Cabin"/>
                        <a:buNone/>
                      </a:pPr>
                      <a:r>
                        <a:rPr lang="en" sz="2000" u="none" strike="noStrike"/>
                        <a:t>Increased production of haptocorrin</a:t>
                      </a:r>
                      <a:endParaRPr sz="2000" b="0" i="0" u="none" strike="noStrike">
                        <a:solidFill>
                          <a:srgbClr val="000000"/>
                        </a:solidFill>
                        <a:latin typeface="Arial"/>
                        <a:ea typeface="Arial"/>
                        <a:cs typeface="Arial"/>
                        <a:sym typeface="Arial"/>
                      </a:endParaRPr>
                    </a:p>
                  </a:txBody>
                  <a:tcPr marL="82275" marR="9151" marT="9150" marB="0" anchor="ctr"/>
                </a:tc>
              </a:tr>
              <a:tr h="397750">
                <a:tc>
                  <a:txBody>
                    <a:bodyPr/>
                    <a:lstStyle/>
                    <a:p>
                      <a:pPr marL="0" marR="0" lvl="0" indent="0" algn="l" rtl="0">
                        <a:lnSpc>
                          <a:spcPct val="100000"/>
                        </a:lnSpc>
                        <a:spcBef>
                          <a:spcPts val="0"/>
                        </a:spcBef>
                        <a:spcAft>
                          <a:spcPts val="0"/>
                        </a:spcAft>
                        <a:buClr>
                          <a:schemeClr val="dk1"/>
                        </a:buClr>
                        <a:buSzPts val="1800"/>
                        <a:buFont typeface="Cabin"/>
                        <a:buNone/>
                      </a:pPr>
                      <a:r>
                        <a:rPr lang="en" sz="1800" u="none" strike="noStrike"/>
                        <a:t>Kidney Diseases 21</a:t>
                      </a:r>
                      <a:endParaRPr sz="1800" b="1" i="0" u="none" strike="noStrike">
                        <a:solidFill>
                          <a:srgbClr val="000000"/>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Clr>
                          <a:schemeClr val="dk1"/>
                        </a:buClr>
                        <a:buSzPts val="2000"/>
                        <a:buFont typeface="Cabin"/>
                        <a:buNone/>
                      </a:pPr>
                      <a:r>
                        <a:rPr lang="en" sz="2000" u="none" strike="noStrike"/>
                        <a:t>Deficiency in excretion of vitamin B12 and consequent accumulation in the blood</a:t>
                      </a:r>
                      <a:endParaRPr sz="2000" b="0" i="0" u="none" strike="noStrike">
                        <a:solidFill>
                          <a:srgbClr val="000000"/>
                        </a:solidFill>
                        <a:latin typeface="Arial"/>
                        <a:ea typeface="Arial"/>
                        <a:cs typeface="Arial"/>
                        <a:sym typeface="Arial"/>
                      </a:endParaRPr>
                    </a:p>
                  </a:txBody>
                  <a:tcPr marL="82275" marR="9151" marT="9150" marB="0" anchor="ctr"/>
                </a:tc>
              </a:tr>
              <a:tr h="397750">
                <a:tc>
                  <a:txBody>
                    <a:bodyPr/>
                    <a:lstStyle/>
                    <a:p>
                      <a:pPr marL="0" marR="0" lvl="0" indent="0" algn="l" rtl="0">
                        <a:lnSpc>
                          <a:spcPct val="100000"/>
                        </a:lnSpc>
                        <a:spcBef>
                          <a:spcPts val="0"/>
                        </a:spcBef>
                        <a:spcAft>
                          <a:spcPts val="0"/>
                        </a:spcAft>
                        <a:buClr>
                          <a:schemeClr val="dk1"/>
                        </a:buClr>
                        <a:buSzPts val="1800"/>
                        <a:buFont typeface="Cabin"/>
                        <a:buNone/>
                      </a:pPr>
                      <a:r>
                        <a:rPr lang="en" sz="1800" u="none" strike="noStrike"/>
                        <a:t>Bacterial overgrowth in the bowel (22,23)</a:t>
                      </a:r>
                      <a:endParaRPr sz="1800" b="1" i="0" u="none" strike="noStrike">
                        <a:solidFill>
                          <a:srgbClr val="000000"/>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Clr>
                          <a:schemeClr val="dk1"/>
                        </a:buClr>
                        <a:buSzPts val="2000"/>
                        <a:buFont typeface="Cabin"/>
                        <a:buNone/>
                      </a:pPr>
                      <a:r>
                        <a:rPr lang="en" sz="2000" u="none" strike="noStrike"/>
                        <a:t>Increased production of B12 analogs through bacteria </a:t>
                      </a:r>
                      <a:endParaRPr sz="2000" b="0" i="0" u="none" strike="noStrike">
                        <a:solidFill>
                          <a:srgbClr val="000000"/>
                        </a:solidFill>
                        <a:latin typeface="Arial"/>
                        <a:ea typeface="Arial"/>
                        <a:cs typeface="Arial"/>
                        <a:sym typeface="Arial"/>
                      </a:endParaRPr>
                    </a:p>
                  </a:txBody>
                  <a:tcPr marL="82275" marR="9151" marT="9150" marB="0" anchor="ctr"/>
                </a:tc>
              </a:tr>
            </a:tbl>
          </a:graphicData>
        </a:graphic>
      </p:graphicFrame>
      <p:sp>
        <p:nvSpPr>
          <p:cNvPr id="352" name="Google Shape;352;p40"/>
          <p:cNvSpPr txBox="1">
            <a:spLocks noGrp="1"/>
          </p:cNvSpPr>
          <p:nvPr>
            <p:ph type="sldNum" sz="quarter" idx="12"/>
          </p:nvPr>
        </p:nvSpPr>
        <p:spPr>
          <a:xfrm>
            <a:off x="816865" y="6356350"/>
            <a:ext cx="2641500" cy="365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
              <a:t>40</a:t>
            </a:fld>
            <a:endParaRPr/>
          </a:p>
        </p:txBody>
      </p:sp>
      <p:sp>
        <p:nvSpPr>
          <p:cNvPr id="2" name="Date Placeholder 1"/>
          <p:cNvSpPr>
            <a:spLocks noGrp="1"/>
          </p:cNvSpPr>
          <p:nvPr>
            <p:ph type="dt" sz="half" idx="10"/>
          </p:nvPr>
        </p:nvSpPr>
        <p:spPr/>
        <p:txBody>
          <a:bodyPr/>
          <a:lstStyle/>
          <a:p>
            <a:fld id="{F4F3240E-D65C-42A1-9325-892D6DDF03DB}" type="datetime1">
              <a:rPr lang="en-US" smtClean="0"/>
              <a:t>11/20/2018</a:t>
            </a:fld>
            <a:endParaRPr lang="en-AU"/>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Shape 357"/>
        <p:cNvGrpSpPr/>
        <p:nvPr/>
      </p:nvGrpSpPr>
      <p:grpSpPr>
        <a:xfrm>
          <a:off x="0" y="0"/>
          <a:ext cx="0" cy="0"/>
          <a:chOff x="0" y="0"/>
          <a:chExt cx="0" cy="0"/>
        </a:xfrm>
      </p:grpSpPr>
      <p:sp>
        <p:nvSpPr>
          <p:cNvPr id="358" name="Google Shape;358;p41"/>
          <p:cNvSpPr txBox="1">
            <a:spLocks noGrp="1"/>
          </p:cNvSpPr>
          <p:nvPr>
            <p:ph type="title"/>
          </p:nvPr>
        </p:nvSpPr>
        <p:spPr>
          <a:xfrm>
            <a:off x="225559" y="124691"/>
            <a:ext cx="10972800" cy="914400"/>
          </a:xfrm>
          <a:prstGeom prst="rect">
            <a:avLst/>
          </a:prstGeom>
          <a:noFill/>
          <a:ln>
            <a:noFill/>
          </a:ln>
        </p:spPr>
        <p:txBody>
          <a:bodyPr spcFirstLastPara="1" wrap="square" lIns="121900" tIns="60950" rIns="121900" bIns="60950" anchor="b" anchorCtr="0">
            <a:noAutofit/>
          </a:bodyPr>
          <a:lstStyle/>
          <a:p>
            <a:pPr>
              <a:lnSpc>
                <a:spcPct val="125000"/>
              </a:lnSpc>
              <a:spcBef>
                <a:spcPts val="0"/>
              </a:spcBef>
              <a:spcAft>
                <a:spcPts val="800"/>
              </a:spcAft>
              <a:buClr>
                <a:srgbClr val="333333"/>
              </a:buClr>
              <a:buSzPts val="3200"/>
            </a:pPr>
            <a:r>
              <a:rPr lang="en" sz="3600" b="1" dirty="0">
                <a:solidFill>
                  <a:schemeClr val="dk2"/>
                </a:solidFill>
                <a:latin typeface="Cabin" panose="020B0604020202020204" charset="0"/>
                <a:ea typeface="Bookman Old Style"/>
                <a:cs typeface="Bookman Old Style"/>
                <a:sym typeface="Bookman Old Style"/>
              </a:rPr>
              <a:t>Serum Folate</a:t>
            </a:r>
            <a:endParaRPr sz="3600" b="1" dirty="0">
              <a:solidFill>
                <a:schemeClr val="dk2"/>
              </a:solidFill>
              <a:latin typeface="Cabin" panose="020B0604020202020204" charset="0"/>
              <a:ea typeface="Bookman Old Style"/>
              <a:cs typeface="Bookman Old Style"/>
            </a:endParaRPr>
          </a:p>
        </p:txBody>
      </p:sp>
      <p:sp>
        <p:nvSpPr>
          <p:cNvPr id="362" name="Google Shape;362;p41"/>
          <p:cNvSpPr txBox="1">
            <a:spLocks noGrp="1"/>
          </p:cNvSpPr>
          <p:nvPr>
            <p:ph type="sldNum" sz="quarter" idx="12"/>
          </p:nvPr>
        </p:nvSpPr>
        <p:spPr>
          <a:xfrm>
            <a:off x="816865" y="6356350"/>
            <a:ext cx="2641500" cy="365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
              <a:t>41</a:t>
            </a:fld>
            <a:endParaRPr/>
          </a:p>
        </p:txBody>
      </p:sp>
      <p:sp>
        <p:nvSpPr>
          <p:cNvPr id="359" name="Google Shape;359;p41"/>
          <p:cNvSpPr txBox="1">
            <a:spLocks noGrp="1"/>
          </p:cNvSpPr>
          <p:nvPr>
            <p:ph sz="quarter" idx="1"/>
          </p:nvPr>
        </p:nvSpPr>
        <p:spPr>
          <a:xfrm>
            <a:off x="609600" y="1143001"/>
            <a:ext cx="4910336" cy="4878288"/>
          </a:xfrm>
          <a:prstGeom prst="rect">
            <a:avLst/>
          </a:prstGeom>
          <a:noFill/>
          <a:ln>
            <a:noFill/>
          </a:ln>
        </p:spPr>
        <p:txBody>
          <a:bodyPr spcFirstLastPara="1" wrap="square" lIns="121900" tIns="60950" rIns="121900" bIns="60950" anchor="t" anchorCtr="0">
            <a:noAutofit/>
          </a:bodyPr>
          <a:lstStyle/>
          <a:p>
            <a:pPr marL="152396" marR="0" lvl="0" indent="0" algn="l" rtl="0">
              <a:spcBef>
                <a:spcPts val="0"/>
              </a:spcBef>
              <a:spcAft>
                <a:spcPts val="0"/>
              </a:spcAft>
              <a:buClr>
                <a:schemeClr val="accent1"/>
              </a:buClr>
              <a:buSzPts val="1824"/>
              <a:buFont typeface="Noto Sans Symbols"/>
              <a:buNone/>
            </a:pPr>
            <a:r>
              <a:rPr lang="en" sz="2400" b="0" i="0" u="none" strike="noStrike" cap="none">
                <a:solidFill>
                  <a:schemeClr val="dk1"/>
                </a:solidFill>
                <a:latin typeface="Cabin"/>
                <a:ea typeface="Cabin"/>
                <a:cs typeface="Cabin"/>
                <a:sym typeface="Cabin"/>
              </a:rPr>
              <a:t>Measures serum folate. Like vitamin B12, folate is a vitamin necessary for synthesis of DNA. </a:t>
            </a:r>
            <a:endParaRPr/>
          </a:p>
          <a:p>
            <a:pPr marL="495295" marR="0" lvl="0" indent="-342899" algn="l" rtl="0">
              <a:spcBef>
                <a:spcPts val="600"/>
              </a:spcBef>
              <a:spcAft>
                <a:spcPts val="0"/>
              </a:spcAft>
              <a:buClr>
                <a:schemeClr val="accent1"/>
              </a:buClr>
              <a:buSzPts val="1824"/>
              <a:buFont typeface="Noto Sans Symbols"/>
              <a:buChar char="➢"/>
            </a:pPr>
            <a:r>
              <a:rPr lang="en" sz="2400" b="0" i="0" u="none" strike="noStrike" cap="none">
                <a:solidFill>
                  <a:schemeClr val="dk1"/>
                </a:solidFill>
                <a:latin typeface="Cabin"/>
                <a:ea typeface="Cabin"/>
                <a:cs typeface="Cabin"/>
                <a:sym typeface="Cabin"/>
              </a:rPr>
              <a:t>Deficiency of folate results in megaloblastic anaemia.</a:t>
            </a:r>
            <a:endParaRPr/>
          </a:p>
          <a:p>
            <a:pPr marL="274320" marR="0" lvl="0" indent="-158496" algn="l" rtl="0">
              <a:spcBef>
                <a:spcPts val="600"/>
              </a:spcBef>
              <a:spcAft>
                <a:spcPts val="0"/>
              </a:spcAft>
              <a:buClr>
                <a:schemeClr val="accent1"/>
              </a:buClr>
              <a:buSzPts val="1824"/>
              <a:buFont typeface="Noto Sans Symbols"/>
              <a:buNone/>
            </a:pPr>
            <a:endParaRPr sz="2400" b="1" i="0" u="none" strike="noStrike" cap="none">
              <a:solidFill>
                <a:schemeClr val="dk1"/>
              </a:solidFill>
              <a:latin typeface="Cabin"/>
              <a:ea typeface="Cabin"/>
              <a:cs typeface="Cabin"/>
              <a:sym typeface="Cabin"/>
            </a:endParaRPr>
          </a:p>
          <a:p>
            <a:pPr marL="152396" marR="0" lvl="0" indent="0" algn="l" rtl="0">
              <a:spcBef>
                <a:spcPts val="600"/>
              </a:spcBef>
              <a:spcAft>
                <a:spcPts val="0"/>
              </a:spcAft>
              <a:buClr>
                <a:schemeClr val="accent1"/>
              </a:buClr>
              <a:buSzPts val="1824"/>
              <a:buFont typeface="Noto Sans Symbols"/>
              <a:buNone/>
            </a:pPr>
            <a:r>
              <a:rPr lang="en" sz="2400" b="1" i="0" u="none" strike="noStrike" cap="none">
                <a:solidFill>
                  <a:schemeClr val="dk1"/>
                </a:solidFill>
                <a:latin typeface="Cabin"/>
                <a:ea typeface="Cabin"/>
                <a:cs typeface="Cabin"/>
                <a:sym typeface="Cabin"/>
              </a:rPr>
              <a:t>DECREASED SERUM FOLATE CAUSES</a:t>
            </a:r>
            <a:endParaRPr/>
          </a:p>
          <a:p>
            <a:pPr marL="274320" marR="0" lvl="0" indent="-274320" algn="l" rtl="0">
              <a:spcBef>
                <a:spcPts val="600"/>
              </a:spcBef>
              <a:spcAft>
                <a:spcPts val="0"/>
              </a:spcAft>
              <a:buClr>
                <a:schemeClr val="accent1"/>
              </a:buClr>
              <a:buSzPts val="1824"/>
              <a:buFont typeface="Noto Sans Symbols"/>
              <a:buChar char="➢"/>
            </a:pPr>
            <a:r>
              <a:rPr lang="en" sz="2400" b="0" i="0" u="none" strike="noStrike" cap="none">
                <a:solidFill>
                  <a:schemeClr val="dk1"/>
                </a:solidFill>
                <a:latin typeface="Cabin"/>
                <a:ea typeface="Cabin"/>
                <a:cs typeface="Cabin"/>
                <a:sym typeface="Cabin"/>
              </a:rPr>
              <a:t>Inadequate intake (major cause)</a:t>
            </a:r>
            <a:endParaRPr/>
          </a:p>
          <a:p>
            <a:pPr marL="274320" marR="0" lvl="0" indent="-274320" algn="l" rtl="0">
              <a:spcBef>
                <a:spcPts val="600"/>
              </a:spcBef>
              <a:spcAft>
                <a:spcPts val="0"/>
              </a:spcAft>
              <a:buClr>
                <a:schemeClr val="accent1"/>
              </a:buClr>
              <a:buSzPts val="1824"/>
              <a:buFont typeface="Noto Sans Symbols"/>
              <a:buChar char="➢"/>
            </a:pPr>
            <a:r>
              <a:rPr lang="en" sz="2400" b="0" i="0" u="none" strike="noStrike" cap="none">
                <a:solidFill>
                  <a:schemeClr val="dk1"/>
                </a:solidFill>
                <a:latin typeface="Cabin"/>
                <a:ea typeface="Cabin"/>
                <a:cs typeface="Cabin"/>
                <a:sym typeface="Cabin"/>
              </a:rPr>
              <a:t>decreased absorption ‘TRAPPING’</a:t>
            </a:r>
            <a:endParaRPr sz="2400" b="0" i="0" u="none" strike="noStrike" cap="none">
              <a:solidFill>
                <a:schemeClr val="dk1"/>
              </a:solidFill>
              <a:latin typeface="Cabin"/>
              <a:ea typeface="Cabin"/>
              <a:cs typeface="Cabin"/>
              <a:sym typeface="Cabin"/>
            </a:endParaRPr>
          </a:p>
          <a:p>
            <a:pPr marL="274320" marR="0" lvl="0" indent="-274320" algn="l" rtl="0">
              <a:spcBef>
                <a:spcPts val="600"/>
              </a:spcBef>
              <a:spcAft>
                <a:spcPts val="0"/>
              </a:spcAft>
              <a:buClr>
                <a:schemeClr val="accent1"/>
              </a:buClr>
              <a:buSzPts val="1824"/>
              <a:buFont typeface="Noto Sans Symbols"/>
              <a:buChar char="➢"/>
            </a:pPr>
            <a:r>
              <a:rPr lang="en" sz="2400" b="0" i="0" u="none" strike="noStrike" cap="none">
                <a:solidFill>
                  <a:schemeClr val="dk1"/>
                </a:solidFill>
                <a:latin typeface="Cabin"/>
                <a:ea typeface="Cabin"/>
                <a:cs typeface="Cabin"/>
                <a:sym typeface="Cabin"/>
              </a:rPr>
              <a:t>Inability to convert folic acid to the active form tetrahydrofolate </a:t>
            </a:r>
            <a:endParaRPr/>
          </a:p>
          <a:p>
            <a:pPr marL="152396" marR="0" lvl="0" indent="0" algn="l" rtl="0">
              <a:spcBef>
                <a:spcPts val="600"/>
              </a:spcBef>
              <a:spcAft>
                <a:spcPts val="0"/>
              </a:spcAft>
              <a:buClr>
                <a:schemeClr val="accent1"/>
              </a:buClr>
              <a:buSzPts val="760"/>
              <a:buFont typeface="Noto Sans Symbols"/>
              <a:buNone/>
            </a:pPr>
            <a:r>
              <a:rPr lang="en" sz="1000" b="1" i="0" u="none" strike="noStrike" cap="none">
                <a:solidFill>
                  <a:schemeClr val="dk1"/>
                </a:solidFill>
                <a:latin typeface="Cabin"/>
                <a:ea typeface="Cabin"/>
                <a:cs typeface="Cabin"/>
                <a:sym typeface="Cabin"/>
              </a:rPr>
              <a:t/>
            </a:r>
            <a:br>
              <a:rPr lang="en" sz="1000" b="1" i="0" u="none" strike="noStrike" cap="none">
                <a:solidFill>
                  <a:schemeClr val="dk1"/>
                </a:solidFill>
                <a:latin typeface="Cabin"/>
                <a:ea typeface="Cabin"/>
                <a:cs typeface="Cabin"/>
                <a:sym typeface="Cabin"/>
              </a:rPr>
            </a:br>
            <a:endParaRPr sz="1600" b="0" i="0" u="none" strike="noStrike" cap="none">
              <a:solidFill>
                <a:schemeClr val="dk1"/>
              </a:solidFill>
              <a:latin typeface="Cabin"/>
              <a:ea typeface="Cabin"/>
              <a:cs typeface="Cabin"/>
              <a:sym typeface="Cabin"/>
            </a:endParaRPr>
          </a:p>
        </p:txBody>
      </p:sp>
      <p:sp>
        <p:nvSpPr>
          <p:cNvPr id="360" name="Google Shape;360;p41"/>
          <p:cNvSpPr txBox="1">
            <a:spLocks noGrp="1"/>
          </p:cNvSpPr>
          <p:nvPr>
            <p:ph sz="quarter" idx="2"/>
          </p:nvPr>
        </p:nvSpPr>
        <p:spPr>
          <a:xfrm>
            <a:off x="6198845" y="2079670"/>
            <a:ext cx="5853171" cy="3973049"/>
          </a:xfrm>
          <a:prstGeom prst="rect">
            <a:avLst/>
          </a:prstGeom>
          <a:noFill/>
          <a:ln>
            <a:noFill/>
          </a:ln>
        </p:spPr>
        <p:txBody>
          <a:bodyPr spcFirstLastPara="1" wrap="square" lIns="121900" tIns="60950" rIns="121900" bIns="60950" anchor="t" anchorCtr="0">
            <a:noAutofit/>
          </a:bodyPr>
          <a:lstStyle/>
          <a:p>
            <a:pPr marL="152396" marR="0" lvl="0" indent="0" algn="l" rtl="0">
              <a:lnSpc>
                <a:spcPct val="80000"/>
              </a:lnSpc>
              <a:spcBef>
                <a:spcPts val="0"/>
              </a:spcBef>
              <a:spcAft>
                <a:spcPts val="0"/>
              </a:spcAft>
              <a:buClr>
                <a:schemeClr val="accent1"/>
              </a:buClr>
              <a:buSzPts val="1547"/>
              <a:buFont typeface="Noto Sans Symbols"/>
              <a:buNone/>
            </a:pPr>
            <a:endParaRPr sz="2035" b="1" i="0" u="none" strike="noStrike" cap="none">
              <a:solidFill>
                <a:schemeClr val="dk1"/>
              </a:solidFill>
              <a:latin typeface="Cabin"/>
              <a:ea typeface="Cabin"/>
              <a:cs typeface="Cabin"/>
              <a:sym typeface="Cabin"/>
            </a:endParaRPr>
          </a:p>
          <a:p>
            <a:pPr marL="152396" marR="0" lvl="0" indent="0" algn="l" rtl="0">
              <a:lnSpc>
                <a:spcPct val="80000"/>
              </a:lnSpc>
              <a:spcBef>
                <a:spcPts val="600"/>
              </a:spcBef>
              <a:spcAft>
                <a:spcPts val="0"/>
              </a:spcAft>
              <a:buClr>
                <a:schemeClr val="accent1"/>
              </a:buClr>
              <a:buSzPts val="1547"/>
              <a:buFont typeface="Noto Sans Symbols"/>
              <a:buNone/>
            </a:pPr>
            <a:r>
              <a:rPr lang="en" sz="2035" b="1" i="0" u="none" strike="noStrike" cap="none">
                <a:solidFill>
                  <a:schemeClr val="dk1"/>
                </a:solidFill>
                <a:latin typeface="Cabin"/>
                <a:ea typeface="Cabin"/>
                <a:cs typeface="Cabin"/>
                <a:sym typeface="Cabin"/>
              </a:rPr>
              <a:t>DECREASED SERUM FOLATE</a:t>
            </a:r>
            <a:endParaRPr/>
          </a:p>
          <a:p>
            <a:pPr marL="274320" marR="0" lvl="0" indent="-274320" algn="l" rtl="0">
              <a:lnSpc>
                <a:spcPct val="80000"/>
              </a:lnSpc>
              <a:spcBef>
                <a:spcPts val="600"/>
              </a:spcBef>
              <a:spcAft>
                <a:spcPts val="0"/>
              </a:spcAft>
              <a:buClr>
                <a:schemeClr val="accent1"/>
              </a:buClr>
              <a:buSzPts val="1547"/>
              <a:buFont typeface="Noto Sans Symbols"/>
              <a:buChar char="➢"/>
            </a:pPr>
            <a:r>
              <a:rPr lang="en" sz="2035" b="0" i="0" u="none" strike="noStrike" cap="none">
                <a:solidFill>
                  <a:schemeClr val="dk1"/>
                </a:solidFill>
                <a:latin typeface="Cabin"/>
                <a:ea typeface="Cabin"/>
                <a:cs typeface="Cabin"/>
                <a:sym typeface="Cabin"/>
              </a:rPr>
              <a:t>Alcoholism</a:t>
            </a:r>
            <a:endParaRPr/>
          </a:p>
          <a:p>
            <a:pPr marL="274320" marR="0" lvl="0" indent="-274320" algn="l" rtl="0">
              <a:lnSpc>
                <a:spcPct val="80000"/>
              </a:lnSpc>
              <a:spcBef>
                <a:spcPts val="600"/>
              </a:spcBef>
              <a:spcAft>
                <a:spcPts val="0"/>
              </a:spcAft>
              <a:buClr>
                <a:schemeClr val="accent1"/>
              </a:buClr>
              <a:buSzPts val="1547"/>
              <a:buFont typeface="Noto Sans Symbols"/>
              <a:buChar char="➢"/>
            </a:pPr>
            <a:r>
              <a:rPr lang="en" sz="2035" b="0" i="0" u="none" strike="noStrike" cap="none">
                <a:solidFill>
                  <a:schemeClr val="dk1"/>
                </a:solidFill>
                <a:latin typeface="Cabin"/>
                <a:ea typeface="Cabin"/>
                <a:cs typeface="Cabin"/>
                <a:sym typeface="Cabin"/>
              </a:rPr>
              <a:t>Poor nutrition</a:t>
            </a:r>
            <a:endParaRPr/>
          </a:p>
          <a:p>
            <a:pPr marL="274320" marR="0" lvl="0" indent="-274320" algn="l" rtl="0">
              <a:lnSpc>
                <a:spcPct val="80000"/>
              </a:lnSpc>
              <a:spcBef>
                <a:spcPts val="600"/>
              </a:spcBef>
              <a:spcAft>
                <a:spcPts val="0"/>
              </a:spcAft>
              <a:buClr>
                <a:schemeClr val="accent1"/>
              </a:buClr>
              <a:buSzPts val="1547"/>
              <a:buFont typeface="Noto Sans Symbols"/>
              <a:buChar char="➢"/>
            </a:pPr>
            <a:r>
              <a:rPr lang="en" sz="2035" b="0" i="0" u="none" strike="noStrike" cap="none">
                <a:solidFill>
                  <a:schemeClr val="dk1"/>
                </a:solidFill>
                <a:latin typeface="Cabin"/>
                <a:ea typeface="Cabin"/>
                <a:cs typeface="Cabin"/>
                <a:sym typeface="Cabin"/>
              </a:rPr>
              <a:t>Pregnancy</a:t>
            </a:r>
            <a:endParaRPr/>
          </a:p>
          <a:p>
            <a:pPr marL="274320" marR="0" lvl="0" indent="-274320" algn="l" rtl="0">
              <a:lnSpc>
                <a:spcPct val="80000"/>
              </a:lnSpc>
              <a:spcBef>
                <a:spcPts val="600"/>
              </a:spcBef>
              <a:spcAft>
                <a:spcPts val="0"/>
              </a:spcAft>
              <a:buClr>
                <a:schemeClr val="accent1"/>
              </a:buClr>
              <a:buSzPts val="1547"/>
              <a:buFont typeface="Noto Sans Symbols"/>
              <a:buChar char="➢"/>
            </a:pPr>
            <a:r>
              <a:rPr lang="en" sz="2035" b="0" i="0" u="none" strike="noStrike" cap="none">
                <a:solidFill>
                  <a:schemeClr val="dk1"/>
                </a:solidFill>
                <a:latin typeface="Cabin"/>
                <a:ea typeface="Cabin"/>
                <a:cs typeface="Cabin"/>
                <a:sym typeface="Cabin"/>
              </a:rPr>
              <a:t>Hyperthyroidism</a:t>
            </a:r>
            <a:endParaRPr/>
          </a:p>
          <a:p>
            <a:pPr marL="274320" marR="0" lvl="0" indent="-274320" algn="l" rtl="0">
              <a:lnSpc>
                <a:spcPct val="80000"/>
              </a:lnSpc>
              <a:spcBef>
                <a:spcPts val="600"/>
              </a:spcBef>
              <a:spcAft>
                <a:spcPts val="0"/>
              </a:spcAft>
              <a:buClr>
                <a:schemeClr val="accent1"/>
              </a:buClr>
              <a:buSzPts val="1547"/>
              <a:buFont typeface="Noto Sans Symbols"/>
              <a:buChar char="➢"/>
            </a:pPr>
            <a:r>
              <a:rPr lang="en" sz="2035" b="0" i="0" u="none" strike="noStrike" cap="none">
                <a:solidFill>
                  <a:schemeClr val="dk1"/>
                </a:solidFill>
                <a:latin typeface="Cabin"/>
                <a:ea typeface="Cabin"/>
                <a:cs typeface="Cabin"/>
                <a:sym typeface="Cabin"/>
              </a:rPr>
              <a:t>Crohn's disease</a:t>
            </a:r>
            <a:endParaRPr/>
          </a:p>
          <a:p>
            <a:pPr marL="274320" marR="0" lvl="0" indent="-274320" algn="l" rtl="0">
              <a:lnSpc>
                <a:spcPct val="80000"/>
              </a:lnSpc>
              <a:spcBef>
                <a:spcPts val="600"/>
              </a:spcBef>
              <a:spcAft>
                <a:spcPts val="0"/>
              </a:spcAft>
              <a:buClr>
                <a:schemeClr val="accent1"/>
              </a:buClr>
              <a:buSzPts val="1547"/>
              <a:buFont typeface="Noto Sans Symbols"/>
              <a:buChar char="➢"/>
            </a:pPr>
            <a:r>
              <a:rPr lang="en" sz="2035" b="0" i="0" u="none" strike="noStrike" cap="none">
                <a:solidFill>
                  <a:schemeClr val="dk1"/>
                </a:solidFill>
                <a:latin typeface="Cabin"/>
                <a:ea typeface="Cabin"/>
                <a:cs typeface="Cabin"/>
                <a:sym typeface="Cabin"/>
              </a:rPr>
              <a:t>Small bowel resection</a:t>
            </a:r>
            <a:endParaRPr/>
          </a:p>
          <a:p>
            <a:pPr marL="274320" marR="0" lvl="0" indent="-274320" algn="l" rtl="0">
              <a:lnSpc>
                <a:spcPct val="80000"/>
              </a:lnSpc>
              <a:spcBef>
                <a:spcPts val="600"/>
              </a:spcBef>
              <a:spcAft>
                <a:spcPts val="0"/>
              </a:spcAft>
              <a:buClr>
                <a:schemeClr val="accent1"/>
              </a:buClr>
              <a:buSzPts val="1547"/>
              <a:buFont typeface="Noto Sans Symbols"/>
              <a:buChar char="➢"/>
            </a:pPr>
            <a:r>
              <a:rPr lang="en" sz="2035" b="0" i="0" u="none" strike="noStrike" cap="none">
                <a:solidFill>
                  <a:schemeClr val="dk1"/>
                </a:solidFill>
                <a:latin typeface="Cabin"/>
                <a:ea typeface="Cabin"/>
                <a:cs typeface="Cabin"/>
                <a:sym typeface="Cabin"/>
              </a:rPr>
              <a:t>Coeliac disease</a:t>
            </a:r>
            <a:endParaRPr/>
          </a:p>
          <a:p>
            <a:pPr marL="274320" marR="0" lvl="0" indent="-274320" algn="l" rtl="0">
              <a:lnSpc>
                <a:spcPct val="80000"/>
              </a:lnSpc>
              <a:spcBef>
                <a:spcPts val="600"/>
              </a:spcBef>
              <a:spcAft>
                <a:spcPts val="0"/>
              </a:spcAft>
              <a:buClr>
                <a:schemeClr val="accent1"/>
              </a:buClr>
              <a:buSzPts val="1547"/>
              <a:buFont typeface="Noto Sans Symbols"/>
              <a:buChar char="➢"/>
            </a:pPr>
            <a:r>
              <a:rPr lang="en" sz="2035" b="0" i="0" u="none" strike="noStrike" cap="none">
                <a:solidFill>
                  <a:schemeClr val="dk1"/>
                </a:solidFill>
                <a:latin typeface="Cabin"/>
                <a:ea typeface="Cabin"/>
                <a:cs typeface="Cabin"/>
                <a:sym typeface="Cabin"/>
              </a:rPr>
              <a:t>Medication use including trimethoprim, triamterene, methotrexate, phenytoin, and sulfasalazine.</a:t>
            </a:r>
            <a:endParaRPr/>
          </a:p>
          <a:p>
            <a:pPr marL="274320" marR="0" lvl="0" indent="-205308" algn="l" rtl="0">
              <a:lnSpc>
                <a:spcPct val="80000"/>
              </a:lnSpc>
              <a:spcBef>
                <a:spcPts val="600"/>
              </a:spcBef>
              <a:spcAft>
                <a:spcPts val="0"/>
              </a:spcAft>
              <a:buClr>
                <a:schemeClr val="accent1"/>
              </a:buClr>
              <a:buSzPts val="1087"/>
              <a:buFont typeface="Noto Sans Symbols"/>
              <a:buNone/>
            </a:pPr>
            <a:endParaRPr sz="1430" b="0" i="0" u="none" strike="noStrike" cap="none">
              <a:solidFill>
                <a:schemeClr val="dk1"/>
              </a:solidFill>
              <a:latin typeface="Cabin"/>
              <a:ea typeface="Cabin"/>
              <a:cs typeface="Cabin"/>
              <a:sym typeface="Cabin"/>
            </a:endParaRPr>
          </a:p>
        </p:txBody>
      </p:sp>
      <p:graphicFrame>
        <p:nvGraphicFramePr>
          <p:cNvPr id="361" name="Google Shape;361;p41"/>
          <p:cNvGraphicFramePr/>
          <p:nvPr/>
        </p:nvGraphicFramePr>
        <p:xfrm>
          <a:off x="5711959" y="228600"/>
          <a:ext cx="6242200" cy="1597650"/>
        </p:xfrm>
        <a:graphic>
          <a:graphicData uri="http://schemas.openxmlformats.org/drawingml/2006/table">
            <a:tbl>
              <a:tblPr>
                <a:noFill/>
                <a:tableStyleId>{B53A2DF2-59E2-4C89-80D7-C43F8FA8ED1D}</a:tableStyleId>
              </a:tblPr>
              <a:tblGrid>
                <a:gridCol w="924500"/>
                <a:gridCol w="1329425"/>
                <a:gridCol w="1329425"/>
                <a:gridCol w="1329425"/>
                <a:gridCol w="1329425"/>
              </a:tblGrid>
              <a:tr h="734650">
                <a:tc>
                  <a:txBody>
                    <a:bodyPr/>
                    <a:lstStyle/>
                    <a:p>
                      <a:pPr marL="0" marR="0" lvl="0" indent="0" algn="ctr" rtl="0">
                        <a:spcBef>
                          <a:spcPts val="0"/>
                        </a:spcBef>
                        <a:spcAft>
                          <a:spcPts val="0"/>
                        </a:spcAft>
                        <a:buClr>
                          <a:schemeClr val="dk1"/>
                        </a:buClr>
                        <a:buSzPts val="1300"/>
                        <a:buFont typeface="Cabin"/>
                        <a:buNone/>
                      </a:pPr>
                      <a:endParaRPr sz="1300">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b="1">
                          <a:latin typeface="Cabin"/>
                          <a:ea typeface="Cabin"/>
                          <a:cs typeface="Cabin"/>
                          <a:sym typeface="Cabin"/>
                        </a:rPr>
                        <a:t>Conventional ref range</a:t>
                      </a:r>
                      <a:endParaRPr sz="1300" b="1">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Clr>
                          <a:srgbClr val="000000"/>
                        </a:buClr>
                        <a:buSzPts val="1300"/>
                        <a:buFont typeface="Cabin"/>
                        <a:buNone/>
                      </a:pPr>
                      <a:r>
                        <a:rPr lang="en" sz="1300" b="1">
                          <a:solidFill>
                            <a:srgbClr val="000000"/>
                          </a:solidFill>
                          <a:latin typeface="Cabin"/>
                          <a:ea typeface="Cabin"/>
                          <a:cs typeface="Cabin"/>
                          <a:sym typeface="Cabin"/>
                        </a:rPr>
                        <a:t>Conventional ref range</a:t>
                      </a:r>
                      <a:endParaRPr/>
                    </a:p>
                  </a:txBody>
                  <a:tcPr marL="121900" marR="121900" marT="121900" marB="121900" anchor="ctr"/>
                </a:tc>
                <a:tc>
                  <a:txBody>
                    <a:bodyPr/>
                    <a:lstStyle/>
                    <a:p>
                      <a:pPr marL="0" marR="0" lvl="0" indent="0" algn="ctr" rtl="0">
                        <a:lnSpc>
                          <a:spcPct val="100000"/>
                        </a:lnSpc>
                        <a:spcBef>
                          <a:spcPts val="0"/>
                        </a:spcBef>
                        <a:spcAft>
                          <a:spcPts val="0"/>
                        </a:spcAft>
                        <a:buClr>
                          <a:srgbClr val="000000"/>
                        </a:buClr>
                        <a:buSzPts val="1300"/>
                        <a:buFont typeface="Cabin"/>
                        <a:buNone/>
                      </a:pPr>
                      <a:r>
                        <a:rPr lang="en" sz="1300" b="1">
                          <a:solidFill>
                            <a:srgbClr val="000000"/>
                          </a:solidFill>
                          <a:latin typeface="Cabin"/>
                          <a:ea typeface="Cabin"/>
                          <a:cs typeface="Cabin"/>
                          <a:sym typeface="Cabin"/>
                        </a:rPr>
                        <a:t>Optimal ref range</a:t>
                      </a:r>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b="1">
                          <a:latin typeface="Cabin"/>
                          <a:ea typeface="Cabin"/>
                          <a:cs typeface="Cabin"/>
                          <a:sym typeface="Cabin"/>
                        </a:rPr>
                        <a:t>Alarm range</a:t>
                      </a:r>
                      <a:endParaRPr/>
                    </a:p>
                  </a:txBody>
                  <a:tcPr marL="121900" marR="121900" marT="121900" marB="121900" anchor="ctr"/>
                </a:tc>
              </a:tr>
              <a:tr h="863000">
                <a:tc>
                  <a:txBody>
                    <a:bodyPr/>
                    <a:lstStyle/>
                    <a:p>
                      <a:pPr marL="0" marR="0" lvl="0" indent="0" algn="ctr" rtl="0">
                        <a:spcBef>
                          <a:spcPts val="0"/>
                        </a:spcBef>
                        <a:spcAft>
                          <a:spcPts val="0"/>
                        </a:spcAft>
                        <a:buClr>
                          <a:schemeClr val="dk1"/>
                        </a:buClr>
                        <a:buSzPts val="1300"/>
                        <a:buFont typeface="Cabin"/>
                        <a:buNone/>
                      </a:pPr>
                      <a:r>
                        <a:rPr lang="en" sz="1300" b="1">
                          <a:latin typeface="Cabin"/>
                          <a:ea typeface="Cabin"/>
                          <a:cs typeface="Cabin"/>
                          <a:sym typeface="Cabin"/>
                        </a:rPr>
                        <a:t>Male &amp; Female</a:t>
                      </a:r>
                      <a:endParaRPr sz="1300" b="1">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None/>
                      </a:pPr>
                      <a:r>
                        <a:rPr lang="en" sz="1300">
                          <a:latin typeface="Cabin"/>
                          <a:ea typeface="Cabin"/>
                          <a:cs typeface="Cabin"/>
                          <a:sym typeface="Cabin"/>
                        </a:rPr>
                        <a:t>SI 6.8–56.8 nmol/L</a:t>
                      </a:r>
                      <a:endParaRPr/>
                    </a:p>
                  </a:txBody>
                  <a:tcPr marL="121900" marR="121900" marT="121900" marB="121900" anchor="ctr">
                    <a:solidFill>
                      <a:srgbClr val="93B9C3"/>
                    </a:solidFill>
                  </a:tcPr>
                </a:tc>
                <a:tc>
                  <a:txBody>
                    <a:bodyPr/>
                    <a:lstStyle/>
                    <a:p>
                      <a:pPr marL="0" marR="0" lvl="0" indent="0" algn="ctr" rtl="0">
                        <a:lnSpc>
                          <a:spcPct val="100000"/>
                        </a:lnSpc>
                        <a:spcBef>
                          <a:spcPts val="0"/>
                        </a:spcBef>
                        <a:spcAft>
                          <a:spcPts val="0"/>
                        </a:spcAft>
                        <a:buClr>
                          <a:schemeClr val="dk1"/>
                        </a:buClr>
                        <a:buSzPts val="1300"/>
                        <a:buFont typeface="Cabin"/>
                        <a:buNone/>
                      </a:pPr>
                      <a:r>
                        <a:rPr lang="en" sz="1300">
                          <a:latin typeface="Cabin"/>
                          <a:ea typeface="Cabin"/>
                          <a:cs typeface="Cabin"/>
                          <a:sym typeface="Cabin"/>
                        </a:rPr>
                        <a:t>n/a</a:t>
                      </a:r>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a:solidFill>
                            <a:schemeClr val="dk1"/>
                          </a:solidFill>
                          <a:latin typeface="Cabin"/>
                          <a:ea typeface="Cabin"/>
                          <a:cs typeface="Cabin"/>
                          <a:sym typeface="Cabin"/>
                        </a:rPr>
                        <a:t>n/a</a:t>
                      </a:r>
                      <a:endParaRPr sz="1300">
                        <a:solidFill>
                          <a:schemeClr val="dk1"/>
                        </a:solidFill>
                        <a:latin typeface="Cabin"/>
                        <a:ea typeface="Cabin"/>
                        <a:cs typeface="Cabin"/>
                        <a:sym typeface="Cabin"/>
                      </a:endParaRPr>
                    </a:p>
                  </a:txBody>
                  <a:tcPr marL="121900" marR="121900" marT="121900" marB="121900" anchor="ctr">
                    <a:solidFill>
                      <a:srgbClr val="92D050"/>
                    </a:solidFill>
                  </a:tcPr>
                </a:tc>
                <a:tc>
                  <a:txBody>
                    <a:bodyPr/>
                    <a:lstStyle/>
                    <a:p>
                      <a:pPr marL="0" marR="0" lvl="0" indent="0" algn="ctr" rtl="0">
                        <a:spcBef>
                          <a:spcPts val="0"/>
                        </a:spcBef>
                        <a:spcAft>
                          <a:spcPts val="0"/>
                        </a:spcAft>
                        <a:buClr>
                          <a:schemeClr val="dk1"/>
                        </a:buClr>
                        <a:buSzPts val="1300"/>
                        <a:buFont typeface="Cabin"/>
                        <a:buNone/>
                      </a:pPr>
                      <a:r>
                        <a:rPr lang="en" sz="1300">
                          <a:solidFill>
                            <a:schemeClr val="dk1"/>
                          </a:solidFill>
                          <a:latin typeface="Cabin"/>
                          <a:ea typeface="Cabin"/>
                          <a:cs typeface="Cabin"/>
                          <a:sym typeface="Cabin"/>
                        </a:rPr>
                        <a:t>n/a</a:t>
                      </a:r>
                      <a:endParaRPr sz="1300">
                        <a:solidFill>
                          <a:schemeClr val="dk1"/>
                        </a:solidFill>
                        <a:latin typeface="Cabin"/>
                        <a:ea typeface="Cabin"/>
                        <a:cs typeface="Cabin"/>
                        <a:sym typeface="Cabin"/>
                      </a:endParaRPr>
                    </a:p>
                  </a:txBody>
                  <a:tcPr marL="121900" marR="121900" marT="121900" marB="121900" anchor="ctr">
                    <a:solidFill>
                      <a:srgbClr val="FF7E79"/>
                    </a:solidFill>
                  </a:tcPr>
                </a:tc>
              </a:tr>
            </a:tbl>
          </a:graphicData>
        </a:graphic>
      </p:graphicFrame>
      <p:sp>
        <p:nvSpPr>
          <p:cNvPr id="2" name="Date Placeholder 1"/>
          <p:cNvSpPr>
            <a:spLocks noGrp="1"/>
          </p:cNvSpPr>
          <p:nvPr>
            <p:ph type="dt" sz="half" idx="10"/>
          </p:nvPr>
        </p:nvSpPr>
        <p:spPr/>
        <p:txBody>
          <a:bodyPr/>
          <a:lstStyle/>
          <a:p>
            <a:fld id="{DADBE706-E822-4999-9678-078AFD04C509}" type="datetime1">
              <a:rPr lang="en-US" smtClean="0"/>
              <a:t>11/20/2018</a:t>
            </a:fld>
            <a:endParaRPr lang="en-A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7"/>
          <p:cNvSpPr txBox="1">
            <a:spLocks noGrp="1"/>
          </p:cNvSpPr>
          <p:nvPr>
            <p:ph type="title"/>
          </p:nvPr>
        </p:nvSpPr>
        <p:spPr>
          <a:xfrm>
            <a:off x="566057" y="211183"/>
            <a:ext cx="10972800" cy="914400"/>
          </a:xfrm>
          <a:prstGeom prst="rect">
            <a:avLst/>
          </a:prstGeom>
          <a:noFill/>
          <a:ln>
            <a:noFill/>
          </a:ln>
        </p:spPr>
        <p:txBody>
          <a:bodyPr spcFirstLastPara="1" wrap="square" lIns="121875" tIns="121875" rIns="121875" bIns="121875" anchor="t" anchorCtr="0">
            <a:noAutofit/>
          </a:bodyPr>
          <a:lstStyle/>
          <a:p>
            <a:pPr marL="0" marR="0" lvl="0" indent="0" algn="l" rtl="0">
              <a:spcBef>
                <a:spcPts val="0"/>
              </a:spcBef>
              <a:spcAft>
                <a:spcPts val="0"/>
              </a:spcAft>
              <a:buClr>
                <a:schemeClr val="dk2"/>
              </a:buClr>
              <a:buSzPts val="3200"/>
              <a:buFont typeface="Bookman Old Style"/>
              <a:buNone/>
            </a:pPr>
            <a:r>
              <a:rPr lang="en" sz="3600" b="1" i="0" u="none" strike="noStrike" cap="none" dirty="0">
                <a:solidFill>
                  <a:schemeClr val="dk2"/>
                </a:solidFill>
                <a:latin typeface="Cabin" panose="020B0604020202020204" charset="0"/>
                <a:ea typeface="Bookman Old Style"/>
                <a:cs typeface="Bookman Old Style"/>
                <a:sym typeface="Bookman Old Style"/>
              </a:rPr>
              <a:t>Complete Blood Count (CBC)</a:t>
            </a:r>
            <a:endParaRPr sz="3600" b="1" i="0" u="none" strike="noStrike" cap="none" dirty="0">
              <a:solidFill>
                <a:schemeClr val="dk2"/>
              </a:solidFill>
              <a:latin typeface="Cabin" panose="020B0604020202020204" charset="0"/>
              <a:ea typeface="Bookman Old Style"/>
              <a:cs typeface="Bookman Old Style"/>
              <a:sym typeface="Bookman Old Style"/>
            </a:endParaRPr>
          </a:p>
        </p:txBody>
      </p:sp>
      <p:sp>
        <p:nvSpPr>
          <p:cNvPr id="136" name="Google Shape;136;p17"/>
          <p:cNvSpPr txBox="1">
            <a:spLocks noGrp="1"/>
          </p:cNvSpPr>
          <p:nvPr>
            <p:ph type="sldNum" sz="quarter" idx="12"/>
          </p:nvPr>
        </p:nvSpPr>
        <p:spPr>
          <a:xfrm>
            <a:off x="816865" y="6356350"/>
            <a:ext cx="2641500" cy="365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
              <a:t>5</a:t>
            </a:fld>
            <a:endParaRPr/>
          </a:p>
        </p:txBody>
      </p:sp>
      <p:sp>
        <p:nvSpPr>
          <p:cNvPr id="135" name="Google Shape;135;p17"/>
          <p:cNvSpPr txBox="1">
            <a:spLocks noGrp="1"/>
          </p:cNvSpPr>
          <p:nvPr>
            <p:ph sz="quarter" idx="1"/>
          </p:nvPr>
        </p:nvSpPr>
        <p:spPr>
          <a:xfrm>
            <a:off x="536864" y="1115291"/>
            <a:ext cx="11045536" cy="4937760"/>
          </a:xfrm>
          <a:prstGeom prst="rect">
            <a:avLst/>
          </a:prstGeom>
          <a:noFill/>
          <a:ln>
            <a:noFill/>
          </a:ln>
        </p:spPr>
        <p:txBody>
          <a:bodyPr spcFirstLastPara="1" wrap="square" lIns="121875" tIns="121875" rIns="121875" bIns="121875" anchor="t" anchorCtr="0">
            <a:noAutofit/>
          </a:bodyPr>
          <a:lstStyle/>
          <a:p>
            <a:pPr marL="0" indent="0">
              <a:buSzPts val="2128"/>
              <a:buNone/>
            </a:pPr>
            <a:r>
              <a:rPr lang="en" b="0" i="0" u="none" strike="noStrike" cap="none" dirty="0">
                <a:solidFill>
                  <a:schemeClr val="dk1"/>
                </a:solidFill>
                <a:latin typeface="Cabin" panose="020B0604020202020204" charset="0"/>
                <a:ea typeface="Cabin"/>
                <a:cs typeface="Cabin"/>
                <a:sym typeface="Cabin"/>
              </a:rPr>
              <a:t>Aids diagnosis and assessment of </a:t>
            </a:r>
            <a:r>
              <a:rPr lang="en" b="1" i="1" u="none" strike="noStrike" cap="none" dirty="0">
                <a:solidFill>
                  <a:srgbClr val="C00000"/>
                </a:solidFill>
                <a:latin typeface="Cabin" panose="020B0604020202020204" charset="0"/>
                <a:ea typeface="Cabin"/>
                <a:cs typeface="Cabin"/>
                <a:sym typeface="Cabin"/>
              </a:rPr>
              <a:t>anaemia</a:t>
            </a:r>
            <a:r>
              <a:rPr lang="en" b="0" i="0" u="none" strike="noStrike" cap="none" dirty="0">
                <a:solidFill>
                  <a:schemeClr val="dk1"/>
                </a:solidFill>
                <a:latin typeface="Cabin" panose="020B0604020202020204" charset="0"/>
                <a:ea typeface="Cabin"/>
                <a:cs typeface="Cabin"/>
                <a:sym typeface="Cabin"/>
              </a:rPr>
              <a:t>, nutritional deficiencies, blood disorders, infection, and many other disorders. </a:t>
            </a:r>
            <a:endParaRPr b="0" i="0" u="none" strike="noStrike" cap="none" dirty="0">
              <a:solidFill>
                <a:schemeClr val="dk1"/>
              </a:solidFill>
              <a:latin typeface="Cabin" panose="020B0604020202020204" charset="0"/>
              <a:ea typeface="Cabin"/>
              <a:cs typeface="Cabin"/>
              <a:sym typeface="Cabin"/>
            </a:endParaRPr>
          </a:p>
          <a:p>
            <a:pPr marL="0" indent="0">
              <a:buSzPts val="2128"/>
              <a:buNone/>
            </a:pPr>
            <a:r>
              <a:rPr lang="en" b="0" i="0" u="none" strike="noStrike" cap="none" dirty="0">
                <a:solidFill>
                  <a:schemeClr val="dk1"/>
                </a:solidFill>
                <a:latin typeface="Cabin" panose="020B0604020202020204" charset="0"/>
                <a:ea typeface="Cabin"/>
                <a:cs typeface="Cabin"/>
                <a:sym typeface="Cabin"/>
              </a:rPr>
              <a:t>provides important information about the types, populations, and health of blood cells</a:t>
            </a:r>
            <a:endParaRPr dirty="0">
              <a:latin typeface="Cabin" panose="020B0604020202020204" charset="0"/>
            </a:endParaRPr>
          </a:p>
          <a:p>
            <a:pPr marL="0" indent="0">
              <a:buSzPts val="2128"/>
              <a:buNone/>
            </a:pPr>
            <a:r>
              <a:rPr lang="en" b="0" i="0" u="none" strike="noStrike" cap="none" dirty="0">
                <a:solidFill>
                  <a:srgbClr val="333333"/>
                </a:solidFill>
                <a:latin typeface="Cabin" panose="020B0604020202020204" charset="0"/>
                <a:ea typeface="Cabin"/>
                <a:cs typeface="Cabin"/>
                <a:sym typeface="Cabin"/>
              </a:rPr>
              <a:t>Red Cell Distribution Width (RDW) is commonly but not always included in the FBC as part of the red cell indices, depending on the pathology service provider. </a:t>
            </a:r>
            <a:endParaRPr lang="en" b="0" i="0" u="none" strike="noStrike" cap="none" dirty="0" smtClean="0">
              <a:solidFill>
                <a:srgbClr val="333333"/>
              </a:solidFill>
              <a:latin typeface="Cabin" panose="020B0604020202020204" charset="0"/>
              <a:ea typeface="Cabin"/>
              <a:cs typeface="Cabin"/>
              <a:sym typeface="Cabin"/>
            </a:endParaRPr>
          </a:p>
          <a:p>
            <a:pPr>
              <a:buSzPts val="2128"/>
              <a:buFont typeface="Wingdings" panose="05000000000000000000" pitchFamily="2" charset="2"/>
              <a:buChar char="§"/>
            </a:pPr>
            <a:endParaRPr dirty="0">
              <a:latin typeface="Cabin" panose="020B0604020202020204" charset="0"/>
            </a:endParaRPr>
          </a:p>
          <a:p>
            <a:pPr marL="0" marR="0" lvl="0" indent="0" algn="l" rtl="0">
              <a:spcBef>
                <a:spcPts val="600"/>
              </a:spcBef>
              <a:spcAft>
                <a:spcPts val="0"/>
              </a:spcAft>
              <a:buClr>
                <a:schemeClr val="accent1"/>
              </a:buClr>
              <a:buSzPts val="2128"/>
              <a:buNone/>
            </a:pPr>
            <a:r>
              <a:rPr lang="en" b="1" i="0" u="none" strike="noStrike" cap="none" dirty="0">
                <a:solidFill>
                  <a:srgbClr val="FF0000"/>
                </a:solidFill>
                <a:latin typeface="Cabin" panose="020B0604020202020204" charset="0"/>
                <a:ea typeface="Cabin"/>
                <a:cs typeface="Cabin"/>
                <a:sym typeface="Cabin"/>
              </a:rPr>
              <a:t>RDW is relevant to the evaluation of vitamin deficiencies, including vitamin B12. </a:t>
            </a:r>
            <a:endParaRPr dirty="0">
              <a:latin typeface="Cabin" panose="020B0604020202020204" charset="0"/>
            </a:endParaRPr>
          </a:p>
        </p:txBody>
      </p:sp>
      <p:sp>
        <p:nvSpPr>
          <p:cNvPr id="2" name="Date Placeholder 1"/>
          <p:cNvSpPr>
            <a:spLocks noGrp="1"/>
          </p:cNvSpPr>
          <p:nvPr>
            <p:ph type="dt" sz="half" idx="10"/>
          </p:nvPr>
        </p:nvSpPr>
        <p:spPr/>
        <p:txBody>
          <a:bodyPr/>
          <a:lstStyle/>
          <a:p>
            <a:fld id="{5DDA4FBB-A3BA-4C78-8D2A-475BE7283D41}" type="datetime1">
              <a:rPr lang="en-US" smtClean="0"/>
              <a:t>11/20/2018</a:t>
            </a:fld>
            <a:endParaRPr lang="en-A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Shape 140"/>
        <p:cNvGrpSpPr/>
        <p:nvPr/>
      </p:nvGrpSpPr>
      <p:grpSpPr>
        <a:xfrm>
          <a:off x="0" y="0"/>
          <a:ext cx="0" cy="0"/>
          <a:chOff x="0" y="0"/>
          <a:chExt cx="0" cy="0"/>
        </a:xfrm>
      </p:grpSpPr>
      <p:sp>
        <p:nvSpPr>
          <p:cNvPr id="141" name="Google Shape;141;p18"/>
          <p:cNvSpPr txBox="1">
            <a:spLocks noGrp="1"/>
          </p:cNvSpPr>
          <p:nvPr>
            <p:ph type="title"/>
          </p:nvPr>
        </p:nvSpPr>
        <p:spPr>
          <a:xfrm>
            <a:off x="566057" y="228600"/>
            <a:ext cx="10972800" cy="914400"/>
          </a:xfrm>
          <a:prstGeom prst="rect">
            <a:avLst/>
          </a:prstGeom>
          <a:noFill/>
          <a:ln>
            <a:noFill/>
          </a:ln>
        </p:spPr>
        <p:txBody>
          <a:bodyPr spcFirstLastPara="1" wrap="square" lIns="121875" tIns="121875" rIns="121875" bIns="121875" anchor="t" anchorCtr="0">
            <a:noAutofit/>
          </a:bodyPr>
          <a:lstStyle/>
          <a:p>
            <a:pPr>
              <a:lnSpc>
                <a:spcPct val="125000"/>
              </a:lnSpc>
              <a:spcBef>
                <a:spcPts val="0"/>
              </a:spcBef>
              <a:spcAft>
                <a:spcPts val="800"/>
              </a:spcAft>
              <a:buClr>
                <a:srgbClr val="333333"/>
              </a:buClr>
              <a:buSzPts val="3200"/>
            </a:pPr>
            <a:r>
              <a:rPr lang="en" sz="3600" b="1" dirty="0">
                <a:solidFill>
                  <a:schemeClr val="dk2"/>
                </a:solidFill>
                <a:latin typeface="Cabin" panose="020B0604020202020204" charset="0"/>
                <a:ea typeface="Bookman Old Style"/>
                <a:cs typeface="Bookman Old Style"/>
                <a:sym typeface="Bookman Old Style"/>
              </a:rPr>
              <a:t>Hemoglobin</a:t>
            </a:r>
            <a:r>
              <a:rPr lang="en" sz="3600" b="1" i="0" u="none" strike="noStrike" cap="none" dirty="0">
                <a:solidFill>
                  <a:srgbClr val="333333"/>
                </a:solidFill>
                <a:latin typeface="Cabin" panose="020B0604020202020204" charset="0"/>
                <a:ea typeface="Bookman Old Style"/>
                <a:cs typeface="Bookman Old Style"/>
                <a:sym typeface="Bookman Old Style"/>
              </a:rPr>
              <a:t> </a:t>
            </a:r>
            <a:r>
              <a:rPr lang="en" sz="3600" b="1" dirty="0">
                <a:solidFill>
                  <a:schemeClr val="dk2"/>
                </a:solidFill>
                <a:latin typeface="Cabin" panose="020B0604020202020204" charset="0"/>
                <a:ea typeface="Bookman Old Style"/>
                <a:cs typeface="Bookman Old Style"/>
                <a:sym typeface="Bookman Old Style"/>
              </a:rPr>
              <a:t>(Hb)</a:t>
            </a:r>
            <a:endParaRPr sz="3600" b="1" dirty="0">
              <a:solidFill>
                <a:schemeClr val="dk2"/>
              </a:solidFill>
              <a:latin typeface="Cabin" panose="020B0604020202020204" charset="0"/>
              <a:ea typeface="Bookman Old Style"/>
              <a:cs typeface="Bookman Old Style"/>
              <a:sym typeface="Bookman Old Style"/>
            </a:endParaRPr>
          </a:p>
        </p:txBody>
      </p:sp>
      <p:sp>
        <p:nvSpPr>
          <p:cNvPr id="145" name="Google Shape;145;p18"/>
          <p:cNvSpPr txBox="1">
            <a:spLocks noGrp="1"/>
          </p:cNvSpPr>
          <p:nvPr>
            <p:ph type="sldNum" sz="quarter" idx="12"/>
          </p:nvPr>
        </p:nvSpPr>
        <p:spPr>
          <a:xfrm>
            <a:off x="816865" y="6356350"/>
            <a:ext cx="2641500" cy="365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
              <a:t>6</a:t>
            </a:fld>
            <a:endParaRPr/>
          </a:p>
        </p:txBody>
      </p:sp>
      <p:sp>
        <p:nvSpPr>
          <p:cNvPr id="142" name="Google Shape;142;p18"/>
          <p:cNvSpPr txBox="1">
            <a:spLocks noGrp="1"/>
          </p:cNvSpPr>
          <p:nvPr>
            <p:ph sz="quarter" idx="1"/>
          </p:nvPr>
        </p:nvSpPr>
        <p:spPr>
          <a:xfrm>
            <a:off x="1071154" y="1254034"/>
            <a:ext cx="9744892" cy="2011680"/>
          </a:xfrm>
          <a:prstGeom prst="rect">
            <a:avLst/>
          </a:prstGeom>
          <a:noFill/>
          <a:ln>
            <a:noFill/>
          </a:ln>
        </p:spPr>
        <p:txBody>
          <a:bodyPr spcFirstLastPara="1" wrap="square" lIns="121875" tIns="121875" rIns="121875" bIns="121875" anchor="t" anchorCtr="0">
            <a:noAutofit/>
          </a:bodyPr>
          <a:lstStyle/>
          <a:p>
            <a:pPr marL="0" marR="0" lvl="0" indent="0" algn="l" rtl="0">
              <a:spcBef>
                <a:spcPts val="800"/>
              </a:spcBef>
              <a:spcAft>
                <a:spcPts val="0"/>
              </a:spcAft>
              <a:buClr>
                <a:schemeClr val="dk1"/>
              </a:buClr>
              <a:buSzPts val="1100"/>
              <a:buFont typeface="Noto Sans Symbols"/>
              <a:buNone/>
            </a:pPr>
            <a:r>
              <a:rPr lang="en" b="0" i="0" u="none" strike="noStrike" cap="none" dirty="0">
                <a:solidFill>
                  <a:srgbClr val="333333"/>
                </a:solidFill>
                <a:latin typeface="Cabin"/>
                <a:ea typeface="Cabin"/>
                <a:cs typeface="Cabin"/>
                <a:sym typeface="Cabin"/>
              </a:rPr>
              <a:t>Hb is the oxygen-carrying compound found in RBC. Hb level is a direct indicator of the oxygen-carrying capacity of the blood. Adaptation to high altitudes, extreme exercise, and pulmonary conditions may cause variations in Hb values.</a:t>
            </a:r>
            <a:endParaRPr b="1" i="0" u="none" strike="noStrike" cap="none" dirty="0">
              <a:solidFill>
                <a:srgbClr val="333333"/>
              </a:solidFill>
              <a:latin typeface="Cabin"/>
              <a:ea typeface="Cabin"/>
              <a:cs typeface="Cabin"/>
              <a:sym typeface="Cabin"/>
            </a:endParaRPr>
          </a:p>
          <a:p>
            <a:pPr marL="0" marR="0" lvl="0" indent="0" algn="l" rtl="0">
              <a:spcBef>
                <a:spcPts val="600"/>
              </a:spcBef>
              <a:spcAft>
                <a:spcPts val="0"/>
              </a:spcAft>
              <a:buClr>
                <a:schemeClr val="dk1"/>
              </a:buClr>
              <a:buSzPts val="1100"/>
              <a:buFont typeface="Noto Sans Symbols"/>
              <a:buNone/>
            </a:pPr>
            <a:endParaRPr b="1" i="0" u="none" strike="noStrike" cap="none" dirty="0">
              <a:solidFill>
                <a:srgbClr val="333333"/>
              </a:solidFill>
              <a:latin typeface="Cabin"/>
              <a:ea typeface="Cabin"/>
              <a:cs typeface="Cabin"/>
              <a:sym typeface="Cabin"/>
            </a:endParaRPr>
          </a:p>
          <a:p>
            <a:pPr marL="838179" marR="0" lvl="1" indent="-158744" algn="l" rtl="0">
              <a:lnSpc>
                <a:spcPct val="150000"/>
              </a:lnSpc>
              <a:spcBef>
                <a:spcPts val="667"/>
              </a:spcBef>
              <a:spcAft>
                <a:spcPts val="0"/>
              </a:spcAft>
              <a:buClr>
                <a:schemeClr val="dk1"/>
              </a:buClr>
              <a:buSzPts val="1100"/>
              <a:buFont typeface="Noto Sans Symbols"/>
              <a:buNone/>
            </a:pPr>
            <a:endParaRPr sz="2600" b="0" i="0" u="sng" strike="noStrike" cap="none" dirty="0">
              <a:solidFill>
                <a:schemeClr val="hlink"/>
              </a:solidFill>
              <a:latin typeface="Cabin"/>
              <a:ea typeface="Cabin"/>
              <a:cs typeface="Cabin"/>
              <a:sym typeface="Cabin"/>
              <a:hlinkClick r:id="rId3"/>
            </a:endParaRPr>
          </a:p>
        </p:txBody>
      </p:sp>
      <p:graphicFrame>
        <p:nvGraphicFramePr>
          <p:cNvPr id="144" name="Google Shape;144;p18"/>
          <p:cNvGraphicFramePr/>
          <p:nvPr>
            <p:extLst>
              <p:ext uri="{D42A27DB-BD31-4B8C-83A1-F6EECF244321}">
                <p14:modId xmlns:p14="http://schemas.microsoft.com/office/powerpoint/2010/main" val="1802505090"/>
              </p:ext>
            </p:extLst>
          </p:nvPr>
        </p:nvGraphicFramePr>
        <p:xfrm>
          <a:off x="2777602" y="3511731"/>
          <a:ext cx="6050151" cy="2564160"/>
        </p:xfrm>
        <a:graphic>
          <a:graphicData uri="http://schemas.openxmlformats.org/drawingml/2006/table">
            <a:tbl>
              <a:tblPr>
                <a:noFill/>
                <a:tableStyleId>{B53A2DF2-59E2-4C89-80D7-C43F8FA8ED1D}</a:tableStyleId>
              </a:tblPr>
              <a:tblGrid>
                <a:gridCol w="896051"/>
                <a:gridCol w="1288525"/>
                <a:gridCol w="1288525"/>
                <a:gridCol w="1288525"/>
                <a:gridCol w="1288525"/>
              </a:tblGrid>
              <a:tr h="822925">
                <a:tc>
                  <a:txBody>
                    <a:bodyPr/>
                    <a:lstStyle/>
                    <a:p>
                      <a:pPr marL="0" marR="0" lvl="0" indent="0" algn="ctr" rtl="0">
                        <a:spcBef>
                          <a:spcPts val="0"/>
                        </a:spcBef>
                        <a:spcAft>
                          <a:spcPts val="0"/>
                        </a:spcAft>
                        <a:buClr>
                          <a:schemeClr val="dk1"/>
                        </a:buClr>
                        <a:buSzPts val="1300"/>
                        <a:buFont typeface="Cabin"/>
                        <a:buNone/>
                      </a:pPr>
                      <a:endParaRPr sz="1300" u="none" strike="noStrike" cap="none" dirty="0">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Conventional ref range</a:t>
                      </a:r>
                      <a:endParaRPr sz="1300" b="1" u="none" strike="noStrike" cap="none">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Clr>
                          <a:srgbClr val="000000"/>
                        </a:buClr>
                        <a:buSzPts val="1300"/>
                        <a:buFont typeface="Cabin"/>
                        <a:buNone/>
                      </a:pPr>
                      <a:r>
                        <a:rPr lang="en" sz="1300" b="1" u="none" strike="noStrike" cap="none" dirty="0">
                          <a:solidFill>
                            <a:srgbClr val="000000"/>
                          </a:solidFill>
                          <a:latin typeface="Cabin"/>
                          <a:ea typeface="Cabin"/>
                          <a:cs typeface="Cabin"/>
                          <a:sym typeface="Cabin"/>
                        </a:rPr>
                        <a:t>Conventional ref range</a:t>
                      </a:r>
                      <a:endParaRPr dirty="0"/>
                    </a:p>
                    <a:p>
                      <a:pPr marL="0" marR="0" lvl="0" indent="0" algn="ctr" rtl="0">
                        <a:spcBef>
                          <a:spcPts val="0"/>
                        </a:spcBef>
                        <a:spcAft>
                          <a:spcPts val="0"/>
                        </a:spcAft>
                        <a:buClr>
                          <a:schemeClr val="dk1"/>
                        </a:buClr>
                        <a:buSzPts val="1300"/>
                        <a:buFont typeface="Cabin"/>
                        <a:buNone/>
                      </a:pPr>
                      <a:endParaRPr sz="1300" b="1" u="none" strike="noStrike" cap="none" dirty="0">
                        <a:latin typeface="Cabin"/>
                        <a:ea typeface="Cabin"/>
                        <a:cs typeface="Cabin"/>
                        <a:sym typeface="Cabin"/>
                      </a:endParaRPr>
                    </a:p>
                  </a:txBody>
                  <a:tcPr marL="121900" marR="121900" marT="121900" marB="121900" anchor="ctr"/>
                </a:tc>
                <a:tc>
                  <a:txBody>
                    <a:bodyPr/>
                    <a:lstStyle/>
                    <a:p>
                      <a:pPr marL="0" marR="0" lvl="0" indent="0" algn="ctr" rtl="0">
                        <a:lnSpc>
                          <a:spcPct val="100000"/>
                        </a:lnSpc>
                        <a:spcBef>
                          <a:spcPts val="0"/>
                        </a:spcBef>
                        <a:spcAft>
                          <a:spcPts val="0"/>
                        </a:spcAft>
                        <a:buClr>
                          <a:srgbClr val="000000"/>
                        </a:buClr>
                        <a:buSzPts val="1300"/>
                        <a:buFont typeface="Cabin"/>
                        <a:buNone/>
                      </a:pPr>
                      <a:r>
                        <a:rPr lang="en" sz="1300" b="1" u="none" strike="noStrike" cap="none">
                          <a:solidFill>
                            <a:srgbClr val="000000"/>
                          </a:solidFill>
                          <a:latin typeface="Cabin"/>
                          <a:ea typeface="Cabin"/>
                          <a:cs typeface="Cabin"/>
                          <a:sym typeface="Cabin"/>
                        </a:rPr>
                        <a:t>Optimal ref range</a:t>
                      </a:r>
                      <a:endParaRPr/>
                    </a:p>
                    <a:p>
                      <a:pPr marL="0" marR="0" lvl="0" indent="0" algn="ctr" rtl="0">
                        <a:spcBef>
                          <a:spcPts val="0"/>
                        </a:spcBef>
                        <a:spcAft>
                          <a:spcPts val="0"/>
                        </a:spcAft>
                        <a:buClr>
                          <a:schemeClr val="dk1"/>
                        </a:buClr>
                        <a:buSzPts val="1300"/>
                        <a:buFont typeface="Cabin"/>
                        <a:buNone/>
                      </a:pPr>
                      <a:endParaRPr sz="1300" b="1" u="none" strike="noStrike" cap="none">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Alarm range</a:t>
                      </a:r>
                      <a:endParaRPr/>
                    </a:p>
                  </a:txBody>
                  <a:tcPr marL="121900" marR="121900" marT="121900" marB="121900" anchor="ctr"/>
                </a:tc>
              </a:tr>
              <a:tr h="863000">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Male</a:t>
                      </a:r>
                      <a:endParaRPr sz="1300" b="1" u="none" strike="noStrike" cap="none">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u="none" strike="noStrike" cap="none">
                          <a:solidFill>
                            <a:schemeClr val="dk1"/>
                          </a:solidFill>
                          <a:latin typeface="Cabin"/>
                          <a:ea typeface="Cabin"/>
                          <a:cs typeface="Cabin"/>
                          <a:sym typeface="Cabin"/>
                        </a:rPr>
                        <a:t>14-18 g/dL</a:t>
                      </a:r>
                      <a:endParaRPr sz="1300" u="none" strike="noStrike" cap="none">
                        <a:solidFill>
                          <a:schemeClr val="dk1"/>
                        </a:solidFill>
                        <a:latin typeface="Cabin"/>
                        <a:ea typeface="Cabin"/>
                        <a:cs typeface="Cabin"/>
                        <a:sym typeface="Cabin"/>
                      </a:endParaRPr>
                    </a:p>
                  </a:txBody>
                  <a:tcPr marL="121900" marR="121900" marT="121900" marB="121900" anchor="ctr">
                    <a:solidFill>
                      <a:srgbClr val="93B9C3"/>
                    </a:solidFill>
                  </a:tcPr>
                </a:tc>
                <a:tc>
                  <a:txBody>
                    <a:bodyPr/>
                    <a:lstStyle/>
                    <a:p>
                      <a:pPr marL="0" marR="0" lvl="0" indent="0" algn="ctr" rtl="0">
                        <a:spcBef>
                          <a:spcPts val="0"/>
                        </a:spcBef>
                        <a:spcAft>
                          <a:spcPts val="0"/>
                        </a:spcAft>
                        <a:buClr>
                          <a:schemeClr val="dk1"/>
                        </a:buClr>
                        <a:buSzPts val="1300"/>
                        <a:buFont typeface="Cabin"/>
                        <a:buNone/>
                      </a:pPr>
                      <a:r>
                        <a:rPr lang="en" sz="1300" u="none" strike="noStrike" cap="none">
                          <a:solidFill>
                            <a:schemeClr val="dk1"/>
                          </a:solidFill>
                          <a:latin typeface="Cabin"/>
                          <a:ea typeface="Cabin"/>
                          <a:cs typeface="Cabin"/>
                          <a:sym typeface="Cabin"/>
                        </a:rPr>
                        <a:t>SI 8.7-11.2 mmol/L</a:t>
                      </a:r>
                      <a:endParaRPr sz="1300" u="none" strike="noStrike" cap="none">
                        <a:solidFill>
                          <a:schemeClr val="dk1"/>
                        </a:solidFill>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u="none" strike="noStrike" cap="none">
                          <a:solidFill>
                            <a:schemeClr val="dk1"/>
                          </a:solidFill>
                          <a:latin typeface="Cabin"/>
                          <a:ea typeface="Cabin"/>
                          <a:cs typeface="Cabin"/>
                          <a:sym typeface="Cabin"/>
                        </a:rPr>
                        <a:t>14-15 g/dL</a:t>
                      </a:r>
                      <a:endParaRPr sz="1300" u="none" strike="noStrike" cap="none">
                        <a:solidFill>
                          <a:schemeClr val="dk1"/>
                        </a:solidFill>
                        <a:latin typeface="Cabin"/>
                        <a:ea typeface="Cabin"/>
                        <a:cs typeface="Cabin"/>
                        <a:sym typeface="Cabin"/>
                      </a:endParaRPr>
                    </a:p>
                  </a:txBody>
                  <a:tcPr marL="121900" marR="121900" marT="121900" marB="121900" anchor="ctr">
                    <a:solidFill>
                      <a:srgbClr val="92D050"/>
                    </a:solidFill>
                  </a:tcPr>
                </a:tc>
                <a:tc>
                  <a:txBody>
                    <a:bodyPr/>
                    <a:lstStyle/>
                    <a:p>
                      <a:pPr marL="0" marR="0" lvl="0" indent="0" algn="ctr" rtl="0">
                        <a:spcBef>
                          <a:spcPts val="0"/>
                        </a:spcBef>
                        <a:spcAft>
                          <a:spcPts val="0"/>
                        </a:spcAft>
                        <a:buClr>
                          <a:schemeClr val="dk1"/>
                        </a:buClr>
                        <a:buSzPts val="1300"/>
                        <a:buFont typeface="Cabin"/>
                        <a:buNone/>
                      </a:pPr>
                      <a:r>
                        <a:rPr lang="en" sz="1300" u="none" strike="noStrike" cap="none" dirty="0">
                          <a:solidFill>
                            <a:schemeClr val="dk1"/>
                          </a:solidFill>
                          <a:latin typeface="Cabin"/>
                          <a:ea typeface="Cabin"/>
                          <a:cs typeface="Cabin"/>
                          <a:sym typeface="Cabin"/>
                        </a:rPr>
                        <a:t>&lt;10 or &gt;17g/dL</a:t>
                      </a:r>
                      <a:endParaRPr sz="1300" u="none" strike="noStrike" cap="none" dirty="0">
                        <a:solidFill>
                          <a:schemeClr val="dk1"/>
                        </a:solidFill>
                        <a:latin typeface="Cabin"/>
                        <a:ea typeface="Cabin"/>
                        <a:cs typeface="Cabin"/>
                        <a:sym typeface="Cabin"/>
                      </a:endParaRPr>
                    </a:p>
                  </a:txBody>
                  <a:tcPr marL="121900" marR="121900" marT="121900" marB="121900" anchor="ctr">
                    <a:solidFill>
                      <a:srgbClr val="FF7E79"/>
                    </a:solidFill>
                  </a:tcPr>
                </a:tc>
              </a:tr>
              <a:tr h="863000">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Female</a:t>
                      </a:r>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u="none" strike="noStrike" cap="none">
                          <a:solidFill>
                            <a:schemeClr val="dk1"/>
                          </a:solidFill>
                          <a:latin typeface="Cabin"/>
                          <a:ea typeface="Cabin"/>
                          <a:cs typeface="Cabin"/>
                          <a:sym typeface="Cabin"/>
                        </a:rPr>
                        <a:t>12-16 g/dL</a:t>
                      </a:r>
                      <a:endParaRPr sz="1300" u="none" strike="noStrike" cap="none">
                        <a:solidFill>
                          <a:schemeClr val="dk1"/>
                        </a:solidFill>
                        <a:latin typeface="Cabin"/>
                        <a:ea typeface="Cabin"/>
                        <a:cs typeface="Cabin"/>
                        <a:sym typeface="Cabin"/>
                      </a:endParaRPr>
                    </a:p>
                  </a:txBody>
                  <a:tcPr marL="121900" marR="121900" marT="121900" marB="121900" anchor="ctr">
                    <a:solidFill>
                      <a:srgbClr val="93B9C3"/>
                    </a:solidFill>
                  </a:tcPr>
                </a:tc>
                <a:tc>
                  <a:txBody>
                    <a:bodyPr/>
                    <a:lstStyle/>
                    <a:p>
                      <a:pPr marL="0" marR="0" lvl="0" indent="0" algn="ctr" rtl="0">
                        <a:spcBef>
                          <a:spcPts val="0"/>
                        </a:spcBef>
                        <a:spcAft>
                          <a:spcPts val="0"/>
                        </a:spcAft>
                        <a:buClr>
                          <a:schemeClr val="dk1"/>
                        </a:buClr>
                        <a:buSzPts val="1300"/>
                        <a:buFont typeface="Cabin"/>
                        <a:buNone/>
                      </a:pPr>
                      <a:r>
                        <a:rPr lang="en" sz="1300" u="none" strike="noStrike" cap="none">
                          <a:solidFill>
                            <a:schemeClr val="dk1"/>
                          </a:solidFill>
                          <a:latin typeface="Cabin"/>
                          <a:ea typeface="Cabin"/>
                          <a:cs typeface="Cabin"/>
                          <a:sym typeface="Cabin"/>
                        </a:rPr>
                        <a:t>SI 7.4-9.9 mmol/L</a:t>
                      </a:r>
                      <a:endParaRPr sz="1300" u="none" strike="noStrike" cap="none">
                        <a:solidFill>
                          <a:schemeClr val="dk1"/>
                        </a:solidFill>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u="none" strike="noStrike" cap="none">
                          <a:solidFill>
                            <a:schemeClr val="dk1"/>
                          </a:solidFill>
                          <a:latin typeface="Cabin"/>
                          <a:ea typeface="Cabin"/>
                          <a:cs typeface="Cabin"/>
                          <a:sym typeface="Cabin"/>
                        </a:rPr>
                        <a:t>13.5-14.5 g/dL</a:t>
                      </a:r>
                      <a:endParaRPr sz="1300" u="none" strike="noStrike" cap="none">
                        <a:solidFill>
                          <a:schemeClr val="dk1"/>
                        </a:solidFill>
                        <a:latin typeface="Cabin"/>
                        <a:ea typeface="Cabin"/>
                        <a:cs typeface="Cabin"/>
                        <a:sym typeface="Cabin"/>
                      </a:endParaRPr>
                    </a:p>
                  </a:txBody>
                  <a:tcPr marL="121900" marR="121900" marT="121900" marB="121900" anchor="ctr">
                    <a:solidFill>
                      <a:srgbClr val="92D050"/>
                    </a:solidFill>
                  </a:tcPr>
                </a:tc>
                <a:tc>
                  <a:txBody>
                    <a:bodyPr/>
                    <a:lstStyle/>
                    <a:p>
                      <a:pPr marL="0" marR="0" lvl="0" indent="0" algn="ctr" rtl="0">
                        <a:lnSpc>
                          <a:spcPct val="100000"/>
                        </a:lnSpc>
                        <a:spcBef>
                          <a:spcPts val="0"/>
                        </a:spcBef>
                        <a:spcAft>
                          <a:spcPts val="0"/>
                        </a:spcAft>
                        <a:buClr>
                          <a:schemeClr val="dk1"/>
                        </a:buClr>
                        <a:buSzPts val="1300"/>
                        <a:buFont typeface="Cabin"/>
                        <a:buNone/>
                      </a:pPr>
                      <a:r>
                        <a:rPr lang="en" sz="1300" u="none" strike="noStrike" cap="none" dirty="0">
                          <a:solidFill>
                            <a:schemeClr val="dk1"/>
                          </a:solidFill>
                          <a:latin typeface="Cabin"/>
                          <a:ea typeface="Cabin"/>
                          <a:cs typeface="Cabin"/>
                          <a:sym typeface="Cabin"/>
                        </a:rPr>
                        <a:t>&lt;10 or &gt;17g/dL</a:t>
                      </a:r>
                      <a:endParaRPr sz="1300" u="none" strike="noStrike" cap="none" dirty="0">
                        <a:solidFill>
                          <a:schemeClr val="dk1"/>
                        </a:solidFill>
                        <a:latin typeface="Cabin"/>
                        <a:ea typeface="Cabin"/>
                        <a:cs typeface="Cabin"/>
                        <a:sym typeface="Cabin"/>
                      </a:endParaRPr>
                    </a:p>
                    <a:p>
                      <a:pPr marL="0" marR="0" lvl="0" indent="0" algn="ctr" rtl="0">
                        <a:spcBef>
                          <a:spcPts val="0"/>
                        </a:spcBef>
                        <a:spcAft>
                          <a:spcPts val="0"/>
                        </a:spcAft>
                        <a:buClr>
                          <a:schemeClr val="dk1"/>
                        </a:buClr>
                        <a:buSzPts val="1300"/>
                        <a:buFont typeface="Cabin"/>
                        <a:buNone/>
                      </a:pPr>
                      <a:endParaRPr sz="1300" u="none" strike="noStrike" cap="none" dirty="0">
                        <a:solidFill>
                          <a:schemeClr val="dk1"/>
                        </a:solidFill>
                        <a:latin typeface="Cabin"/>
                        <a:ea typeface="Cabin"/>
                        <a:cs typeface="Cabin"/>
                        <a:sym typeface="Cabin"/>
                      </a:endParaRPr>
                    </a:p>
                  </a:txBody>
                  <a:tcPr marL="121900" marR="121900" marT="121900" marB="121900" anchor="ctr">
                    <a:solidFill>
                      <a:srgbClr val="FF7E79"/>
                    </a:solidFill>
                  </a:tcPr>
                </a:tc>
              </a:tr>
            </a:tbl>
          </a:graphicData>
        </a:graphic>
      </p:graphicFrame>
      <p:sp>
        <p:nvSpPr>
          <p:cNvPr id="2" name="Date Placeholder 1"/>
          <p:cNvSpPr>
            <a:spLocks noGrp="1"/>
          </p:cNvSpPr>
          <p:nvPr>
            <p:ph type="dt" sz="half" idx="10"/>
          </p:nvPr>
        </p:nvSpPr>
        <p:spPr/>
        <p:txBody>
          <a:bodyPr/>
          <a:lstStyle/>
          <a:p>
            <a:fld id="{947C6163-1A88-4F21-B459-F92A1F1B54DD}" type="datetime1">
              <a:rPr lang="en-US" smtClean="0"/>
              <a:t>11/20/2018</a:t>
            </a:fld>
            <a:endParaRPr lang="en-A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Shape 140"/>
        <p:cNvGrpSpPr/>
        <p:nvPr/>
      </p:nvGrpSpPr>
      <p:grpSpPr>
        <a:xfrm>
          <a:off x="0" y="0"/>
          <a:ext cx="0" cy="0"/>
          <a:chOff x="0" y="0"/>
          <a:chExt cx="0" cy="0"/>
        </a:xfrm>
      </p:grpSpPr>
      <p:sp>
        <p:nvSpPr>
          <p:cNvPr id="141" name="Google Shape;141;p18"/>
          <p:cNvSpPr txBox="1">
            <a:spLocks noGrp="1"/>
          </p:cNvSpPr>
          <p:nvPr>
            <p:ph type="title"/>
          </p:nvPr>
        </p:nvSpPr>
        <p:spPr>
          <a:prstGeom prst="rect">
            <a:avLst/>
          </a:prstGeom>
          <a:noFill/>
          <a:ln>
            <a:noFill/>
          </a:ln>
        </p:spPr>
        <p:txBody>
          <a:bodyPr spcFirstLastPara="1" wrap="square" lIns="121875" tIns="121875" rIns="121875" bIns="121875" anchor="t" anchorCtr="0">
            <a:noAutofit/>
          </a:bodyPr>
          <a:lstStyle/>
          <a:p>
            <a:pPr>
              <a:lnSpc>
                <a:spcPct val="125000"/>
              </a:lnSpc>
              <a:spcBef>
                <a:spcPts val="0"/>
              </a:spcBef>
              <a:spcAft>
                <a:spcPts val="800"/>
              </a:spcAft>
              <a:buClr>
                <a:srgbClr val="333333"/>
              </a:buClr>
              <a:buSzPts val="3200"/>
            </a:pPr>
            <a:r>
              <a:rPr lang="en" sz="3600" b="1" dirty="0">
                <a:solidFill>
                  <a:schemeClr val="dk2"/>
                </a:solidFill>
                <a:latin typeface="Cabin" panose="020B0604020202020204" charset="0"/>
                <a:ea typeface="Bookman Old Style"/>
                <a:cs typeface="Bookman Old Style"/>
                <a:sym typeface="Bookman Old Style"/>
              </a:rPr>
              <a:t>Hemoglobin (Hb)</a:t>
            </a:r>
            <a:endParaRPr sz="3600" b="1" dirty="0">
              <a:solidFill>
                <a:schemeClr val="dk2"/>
              </a:solidFill>
              <a:latin typeface="Cabin" panose="020B0604020202020204" charset="0"/>
              <a:ea typeface="Bookman Old Style"/>
              <a:cs typeface="Bookman Old Style"/>
              <a:sym typeface="Bookman Old Style"/>
            </a:endParaRPr>
          </a:p>
        </p:txBody>
      </p:sp>
      <p:sp>
        <p:nvSpPr>
          <p:cNvPr id="145" name="Google Shape;145;p18"/>
          <p:cNvSpPr txBox="1">
            <a:spLocks noGrp="1"/>
          </p:cNvSpPr>
          <p:nvPr>
            <p:ph type="sldNum" sz="quarter" idx="12"/>
          </p:nvPr>
        </p:nvSpPr>
        <p:spPr>
          <a:xfrm>
            <a:off x="816865" y="6356350"/>
            <a:ext cx="2641500" cy="365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
              <a:t>7</a:t>
            </a:fld>
            <a:endParaRPr/>
          </a:p>
        </p:txBody>
      </p:sp>
      <p:sp>
        <p:nvSpPr>
          <p:cNvPr id="142" name="Google Shape;142;p18"/>
          <p:cNvSpPr txBox="1">
            <a:spLocks noGrp="1"/>
          </p:cNvSpPr>
          <p:nvPr>
            <p:ph sz="quarter" idx="1"/>
          </p:nvPr>
        </p:nvSpPr>
        <p:spPr>
          <a:xfrm>
            <a:off x="627019" y="1428206"/>
            <a:ext cx="5294379" cy="4371701"/>
          </a:xfrm>
          <a:prstGeom prst="rect">
            <a:avLst/>
          </a:prstGeom>
          <a:noFill/>
          <a:ln>
            <a:noFill/>
          </a:ln>
        </p:spPr>
        <p:txBody>
          <a:bodyPr spcFirstLastPara="1" wrap="square" lIns="121875" tIns="121875" rIns="121875" bIns="121875" anchor="t" anchorCtr="0">
            <a:noAutofit/>
          </a:bodyPr>
          <a:lstStyle/>
          <a:p>
            <a:pPr marL="0" marR="0" lvl="0" indent="0" algn="l" rtl="0">
              <a:spcBef>
                <a:spcPts val="600"/>
              </a:spcBef>
              <a:spcAft>
                <a:spcPts val="0"/>
              </a:spcAft>
              <a:buClr>
                <a:schemeClr val="dk1"/>
              </a:buClr>
              <a:buSzPts val="1100"/>
              <a:buFont typeface="Noto Sans Symbols"/>
              <a:buNone/>
            </a:pPr>
            <a:r>
              <a:rPr lang="en" b="1" i="0" u="none" strike="noStrike" cap="none" dirty="0" smtClean="0">
                <a:solidFill>
                  <a:srgbClr val="333333"/>
                </a:solidFill>
                <a:latin typeface="+mj-lt"/>
                <a:ea typeface="Cabin"/>
                <a:cs typeface="Cabin"/>
                <a:sym typeface="Cabin"/>
              </a:rPr>
              <a:t>INCREASED </a:t>
            </a:r>
            <a:r>
              <a:rPr lang="en" b="1" i="0" u="none" strike="noStrike" cap="none" dirty="0">
                <a:solidFill>
                  <a:srgbClr val="333333"/>
                </a:solidFill>
                <a:latin typeface="+mj-lt"/>
                <a:ea typeface="Cabin"/>
                <a:cs typeface="Cabin"/>
                <a:sym typeface="Cabin"/>
              </a:rPr>
              <a:t>HAEMOGLOBIN</a:t>
            </a:r>
            <a:endParaRPr dirty="0">
              <a:latin typeface="+mj-lt"/>
            </a:endParaRPr>
          </a:p>
          <a:p>
            <a:pPr marL="838179" marR="0" lvl="1" indent="-228594" algn="l" rtl="0">
              <a:spcBef>
                <a:spcPts val="500"/>
              </a:spcBef>
              <a:spcAft>
                <a:spcPts val="0"/>
              </a:spcAft>
              <a:buClr>
                <a:schemeClr val="dk1"/>
              </a:buClr>
              <a:buSzPts val="1100"/>
              <a:buFont typeface="Noto Sans Symbols"/>
              <a:buChar char="➢"/>
            </a:pPr>
            <a:r>
              <a:rPr lang="en" sz="2600" b="0" i="0" u="none" strike="noStrike" cap="none" dirty="0">
                <a:solidFill>
                  <a:srgbClr val="333333"/>
                </a:solidFill>
                <a:latin typeface="+mj-lt"/>
                <a:ea typeface="Cabin"/>
                <a:cs typeface="Cabin"/>
                <a:sym typeface="Cabin"/>
              </a:rPr>
              <a:t>Polycythemia vera</a:t>
            </a:r>
            <a:endParaRPr sz="2600" b="0" i="0" u="none" strike="noStrike" cap="none" dirty="0">
              <a:solidFill>
                <a:srgbClr val="333333"/>
              </a:solidFill>
              <a:latin typeface="+mj-lt"/>
              <a:ea typeface="Cabin"/>
              <a:cs typeface="Cabin"/>
              <a:sym typeface="Cabin"/>
            </a:endParaRPr>
          </a:p>
          <a:p>
            <a:pPr marL="838179" marR="0" lvl="1" indent="-228594" algn="l" rtl="0">
              <a:spcBef>
                <a:spcPts val="500"/>
              </a:spcBef>
              <a:spcAft>
                <a:spcPts val="0"/>
              </a:spcAft>
              <a:buClr>
                <a:schemeClr val="dk1"/>
              </a:buClr>
              <a:buSzPts val="1100"/>
              <a:buFont typeface="Noto Sans Symbols"/>
              <a:buChar char="➢"/>
            </a:pPr>
            <a:r>
              <a:rPr lang="en" sz="2600" b="0" i="0" u="none" strike="noStrike" cap="none" dirty="0">
                <a:solidFill>
                  <a:srgbClr val="333333"/>
                </a:solidFill>
                <a:latin typeface="+mj-lt"/>
                <a:ea typeface="Cabin"/>
                <a:cs typeface="Cabin"/>
                <a:sym typeface="Cabin"/>
              </a:rPr>
              <a:t>COPD</a:t>
            </a:r>
            <a:endParaRPr sz="2600" dirty="0">
              <a:latin typeface="+mj-lt"/>
            </a:endParaRPr>
          </a:p>
          <a:p>
            <a:pPr marL="838179" marR="0" lvl="1" indent="-228594" algn="l" rtl="0">
              <a:spcBef>
                <a:spcPts val="500"/>
              </a:spcBef>
              <a:spcAft>
                <a:spcPts val="0"/>
              </a:spcAft>
              <a:buClr>
                <a:schemeClr val="dk1"/>
              </a:buClr>
              <a:buSzPts val="1100"/>
              <a:buFont typeface="Noto Sans Symbols"/>
              <a:buChar char="➢"/>
            </a:pPr>
            <a:r>
              <a:rPr lang="en" sz="2600" b="0" i="0" u="none" strike="noStrike" cap="none" dirty="0">
                <a:solidFill>
                  <a:srgbClr val="333333"/>
                </a:solidFill>
                <a:latin typeface="+mj-lt"/>
                <a:ea typeface="Cabin"/>
                <a:cs typeface="Cabin"/>
                <a:sym typeface="Cabin"/>
              </a:rPr>
              <a:t>Chronic smokers </a:t>
            </a:r>
            <a:endParaRPr sz="2600" dirty="0">
              <a:latin typeface="+mj-lt"/>
            </a:endParaRPr>
          </a:p>
          <a:p>
            <a:pPr marL="838179" marR="0" lvl="1" indent="-228594" algn="l" rtl="0">
              <a:spcBef>
                <a:spcPts val="500"/>
              </a:spcBef>
              <a:spcAft>
                <a:spcPts val="0"/>
              </a:spcAft>
              <a:buClr>
                <a:schemeClr val="dk1"/>
              </a:buClr>
              <a:buSzPts val="1100"/>
              <a:buFont typeface="Noto Sans Symbols"/>
              <a:buChar char="➢"/>
            </a:pPr>
            <a:r>
              <a:rPr lang="en" sz="2600" b="0" i="0" u="none" strike="noStrike" cap="none" dirty="0">
                <a:solidFill>
                  <a:srgbClr val="333333"/>
                </a:solidFill>
                <a:latin typeface="+mj-lt"/>
                <a:ea typeface="Cabin"/>
                <a:cs typeface="Cabin"/>
                <a:sym typeface="Cabin"/>
              </a:rPr>
              <a:t>Athletes</a:t>
            </a:r>
            <a:endParaRPr sz="2600" dirty="0">
              <a:latin typeface="+mj-lt"/>
            </a:endParaRPr>
          </a:p>
          <a:p>
            <a:pPr marL="838179" marR="0" lvl="1" indent="-228594" algn="l" rtl="0">
              <a:spcBef>
                <a:spcPts val="500"/>
              </a:spcBef>
              <a:spcAft>
                <a:spcPts val="0"/>
              </a:spcAft>
              <a:buClr>
                <a:schemeClr val="dk1"/>
              </a:buClr>
              <a:buSzPts val="1100"/>
              <a:buFont typeface="Noto Sans Symbols"/>
              <a:buChar char="➢"/>
            </a:pPr>
            <a:r>
              <a:rPr lang="en" sz="2600" b="0" i="0" u="none" strike="noStrike" cap="none" dirty="0">
                <a:solidFill>
                  <a:srgbClr val="333333"/>
                </a:solidFill>
                <a:latin typeface="+mj-lt"/>
                <a:ea typeface="Cabin"/>
                <a:cs typeface="Cabin"/>
                <a:sym typeface="Cabin"/>
              </a:rPr>
              <a:t>People living at high altitudes.</a:t>
            </a:r>
            <a:endParaRPr sz="2600" dirty="0">
              <a:latin typeface="+mj-lt"/>
            </a:endParaRPr>
          </a:p>
          <a:p>
            <a:pPr marL="838179" marR="0" lvl="1" indent="-158744" algn="l" rtl="0">
              <a:lnSpc>
                <a:spcPct val="150000"/>
              </a:lnSpc>
              <a:spcBef>
                <a:spcPts val="667"/>
              </a:spcBef>
              <a:spcAft>
                <a:spcPts val="0"/>
              </a:spcAft>
              <a:buClr>
                <a:schemeClr val="dk1"/>
              </a:buClr>
              <a:buSzPts val="1100"/>
              <a:buFont typeface="Noto Sans Symbols"/>
              <a:buNone/>
            </a:pPr>
            <a:endParaRPr sz="2600" b="0" i="0" u="sng" strike="noStrike" cap="none" dirty="0">
              <a:solidFill>
                <a:schemeClr val="hlink"/>
              </a:solidFill>
              <a:latin typeface="+mj-lt"/>
              <a:ea typeface="Cabin"/>
              <a:cs typeface="Cabin"/>
              <a:sym typeface="Cabin"/>
              <a:hlinkClick r:id="rId3"/>
            </a:endParaRPr>
          </a:p>
        </p:txBody>
      </p:sp>
      <p:sp>
        <p:nvSpPr>
          <p:cNvPr id="143" name="Google Shape;143;p18"/>
          <p:cNvSpPr txBox="1">
            <a:spLocks noGrp="1"/>
          </p:cNvSpPr>
          <p:nvPr>
            <p:ph sz="quarter" idx="2"/>
          </p:nvPr>
        </p:nvSpPr>
        <p:spPr>
          <a:xfrm>
            <a:off x="5903980" y="1062446"/>
            <a:ext cx="5673341" cy="4772296"/>
          </a:xfrm>
          <a:prstGeom prst="rect">
            <a:avLst/>
          </a:prstGeom>
          <a:noFill/>
          <a:ln>
            <a:noFill/>
          </a:ln>
        </p:spPr>
        <p:txBody>
          <a:bodyPr spcFirstLastPara="1" wrap="square" lIns="121900" tIns="60950" rIns="121900" bIns="60950" anchor="t" anchorCtr="0">
            <a:noAutofit/>
          </a:bodyPr>
          <a:lstStyle/>
          <a:p>
            <a:pPr marL="243834" marR="0" lvl="0" indent="0" algn="l" rtl="0">
              <a:spcBef>
                <a:spcPts val="0"/>
              </a:spcBef>
              <a:spcAft>
                <a:spcPts val="0"/>
              </a:spcAft>
              <a:buClr>
                <a:schemeClr val="dk1"/>
              </a:buClr>
              <a:buSzPts val="1100"/>
              <a:buFont typeface="Noto Sans Symbols"/>
              <a:buNone/>
            </a:pPr>
            <a:endParaRPr b="1" i="0" u="none" strike="noStrike" cap="none" dirty="0">
              <a:solidFill>
                <a:srgbClr val="333333"/>
              </a:solidFill>
              <a:latin typeface="+mj-lt"/>
              <a:ea typeface="Cabin"/>
              <a:cs typeface="Cabin"/>
              <a:sym typeface="Cabin"/>
            </a:endParaRPr>
          </a:p>
          <a:p>
            <a:pPr marL="243834" marR="0" lvl="0" indent="0" algn="l" rtl="0">
              <a:spcBef>
                <a:spcPts val="600"/>
              </a:spcBef>
              <a:spcAft>
                <a:spcPts val="0"/>
              </a:spcAft>
              <a:buClr>
                <a:schemeClr val="dk1"/>
              </a:buClr>
              <a:buSzPts val="1100"/>
              <a:buFont typeface="Noto Sans Symbols"/>
              <a:buNone/>
            </a:pPr>
            <a:r>
              <a:rPr lang="en" b="1" i="0" u="none" strike="noStrike" cap="none" dirty="0" smtClean="0">
                <a:solidFill>
                  <a:srgbClr val="333333"/>
                </a:solidFill>
                <a:latin typeface="+mj-lt"/>
                <a:ea typeface="Cabin"/>
                <a:cs typeface="Cabin"/>
                <a:sym typeface="Cabin"/>
              </a:rPr>
              <a:t>DECREASED </a:t>
            </a:r>
            <a:r>
              <a:rPr lang="en" b="1" i="0" u="none" strike="noStrike" cap="none" dirty="0">
                <a:solidFill>
                  <a:srgbClr val="333333"/>
                </a:solidFill>
                <a:latin typeface="+mj-lt"/>
                <a:ea typeface="Cabin"/>
                <a:cs typeface="Cabin"/>
                <a:sym typeface="Cabin"/>
              </a:rPr>
              <a:t>HAEMOGLOBIN</a:t>
            </a:r>
            <a:endParaRPr dirty="0">
              <a:latin typeface="+mj-lt"/>
            </a:endParaRPr>
          </a:p>
          <a:p>
            <a:pPr marL="838179" marR="0" lvl="1" indent="-228594" algn="l" rtl="0">
              <a:spcBef>
                <a:spcPts val="500"/>
              </a:spcBef>
              <a:spcAft>
                <a:spcPts val="0"/>
              </a:spcAft>
              <a:buClr>
                <a:schemeClr val="dk1"/>
              </a:buClr>
              <a:buSzPts val="1100"/>
              <a:buFont typeface="Noto Sans Symbols"/>
              <a:buChar char="➢"/>
            </a:pPr>
            <a:r>
              <a:rPr lang="en" sz="2600" b="0" i="0" u="none" strike="noStrike" cap="none" dirty="0">
                <a:solidFill>
                  <a:srgbClr val="333333"/>
                </a:solidFill>
                <a:latin typeface="+mj-lt"/>
                <a:ea typeface="Cabin"/>
                <a:cs typeface="Cabin"/>
                <a:sym typeface="Cabin"/>
              </a:rPr>
              <a:t>Anaemia of all types, particularly iron deficiency anaemia (IDA)</a:t>
            </a:r>
            <a:endParaRPr sz="2600" dirty="0">
              <a:latin typeface="+mj-lt"/>
            </a:endParaRPr>
          </a:p>
          <a:p>
            <a:pPr marL="838179" marR="0" lvl="1" indent="-228594" algn="l" rtl="0">
              <a:spcBef>
                <a:spcPts val="500"/>
              </a:spcBef>
              <a:spcAft>
                <a:spcPts val="0"/>
              </a:spcAft>
              <a:buClr>
                <a:schemeClr val="dk1"/>
              </a:buClr>
              <a:buSzPts val="1100"/>
              <a:buFont typeface="Noto Sans Symbols"/>
              <a:buChar char="➢"/>
            </a:pPr>
            <a:r>
              <a:rPr lang="en" sz="2600" b="0" i="0" u="none" strike="noStrike" cap="none" dirty="0">
                <a:solidFill>
                  <a:srgbClr val="333333"/>
                </a:solidFill>
                <a:latin typeface="+mj-lt"/>
                <a:ea typeface="Cabin"/>
                <a:cs typeface="Cabin"/>
                <a:sym typeface="Cabin"/>
              </a:rPr>
              <a:t>Blood loss</a:t>
            </a:r>
            <a:endParaRPr sz="2600" dirty="0">
              <a:latin typeface="+mj-lt"/>
            </a:endParaRPr>
          </a:p>
          <a:p>
            <a:pPr marL="838179" marR="0" lvl="1" indent="-228594" algn="l" rtl="0">
              <a:spcBef>
                <a:spcPts val="500"/>
              </a:spcBef>
              <a:spcAft>
                <a:spcPts val="0"/>
              </a:spcAft>
              <a:buClr>
                <a:schemeClr val="dk1"/>
              </a:buClr>
              <a:buSzPts val="1100"/>
              <a:buFont typeface="Noto Sans Symbols"/>
              <a:buChar char="➢"/>
            </a:pPr>
            <a:r>
              <a:rPr lang="en" sz="2600" b="0" i="0" u="none" strike="noStrike" cap="none" dirty="0">
                <a:solidFill>
                  <a:srgbClr val="333333"/>
                </a:solidFill>
                <a:latin typeface="+mj-lt"/>
                <a:ea typeface="Cabin"/>
                <a:cs typeface="Cabin"/>
                <a:sym typeface="Cabin"/>
              </a:rPr>
              <a:t>Haemolysis</a:t>
            </a:r>
            <a:endParaRPr sz="2600" dirty="0">
              <a:latin typeface="+mj-lt"/>
            </a:endParaRPr>
          </a:p>
          <a:p>
            <a:pPr marL="838179" marR="0" lvl="1" indent="-228594" algn="l" rtl="0">
              <a:spcBef>
                <a:spcPts val="500"/>
              </a:spcBef>
              <a:spcAft>
                <a:spcPts val="0"/>
              </a:spcAft>
              <a:buClr>
                <a:schemeClr val="dk1"/>
              </a:buClr>
              <a:buSzPts val="1100"/>
              <a:buFont typeface="Noto Sans Symbols"/>
              <a:buChar char="➢"/>
            </a:pPr>
            <a:r>
              <a:rPr lang="en" sz="2600" b="0" i="0" u="none" strike="noStrike" cap="none" dirty="0">
                <a:solidFill>
                  <a:srgbClr val="333333"/>
                </a:solidFill>
                <a:latin typeface="+mj-lt"/>
                <a:ea typeface="Cabin"/>
                <a:cs typeface="Cabin"/>
                <a:sym typeface="Cabin"/>
              </a:rPr>
              <a:t>Pregnancy</a:t>
            </a:r>
            <a:endParaRPr sz="2600" dirty="0">
              <a:latin typeface="+mj-lt"/>
            </a:endParaRPr>
          </a:p>
          <a:p>
            <a:pPr marL="838179" marR="0" lvl="1" indent="-228594" algn="l" rtl="0">
              <a:spcBef>
                <a:spcPts val="500"/>
              </a:spcBef>
              <a:spcAft>
                <a:spcPts val="0"/>
              </a:spcAft>
              <a:buClr>
                <a:schemeClr val="dk1"/>
              </a:buClr>
              <a:buSzPts val="1100"/>
              <a:buFont typeface="Noto Sans Symbols"/>
              <a:buChar char="➢"/>
            </a:pPr>
            <a:r>
              <a:rPr lang="en" sz="2600" b="0" i="0" u="none" strike="noStrike" cap="none" dirty="0">
                <a:solidFill>
                  <a:srgbClr val="333333"/>
                </a:solidFill>
                <a:latin typeface="+mj-lt"/>
                <a:ea typeface="Cabin"/>
                <a:cs typeface="Cabin"/>
                <a:sym typeface="Cabin"/>
              </a:rPr>
              <a:t>Increased fluid intake or fluid replacement</a:t>
            </a:r>
            <a:endParaRPr sz="2600" dirty="0">
              <a:latin typeface="+mj-lt"/>
            </a:endParaRPr>
          </a:p>
          <a:p>
            <a:pPr marL="274320" marR="0" lvl="0" indent="-148844" algn="l" rtl="0">
              <a:spcBef>
                <a:spcPts val="600"/>
              </a:spcBef>
              <a:spcAft>
                <a:spcPts val="0"/>
              </a:spcAft>
              <a:buClr>
                <a:schemeClr val="accent1"/>
              </a:buClr>
              <a:buSzPts val="1976"/>
              <a:buFont typeface="Noto Sans Symbols"/>
              <a:buNone/>
            </a:pPr>
            <a:endParaRPr b="0" i="0" u="none" strike="noStrike" cap="none" dirty="0">
              <a:solidFill>
                <a:schemeClr val="dk1"/>
              </a:solidFill>
              <a:latin typeface="+mj-lt"/>
              <a:ea typeface="Cabin"/>
              <a:cs typeface="Cabin"/>
              <a:sym typeface="Cabin"/>
            </a:endParaRPr>
          </a:p>
        </p:txBody>
      </p:sp>
      <p:sp>
        <p:nvSpPr>
          <p:cNvPr id="2" name="Date Placeholder 1"/>
          <p:cNvSpPr>
            <a:spLocks noGrp="1"/>
          </p:cNvSpPr>
          <p:nvPr>
            <p:ph type="dt" sz="half" idx="10"/>
          </p:nvPr>
        </p:nvSpPr>
        <p:spPr/>
        <p:txBody>
          <a:bodyPr/>
          <a:lstStyle/>
          <a:p>
            <a:fld id="{947C6163-1A88-4F21-B459-F92A1F1B54DD}" type="datetime1">
              <a:rPr lang="en-US" smtClean="0"/>
              <a:t>11/20/2018</a:t>
            </a:fld>
            <a:endParaRPr lang="en-AU"/>
          </a:p>
        </p:txBody>
      </p:sp>
    </p:spTree>
    <p:extLst>
      <p:ext uri="{BB962C8B-B14F-4D97-AF65-F5344CB8AC3E}">
        <p14:creationId xmlns:p14="http://schemas.microsoft.com/office/powerpoint/2010/main" val="212186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Shape 149"/>
        <p:cNvGrpSpPr/>
        <p:nvPr/>
      </p:nvGrpSpPr>
      <p:grpSpPr>
        <a:xfrm>
          <a:off x="0" y="0"/>
          <a:ext cx="0" cy="0"/>
          <a:chOff x="0" y="0"/>
          <a:chExt cx="0" cy="0"/>
        </a:xfrm>
      </p:grpSpPr>
      <p:sp>
        <p:nvSpPr>
          <p:cNvPr id="150" name="Google Shape;150;p19"/>
          <p:cNvSpPr txBox="1">
            <a:spLocks noGrp="1"/>
          </p:cNvSpPr>
          <p:nvPr>
            <p:ph type="title"/>
          </p:nvPr>
        </p:nvSpPr>
        <p:spPr>
          <a:xfrm>
            <a:off x="748939" y="296627"/>
            <a:ext cx="10972800" cy="914400"/>
          </a:xfrm>
          <a:prstGeom prst="rect">
            <a:avLst/>
          </a:prstGeom>
          <a:noFill/>
          <a:ln>
            <a:noFill/>
          </a:ln>
        </p:spPr>
        <p:txBody>
          <a:bodyPr spcFirstLastPara="1" wrap="square" lIns="121875" tIns="121875" rIns="121875" bIns="121875" anchor="t" anchorCtr="0">
            <a:noAutofit/>
          </a:bodyPr>
          <a:lstStyle/>
          <a:p>
            <a:pPr>
              <a:lnSpc>
                <a:spcPct val="125000"/>
              </a:lnSpc>
              <a:spcBef>
                <a:spcPts val="0"/>
              </a:spcBef>
              <a:spcAft>
                <a:spcPts val="800"/>
              </a:spcAft>
              <a:buClr>
                <a:srgbClr val="333333"/>
              </a:buClr>
              <a:buSzPts val="3200"/>
            </a:pPr>
            <a:r>
              <a:rPr lang="en" sz="3600" b="1" dirty="0">
                <a:solidFill>
                  <a:schemeClr val="dk2"/>
                </a:solidFill>
                <a:latin typeface="Cabin" panose="020B0604020202020204" charset="0"/>
                <a:ea typeface="Bookman Old Style"/>
                <a:cs typeface="Bookman Old Style"/>
                <a:sym typeface="Bookman Old Style"/>
              </a:rPr>
              <a:t>Haematocrit (Hct)</a:t>
            </a:r>
            <a:endParaRPr sz="3600" b="1" dirty="0">
              <a:solidFill>
                <a:schemeClr val="dk2"/>
              </a:solidFill>
              <a:latin typeface="Cabin" panose="020B0604020202020204" charset="0"/>
              <a:ea typeface="Bookman Old Style"/>
              <a:cs typeface="Bookman Old Style"/>
              <a:sym typeface="Bookman Old Style"/>
            </a:endParaRPr>
          </a:p>
        </p:txBody>
      </p:sp>
      <p:sp>
        <p:nvSpPr>
          <p:cNvPr id="155" name="Google Shape;155;p19"/>
          <p:cNvSpPr txBox="1">
            <a:spLocks noGrp="1"/>
          </p:cNvSpPr>
          <p:nvPr>
            <p:ph type="sldNum" sz="quarter" idx="12"/>
          </p:nvPr>
        </p:nvSpPr>
        <p:spPr>
          <a:xfrm>
            <a:off x="816865" y="6356350"/>
            <a:ext cx="2641500" cy="365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
              <a:t>8</a:t>
            </a:fld>
            <a:endParaRPr/>
          </a:p>
        </p:txBody>
      </p:sp>
      <p:sp>
        <p:nvSpPr>
          <p:cNvPr id="151" name="Google Shape;151;p19"/>
          <p:cNvSpPr txBox="1">
            <a:spLocks noGrp="1"/>
          </p:cNvSpPr>
          <p:nvPr>
            <p:ph sz="quarter" idx="1"/>
          </p:nvPr>
        </p:nvSpPr>
        <p:spPr>
          <a:xfrm>
            <a:off x="731520" y="1316766"/>
            <a:ext cx="10624457" cy="1940240"/>
          </a:xfrm>
          <a:prstGeom prst="rect">
            <a:avLst/>
          </a:prstGeom>
          <a:noFill/>
          <a:ln>
            <a:noFill/>
          </a:ln>
        </p:spPr>
        <p:txBody>
          <a:bodyPr spcFirstLastPara="1" wrap="square" lIns="121875" tIns="121875" rIns="121875" bIns="121875" anchor="t" anchorCtr="0">
            <a:noAutofit/>
          </a:bodyPr>
          <a:lstStyle/>
          <a:p>
            <a:pPr marL="0" marR="0" lvl="0" indent="0" algn="l" rtl="0">
              <a:spcBef>
                <a:spcPts val="800"/>
              </a:spcBef>
              <a:spcAft>
                <a:spcPts val="0"/>
              </a:spcAft>
              <a:buClr>
                <a:schemeClr val="dk1"/>
              </a:buClr>
              <a:buSzPts val="1100"/>
              <a:buNone/>
            </a:pPr>
            <a:r>
              <a:rPr lang="en" b="0" i="0" u="none" strike="noStrike" cap="none" dirty="0">
                <a:solidFill>
                  <a:srgbClr val="333333"/>
                </a:solidFill>
                <a:latin typeface="+mj-lt"/>
                <a:ea typeface="Cabin"/>
                <a:cs typeface="Cabin"/>
                <a:sym typeface="Cabin"/>
              </a:rPr>
              <a:t>The Hct describes the volume of blood that is occupied by RBC. It is expressed as a percentage of total blood volume. Another name for Hct is packed cell volume (PCV).</a:t>
            </a:r>
            <a:r>
              <a:rPr lang="en" b="0" i="0" u="none" strike="noStrike" cap="none" dirty="0">
                <a:solidFill>
                  <a:srgbClr val="005E8D"/>
                </a:solidFill>
                <a:latin typeface="+mj-lt"/>
                <a:ea typeface="Cabin"/>
                <a:cs typeface="Cabin"/>
                <a:sym typeface="Cabin"/>
              </a:rPr>
              <a:t> </a:t>
            </a:r>
            <a:r>
              <a:rPr lang="en" b="0" i="0" u="none" strike="noStrike" cap="none" dirty="0">
                <a:solidFill>
                  <a:srgbClr val="333333"/>
                </a:solidFill>
                <a:latin typeface="+mj-lt"/>
                <a:ea typeface="Cabin"/>
                <a:cs typeface="Cabin"/>
                <a:sym typeface="Cabin"/>
              </a:rPr>
              <a:t>As a rule of thumb, the Hct value is generally about three times the value of Hb.</a:t>
            </a:r>
            <a:endParaRPr b="0" i="0" u="sng" strike="noStrike" cap="none" dirty="0">
              <a:solidFill>
                <a:schemeClr val="hlink"/>
              </a:solidFill>
              <a:latin typeface="+mj-lt"/>
              <a:ea typeface="Cabin"/>
              <a:cs typeface="Cabin"/>
              <a:sym typeface="Cabin"/>
              <a:hlinkClick r:id="rId3"/>
            </a:endParaRPr>
          </a:p>
          <a:p>
            <a:pPr marL="0" marR="0" lvl="0" indent="0" algn="l" rtl="0">
              <a:spcBef>
                <a:spcPts val="0"/>
              </a:spcBef>
              <a:spcAft>
                <a:spcPts val="2133"/>
              </a:spcAft>
              <a:buClr>
                <a:schemeClr val="accent1"/>
              </a:buClr>
              <a:buSzPts val="3040"/>
              <a:buFont typeface="Noto Sans Symbols"/>
              <a:buNone/>
            </a:pPr>
            <a:endParaRPr b="0" i="0" u="none" strike="noStrike" cap="none" dirty="0">
              <a:solidFill>
                <a:schemeClr val="dk1"/>
              </a:solidFill>
              <a:latin typeface="+mj-lt"/>
              <a:ea typeface="Cabin"/>
              <a:cs typeface="Cabin"/>
              <a:sym typeface="Cabin"/>
            </a:endParaRPr>
          </a:p>
        </p:txBody>
      </p:sp>
      <p:sp>
        <p:nvSpPr>
          <p:cNvPr id="153" name="Google Shape;153;p19"/>
          <p:cNvSpPr txBox="1"/>
          <p:nvPr/>
        </p:nvSpPr>
        <p:spPr>
          <a:xfrm>
            <a:off x="6790946" y="548643"/>
            <a:ext cx="246308" cy="410369"/>
          </a:xfrm>
          <a:prstGeom prst="rect">
            <a:avLst/>
          </a:prstGeom>
          <a:no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1800">
              <a:solidFill>
                <a:schemeClr val="dk1"/>
              </a:solidFill>
              <a:latin typeface="Cabin"/>
              <a:ea typeface="Cabin"/>
              <a:cs typeface="Cabin"/>
              <a:sym typeface="Cabin"/>
            </a:endParaRPr>
          </a:p>
        </p:txBody>
      </p:sp>
      <p:graphicFrame>
        <p:nvGraphicFramePr>
          <p:cNvPr id="154" name="Google Shape;154;p19"/>
          <p:cNvGraphicFramePr/>
          <p:nvPr>
            <p:extLst>
              <p:ext uri="{D42A27DB-BD31-4B8C-83A1-F6EECF244321}">
                <p14:modId xmlns:p14="http://schemas.microsoft.com/office/powerpoint/2010/main" val="111260481"/>
              </p:ext>
            </p:extLst>
          </p:nvPr>
        </p:nvGraphicFramePr>
        <p:xfrm>
          <a:off x="2272504" y="3644539"/>
          <a:ext cx="7289508" cy="2625633"/>
        </p:xfrm>
        <a:graphic>
          <a:graphicData uri="http://schemas.openxmlformats.org/drawingml/2006/table">
            <a:tbl>
              <a:tblPr>
                <a:noFill/>
                <a:tableStyleId>{B53A2DF2-59E2-4C89-80D7-C43F8FA8ED1D}</a:tableStyleId>
              </a:tblPr>
              <a:tblGrid>
                <a:gridCol w="1079604"/>
                <a:gridCol w="1552476"/>
                <a:gridCol w="1552476"/>
                <a:gridCol w="1552476"/>
                <a:gridCol w="1552476"/>
              </a:tblGrid>
              <a:tr h="783907">
                <a:tc>
                  <a:txBody>
                    <a:bodyPr/>
                    <a:lstStyle/>
                    <a:p>
                      <a:pPr marL="0" marR="0" lvl="0" indent="0" algn="ctr" rtl="0">
                        <a:spcBef>
                          <a:spcPts val="0"/>
                        </a:spcBef>
                        <a:spcAft>
                          <a:spcPts val="0"/>
                        </a:spcAft>
                        <a:buClr>
                          <a:schemeClr val="dk1"/>
                        </a:buClr>
                        <a:buSzPts val="1300"/>
                        <a:buFont typeface="Cabin"/>
                        <a:buNone/>
                      </a:pPr>
                      <a:endParaRPr sz="1300" u="none" strike="noStrike" cap="none" dirty="0">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Conventional ref range</a:t>
                      </a:r>
                      <a:endParaRPr sz="1300" b="1" u="none" strike="noStrike" cap="none">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Clr>
                          <a:srgbClr val="000000"/>
                        </a:buClr>
                        <a:buSzPts val="1300"/>
                        <a:buFont typeface="Cabin"/>
                        <a:buNone/>
                      </a:pPr>
                      <a:r>
                        <a:rPr lang="en" sz="1300" b="1" u="none" strike="noStrike" cap="none">
                          <a:solidFill>
                            <a:srgbClr val="000000"/>
                          </a:solidFill>
                          <a:latin typeface="Cabin"/>
                          <a:ea typeface="Cabin"/>
                          <a:cs typeface="Cabin"/>
                          <a:sym typeface="Cabin"/>
                        </a:rPr>
                        <a:t>Conventional ref range</a:t>
                      </a:r>
                      <a:endParaRPr/>
                    </a:p>
                  </a:txBody>
                  <a:tcPr marL="121900" marR="121900" marT="121900" marB="121900" anchor="ctr"/>
                </a:tc>
                <a:tc>
                  <a:txBody>
                    <a:bodyPr/>
                    <a:lstStyle/>
                    <a:p>
                      <a:pPr marL="0" marR="0" lvl="0" indent="0" algn="ctr" rtl="0">
                        <a:lnSpc>
                          <a:spcPct val="100000"/>
                        </a:lnSpc>
                        <a:spcBef>
                          <a:spcPts val="0"/>
                        </a:spcBef>
                        <a:spcAft>
                          <a:spcPts val="0"/>
                        </a:spcAft>
                        <a:buClr>
                          <a:srgbClr val="000000"/>
                        </a:buClr>
                        <a:buSzPts val="1300"/>
                        <a:buFont typeface="Cabin"/>
                        <a:buNone/>
                      </a:pPr>
                      <a:r>
                        <a:rPr lang="en" sz="1300" b="1" u="none" strike="noStrike" cap="none">
                          <a:solidFill>
                            <a:srgbClr val="000000"/>
                          </a:solidFill>
                          <a:latin typeface="Cabin"/>
                          <a:ea typeface="Cabin"/>
                          <a:cs typeface="Cabin"/>
                          <a:sym typeface="Cabin"/>
                        </a:rPr>
                        <a:t>Optimal ref range</a:t>
                      </a:r>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Alarm range</a:t>
                      </a:r>
                      <a:endParaRPr/>
                    </a:p>
                  </a:txBody>
                  <a:tcPr marL="121900" marR="121900" marT="121900" marB="121900" anchor="ctr"/>
                </a:tc>
              </a:tr>
              <a:tr h="920863">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Male</a:t>
                      </a:r>
                      <a:endParaRPr sz="1300" b="1" u="none" strike="noStrike" cap="none">
                        <a:latin typeface="Cabin"/>
                        <a:ea typeface="Cabin"/>
                        <a:cs typeface="Cabin"/>
                        <a:sym typeface="Cabin"/>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u="none" strike="noStrike" cap="none">
                          <a:latin typeface="Cabin"/>
                          <a:ea typeface="Cabin"/>
                          <a:cs typeface="Cabin"/>
                          <a:sym typeface="Cabin"/>
                        </a:rPr>
                        <a:t>SI 0.39-0.49</a:t>
                      </a:r>
                      <a:endParaRPr sz="1300" u="none" strike="noStrike" cap="none">
                        <a:latin typeface="Cabin"/>
                        <a:ea typeface="Cabin"/>
                        <a:cs typeface="Cabin"/>
                        <a:sym typeface="Cabin"/>
                      </a:endParaRPr>
                    </a:p>
                  </a:txBody>
                  <a:tcPr marL="121900" marR="121900" marT="121900" marB="121900" anchor="ctr">
                    <a:solidFill>
                      <a:srgbClr val="93B9C3"/>
                    </a:solidFill>
                  </a:tcPr>
                </a:tc>
                <a:tc>
                  <a:txBody>
                    <a:bodyPr/>
                    <a:lstStyle/>
                    <a:p>
                      <a:pPr marL="0" marR="0" lvl="0" indent="0" algn="ctr" rtl="0">
                        <a:spcBef>
                          <a:spcPts val="0"/>
                        </a:spcBef>
                        <a:spcAft>
                          <a:spcPts val="0"/>
                        </a:spcAft>
                        <a:buClr>
                          <a:schemeClr val="dk1"/>
                        </a:buClr>
                        <a:buSzPts val="1300"/>
                        <a:buFont typeface="Cabin"/>
                        <a:buNone/>
                      </a:pPr>
                      <a:r>
                        <a:rPr lang="en" sz="1300" u="none" strike="noStrike" cap="none" dirty="0">
                          <a:latin typeface="Cabin"/>
                          <a:ea typeface="Cabin"/>
                          <a:cs typeface="Cabin"/>
                          <a:sym typeface="Cabin"/>
                        </a:rPr>
                        <a:t>39-49% </a:t>
                      </a:r>
                      <a:endParaRPr dirty="0"/>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u="none" strike="noStrike" cap="none">
                          <a:solidFill>
                            <a:schemeClr val="dk1"/>
                          </a:solidFill>
                          <a:latin typeface="Cabin"/>
                          <a:ea typeface="Cabin"/>
                          <a:cs typeface="Cabin"/>
                          <a:sym typeface="Cabin"/>
                        </a:rPr>
                        <a:t>0.40-0.48 SI</a:t>
                      </a:r>
                      <a:endParaRPr sz="1300" u="none" strike="noStrike" cap="none">
                        <a:solidFill>
                          <a:schemeClr val="dk1"/>
                        </a:solidFill>
                        <a:latin typeface="Cabin"/>
                        <a:ea typeface="Cabin"/>
                        <a:cs typeface="Cabin"/>
                        <a:sym typeface="Cabin"/>
                      </a:endParaRPr>
                    </a:p>
                  </a:txBody>
                  <a:tcPr marL="121900" marR="121900" marT="121900" marB="121900" anchor="ctr">
                    <a:solidFill>
                      <a:srgbClr val="92D050"/>
                    </a:solidFill>
                  </a:tcPr>
                </a:tc>
                <a:tc>
                  <a:txBody>
                    <a:bodyPr/>
                    <a:lstStyle/>
                    <a:p>
                      <a:pPr marL="0" marR="0" lvl="0" indent="0" algn="ctr" rtl="0">
                        <a:spcBef>
                          <a:spcPts val="0"/>
                        </a:spcBef>
                        <a:spcAft>
                          <a:spcPts val="0"/>
                        </a:spcAft>
                        <a:buClr>
                          <a:schemeClr val="dk1"/>
                        </a:buClr>
                        <a:buSzPts val="1300"/>
                        <a:buFont typeface="Cabin"/>
                        <a:buNone/>
                      </a:pPr>
                      <a:r>
                        <a:rPr lang="en" sz="1300" u="none" strike="noStrike" cap="none">
                          <a:solidFill>
                            <a:schemeClr val="dk1"/>
                          </a:solidFill>
                          <a:latin typeface="Cabin"/>
                          <a:ea typeface="Cabin"/>
                          <a:cs typeface="Cabin"/>
                          <a:sym typeface="Cabin"/>
                        </a:rPr>
                        <a:t>&lt;0.32 or &gt;0.55</a:t>
                      </a:r>
                      <a:endParaRPr sz="1300" u="none" strike="noStrike" cap="none">
                        <a:solidFill>
                          <a:schemeClr val="dk1"/>
                        </a:solidFill>
                        <a:latin typeface="Cabin"/>
                        <a:ea typeface="Cabin"/>
                        <a:cs typeface="Cabin"/>
                        <a:sym typeface="Cabin"/>
                      </a:endParaRPr>
                    </a:p>
                  </a:txBody>
                  <a:tcPr marL="121900" marR="121900" marT="121900" marB="121900" anchor="ctr">
                    <a:solidFill>
                      <a:srgbClr val="FF7E79"/>
                    </a:solidFill>
                  </a:tcPr>
                </a:tc>
              </a:tr>
              <a:tr h="920863">
                <a:tc>
                  <a:txBody>
                    <a:bodyPr/>
                    <a:lstStyle/>
                    <a:p>
                      <a:pPr marL="0" marR="0" lvl="0" indent="0" algn="ctr" rtl="0">
                        <a:spcBef>
                          <a:spcPts val="0"/>
                        </a:spcBef>
                        <a:spcAft>
                          <a:spcPts val="0"/>
                        </a:spcAft>
                        <a:buClr>
                          <a:schemeClr val="dk1"/>
                        </a:buClr>
                        <a:buSzPts val="1300"/>
                        <a:buFont typeface="Cabin"/>
                        <a:buNone/>
                      </a:pPr>
                      <a:r>
                        <a:rPr lang="en" sz="1300" b="1" u="none" strike="noStrike" cap="none">
                          <a:latin typeface="Cabin"/>
                          <a:ea typeface="Cabin"/>
                          <a:cs typeface="Cabin"/>
                          <a:sym typeface="Cabin"/>
                        </a:rPr>
                        <a:t>Female</a:t>
                      </a:r>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u="none" strike="noStrike" cap="none" dirty="0">
                          <a:latin typeface="Cabin"/>
                          <a:ea typeface="Cabin"/>
                          <a:cs typeface="Cabin"/>
                          <a:sym typeface="Cabin"/>
                        </a:rPr>
                        <a:t>SI 0.33-0.43</a:t>
                      </a:r>
                      <a:endParaRPr sz="1300" u="none" strike="noStrike" cap="none" dirty="0">
                        <a:latin typeface="Cabin"/>
                        <a:ea typeface="Cabin"/>
                        <a:cs typeface="Cabin"/>
                        <a:sym typeface="Cabin"/>
                      </a:endParaRPr>
                    </a:p>
                  </a:txBody>
                  <a:tcPr marL="121900" marR="121900" marT="121900" marB="121900" anchor="ctr">
                    <a:solidFill>
                      <a:srgbClr val="93B9C3"/>
                    </a:solidFill>
                  </a:tcPr>
                </a:tc>
                <a:tc>
                  <a:txBody>
                    <a:bodyPr/>
                    <a:lstStyle/>
                    <a:p>
                      <a:pPr marL="0" marR="0" lvl="0" indent="0" algn="ctr" rtl="0">
                        <a:spcBef>
                          <a:spcPts val="0"/>
                        </a:spcBef>
                        <a:spcAft>
                          <a:spcPts val="0"/>
                        </a:spcAft>
                        <a:buClr>
                          <a:schemeClr val="dk1"/>
                        </a:buClr>
                        <a:buSzPts val="1300"/>
                        <a:buFont typeface="Cabin"/>
                        <a:buNone/>
                      </a:pPr>
                      <a:r>
                        <a:rPr lang="en" sz="1300" u="none" strike="noStrike" cap="none">
                          <a:latin typeface="Cabin"/>
                          <a:ea typeface="Cabin"/>
                          <a:cs typeface="Cabin"/>
                          <a:sym typeface="Cabin"/>
                        </a:rPr>
                        <a:t>33-43%</a:t>
                      </a:r>
                      <a:endParaRPr/>
                    </a:p>
                  </a:txBody>
                  <a:tcPr marL="121900" marR="121900" marT="121900" marB="121900" anchor="ctr"/>
                </a:tc>
                <a:tc>
                  <a:txBody>
                    <a:bodyPr/>
                    <a:lstStyle/>
                    <a:p>
                      <a:pPr marL="0" marR="0" lvl="0" indent="0" algn="ctr" rtl="0">
                        <a:spcBef>
                          <a:spcPts val="0"/>
                        </a:spcBef>
                        <a:spcAft>
                          <a:spcPts val="0"/>
                        </a:spcAft>
                        <a:buClr>
                          <a:schemeClr val="dk1"/>
                        </a:buClr>
                        <a:buSzPts val="1300"/>
                        <a:buFont typeface="Cabin"/>
                        <a:buNone/>
                      </a:pPr>
                      <a:r>
                        <a:rPr lang="en" sz="1300" u="none" strike="noStrike" cap="none">
                          <a:solidFill>
                            <a:schemeClr val="dk1"/>
                          </a:solidFill>
                          <a:latin typeface="Cabin"/>
                          <a:ea typeface="Cabin"/>
                          <a:cs typeface="Cabin"/>
                          <a:sym typeface="Cabin"/>
                        </a:rPr>
                        <a:t>0.37-0.44 SI</a:t>
                      </a:r>
                      <a:endParaRPr sz="1300" u="none" strike="noStrike" cap="none">
                        <a:solidFill>
                          <a:schemeClr val="dk1"/>
                        </a:solidFill>
                        <a:latin typeface="Cabin"/>
                        <a:ea typeface="Cabin"/>
                        <a:cs typeface="Cabin"/>
                        <a:sym typeface="Cabin"/>
                      </a:endParaRPr>
                    </a:p>
                  </a:txBody>
                  <a:tcPr marL="121900" marR="121900" marT="121900" marB="121900" anchor="ctr">
                    <a:solidFill>
                      <a:srgbClr val="92D050"/>
                    </a:solidFill>
                  </a:tcPr>
                </a:tc>
                <a:tc>
                  <a:txBody>
                    <a:bodyPr/>
                    <a:lstStyle/>
                    <a:p>
                      <a:pPr marL="0" marR="0" lvl="0" indent="0" algn="ctr" rtl="0">
                        <a:spcBef>
                          <a:spcPts val="0"/>
                        </a:spcBef>
                        <a:spcAft>
                          <a:spcPts val="0"/>
                        </a:spcAft>
                        <a:buClr>
                          <a:schemeClr val="dk1"/>
                        </a:buClr>
                        <a:buSzPts val="1300"/>
                        <a:buFont typeface="Cabin"/>
                        <a:buNone/>
                      </a:pPr>
                      <a:r>
                        <a:rPr lang="en" sz="1300" u="none" strike="noStrike" cap="none" dirty="0">
                          <a:solidFill>
                            <a:schemeClr val="dk1"/>
                          </a:solidFill>
                          <a:latin typeface="Cabin"/>
                          <a:ea typeface="Cabin"/>
                          <a:cs typeface="Cabin"/>
                          <a:sym typeface="Cabin"/>
                        </a:rPr>
                        <a:t>&lt;0.32 or &gt;0.55</a:t>
                      </a:r>
                      <a:endParaRPr sz="1300" u="none" strike="noStrike" cap="none" dirty="0">
                        <a:solidFill>
                          <a:schemeClr val="dk1"/>
                        </a:solidFill>
                        <a:latin typeface="Cabin"/>
                        <a:ea typeface="Cabin"/>
                        <a:cs typeface="Cabin"/>
                        <a:sym typeface="Cabin"/>
                      </a:endParaRPr>
                    </a:p>
                  </a:txBody>
                  <a:tcPr marL="121900" marR="121900" marT="121900" marB="121900" anchor="ctr">
                    <a:solidFill>
                      <a:srgbClr val="FF7E79"/>
                    </a:solidFill>
                  </a:tcPr>
                </a:tc>
              </a:tr>
            </a:tbl>
          </a:graphicData>
        </a:graphic>
      </p:graphicFrame>
      <p:sp>
        <p:nvSpPr>
          <p:cNvPr id="2" name="Date Placeholder 1"/>
          <p:cNvSpPr>
            <a:spLocks noGrp="1"/>
          </p:cNvSpPr>
          <p:nvPr>
            <p:ph type="dt" sz="half" idx="10"/>
          </p:nvPr>
        </p:nvSpPr>
        <p:spPr/>
        <p:txBody>
          <a:bodyPr/>
          <a:lstStyle/>
          <a:p>
            <a:fld id="{18731343-7EE3-4607-8A07-3BB210A95715}" type="datetime1">
              <a:rPr lang="en-US" smtClean="0"/>
              <a:t>11/20/2018</a:t>
            </a:fld>
            <a:endParaRPr lang="en-A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Shape 149"/>
        <p:cNvGrpSpPr/>
        <p:nvPr/>
      </p:nvGrpSpPr>
      <p:grpSpPr>
        <a:xfrm>
          <a:off x="0" y="0"/>
          <a:ext cx="0" cy="0"/>
          <a:chOff x="0" y="0"/>
          <a:chExt cx="0" cy="0"/>
        </a:xfrm>
      </p:grpSpPr>
      <p:sp>
        <p:nvSpPr>
          <p:cNvPr id="150" name="Google Shape;150;p19"/>
          <p:cNvSpPr txBox="1">
            <a:spLocks noGrp="1"/>
          </p:cNvSpPr>
          <p:nvPr>
            <p:ph type="title"/>
          </p:nvPr>
        </p:nvSpPr>
        <p:spPr>
          <a:prstGeom prst="rect">
            <a:avLst/>
          </a:prstGeom>
          <a:noFill/>
          <a:ln>
            <a:noFill/>
          </a:ln>
        </p:spPr>
        <p:txBody>
          <a:bodyPr spcFirstLastPara="1" wrap="square" lIns="121875" tIns="121875" rIns="121875" bIns="121875" anchor="t" anchorCtr="0">
            <a:noAutofit/>
          </a:bodyPr>
          <a:lstStyle/>
          <a:p>
            <a:pPr>
              <a:lnSpc>
                <a:spcPct val="125000"/>
              </a:lnSpc>
              <a:spcBef>
                <a:spcPts val="0"/>
              </a:spcBef>
              <a:spcAft>
                <a:spcPts val="800"/>
              </a:spcAft>
              <a:buClr>
                <a:srgbClr val="333333"/>
              </a:buClr>
              <a:buSzPts val="3200"/>
            </a:pPr>
            <a:r>
              <a:rPr lang="en" sz="3600" b="1" dirty="0">
                <a:solidFill>
                  <a:schemeClr val="dk2"/>
                </a:solidFill>
                <a:latin typeface="Cabin" panose="020B0604020202020204" charset="0"/>
                <a:ea typeface="Bookman Old Style"/>
                <a:cs typeface="Bookman Old Style"/>
                <a:sym typeface="Bookman Old Style"/>
              </a:rPr>
              <a:t>Haematocrit (Hct)</a:t>
            </a:r>
            <a:endParaRPr sz="3600" b="1" dirty="0">
              <a:solidFill>
                <a:schemeClr val="dk2"/>
              </a:solidFill>
              <a:latin typeface="Cabin" panose="020B0604020202020204" charset="0"/>
              <a:ea typeface="Bookman Old Style"/>
              <a:cs typeface="Bookman Old Style"/>
              <a:sym typeface="Bookman Old Style"/>
            </a:endParaRPr>
          </a:p>
        </p:txBody>
      </p:sp>
      <p:sp>
        <p:nvSpPr>
          <p:cNvPr id="155" name="Google Shape;155;p19"/>
          <p:cNvSpPr txBox="1">
            <a:spLocks noGrp="1"/>
          </p:cNvSpPr>
          <p:nvPr>
            <p:ph type="sldNum" sz="quarter" idx="12"/>
          </p:nvPr>
        </p:nvSpPr>
        <p:spPr>
          <a:xfrm>
            <a:off x="816865" y="6356350"/>
            <a:ext cx="2641500" cy="365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
              <a:t>9</a:t>
            </a:fld>
            <a:endParaRPr/>
          </a:p>
        </p:txBody>
      </p:sp>
      <p:sp>
        <p:nvSpPr>
          <p:cNvPr id="151" name="Google Shape;151;p19"/>
          <p:cNvSpPr txBox="1">
            <a:spLocks noGrp="1"/>
          </p:cNvSpPr>
          <p:nvPr>
            <p:ph sz="quarter" idx="1"/>
          </p:nvPr>
        </p:nvSpPr>
        <p:spPr>
          <a:xfrm>
            <a:off x="461134" y="1290640"/>
            <a:ext cx="5058804" cy="5075325"/>
          </a:xfrm>
          <a:prstGeom prst="rect">
            <a:avLst/>
          </a:prstGeom>
          <a:noFill/>
          <a:ln>
            <a:noFill/>
          </a:ln>
        </p:spPr>
        <p:txBody>
          <a:bodyPr spcFirstLastPara="1" wrap="square" lIns="121875" tIns="121875" rIns="121875" bIns="121875" anchor="t" anchorCtr="0">
            <a:noAutofit/>
          </a:bodyPr>
          <a:lstStyle/>
          <a:p>
            <a:pPr marL="609585" marR="0" lvl="1" indent="0" algn="l" rtl="0">
              <a:spcBef>
                <a:spcPts val="800"/>
              </a:spcBef>
              <a:spcAft>
                <a:spcPts val="0"/>
              </a:spcAft>
              <a:buClr>
                <a:schemeClr val="dk1"/>
              </a:buClr>
              <a:buSzPts val="1100"/>
              <a:buFont typeface="Noto Sans Symbols"/>
              <a:buNone/>
            </a:pPr>
            <a:r>
              <a:rPr lang="en" sz="2600" b="1" i="0" u="none" strike="noStrike" cap="none" dirty="0" smtClean="0">
                <a:solidFill>
                  <a:srgbClr val="333333"/>
                </a:solidFill>
                <a:latin typeface="+mj-lt"/>
                <a:ea typeface="Cabin"/>
                <a:cs typeface="Cabin"/>
                <a:sym typeface="Cabin"/>
              </a:rPr>
              <a:t>INCREASED HAEMATOCRIT</a:t>
            </a:r>
          </a:p>
          <a:p>
            <a:pPr marL="609585" marR="0" lvl="1" indent="0" algn="l" rtl="0">
              <a:spcBef>
                <a:spcPts val="800"/>
              </a:spcBef>
              <a:spcAft>
                <a:spcPts val="0"/>
              </a:spcAft>
              <a:buClr>
                <a:schemeClr val="dk1"/>
              </a:buClr>
              <a:buSzPts val="1100"/>
              <a:buFont typeface="Noto Sans Symbols"/>
              <a:buNone/>
            </a:pPr>
            <a:endParaRPr sz="2600" b="1" i="0" u="none" strike="noStrike" cap="none" dirty="0">
              <a:solidFill>
                <a:srgbClr val="333333"/>
              </a:solidFill>
              <a:latin typeface="+mj-lt"/>
              <a:ea typeface="Cabin"/>
              <a:cs typeface="Cabin"/>
              <a:sym typeface="Cabin"/>
            </a:endParaRPr>
          </a:p>
          <a:p>
            <a:pPr marL="609585" marR="0" lvl="1" indent="0" algn="l" rtl="0">
              <a:spcBef>
                <a:spcPts val="667"/>
              </a:spcBef>
              <a:spcAft>
                <a:spcPts val="0"/>
              </a:spcAft>
              <a:buClr>
                <a:schemeClr val="dk1"/>
              </a:buClr>
              <a:buSzPts val="1100"/>
              <a:buNone/>
            </a:pPr>
            <a:r>
              <a:rPr lang="en" sz="2600" b="0" i="0" u="none" strike="noStrike" cap="none" dirty="0">
                <a:solidFill>
                  <a:srgbClr val="333333"/>
                </a:solidFill>
                <a:latin typeface="+mj-lt"/>
                <a:ea typeface="Cabin"/>
                <a:cs typeface="Cabin"/>
                <a:sym typeface="Cabin"/>
              </a:rPr>
              <a:t>Dehydration (burns, vomiting/diarrhoea)</a:t>
            </a:r>
            <a:endParaRPr sz="2600" dirty="0">
              <a:latin typeface="+mj-lt"/>
            </a:endParaRPr>
          </a:p>
          <a:p>
            <a:pPr marL="609585" marR="0" lvl="1" indent="0" algn="l" rtl="0">
              <a:spcBef>
                <a:spcPts val="667"/>
              </a:spcBef>
              <a:spcAft>
                <a:spcPts val="0"/>
              </a:spcAft>
              <a:buClr>
                <a:schemeClr val="dk1"/>
              </a:buClr>
              <a:buSzPts val="1100"/>
              <a:buNone/>
            </a:pPr>
            <a:r>
              <a:rPr lang="en" sz="2600" b="0" i="0" u="none" strike="noStrike" cap="none" dirty="0">
                <a:solidFill>
                  <a:srgbClr val="333333"/>
                </a:solidFill>
                <a:latin typeface="+mj-lt"/>
                <a:ea typeface="Cabin"/>
                <a:cs typeface="Cabin"/>
                <a:sym typeface="Cabin"/>
              </a:rPr>
              <a:t>Polycythemia vera</a:t>
            </a:r>
            <a:endParaRPr sz="2600" dirty="0">
              <a:latin typeface="+mj-lt"/>
            </a:endParaRPr>
          </a:p>
          <a:p>
            <a:pPr marL="609585" marR="0" lvl="1" indent="0" algn="l" rtl="0">
              <a:spcBef>
                <a:spcPts val="667"/>
              </a:spcBef>
              <a:spcAft>
                <a:spcPts val="0"/>
              </a:spcAft>
              <a:buClr>
                <a:schemeClr val="dk1"/>
              </a:buClr>
              <a:buSzPts val="1100"/>
              <a:buNone/>
            </a:pPr>
            <a:r>
              <a:rPr lang="en" sz="2600" b="0" i="0" u="none" strike="noStrike" cap="none" dirty="0">
                <a:solidFill>
                  <a:srgbClr val="333333"/>
                </a:solidFill>
                <a:latin typeface="+mj-lt"/>
                <a:ea typeface="Cabin"/>
                <a:cs typeface="Cabin"/>
                <a:sym typeface="Cabin"/>
              </a:rPr>
              <a:t>COPD</a:t>
            </a:r>
            <a:endParaRPr sz="2600" dirty="0">
              <a:latin typeface="+mj-lt"/>
            </a:endParaRPr>
          </a:p>
          <a:p>
            <a:pPr marL="609585" marR="0" lvl="1" indent="0" algn="l" rtl="0">
              <a:spcBef>
                <a:spcPts val="667"/>
              </a:spcBef>
              <a:spcAft>
                <a:spcPts val="0"/>
              </a:spcAft>
              <a:buClr>
                <a:schemeClr val="dk1"/>
              </a:buClr>
              <a:buSzPts val="1100"/>
              <a:buNone/>
            </a:pPr>
            <a:r>
              <a:rPr lang="en" sz="2600" b="0" i="0" u="none" strike="noStrike" cap="none" dirty="0">
                <a:solidFill>
                  <a:srgbClr val="333333"/>
                </a:solidFill>
                <a:latin typeface="+mj-lt"/>
                <a:ea typeface="Cabin"/>
                <a:cs typeface="Cabin"/>
                <a:sym typeface="Cabin"/>
              </a:rPr>
              <a:t>People living at high altitudes. </a:t>
            </a:r>
            <a:endParaRPr sz="2600" dirty="0">
              <a:latin typeface="+mj-lt"/>
            </a:endParaRPr>
          </a:p>
          <a:p>
            <a:pPr marL="0" marR="0" lvl="0" indent="0" algn="l" rtl="0">
              <a:spcBef>
                <a:spcPts val="0"/>
              </a:spcBef>
              <a:spcAft>
                <a:spcPts val="2133"/>
              </a:spcAft>
              <a:buClr>
                <a:schemeClr val="accent1"/>
              </a:buClr>
              <a:buSzPts val="3040"/>
              <a:buFont typeface="Noto Sans Symbols"/>
              <a:buNone/>
            </a:pPr>
            <a:endParaRPr b="0" i="0" u="none" strike="noStrike" cap="none" dirty="0">
              <a:solidFill>
                <a:schemeClr val="dk1"/>
              </a:solidFill>
              <a:latin typeface="+mj-lt"/>
              <a:ea typeface="Cabin"/>
              <a:cs typeface="Cabin"/>
              <a:sym typeface="Cabin"/>
            </a:endParaRPr>
          </a:p>
        </p:txBody>
      </p:sp>
      <p:sp>
        <p:nvSpPr>
          <p:cNvPr id="152" name="Google Shape;152;p19"/>
          <p:cNvSpPr txBox="1">
            <a:spLocks noGrp="1"/>
          </p:cNvSpPr>
          <p:nvPr>
            <p:ph sz="quarter" idx="2"/>
          </p:nvPr>
        </p:nvSpPr>
        <p:spPr>
          <a:xfrm>
            <a:off x="6139543" y="1034353"/>
            <a:ext cx="5661149" cy="5052938"/>
          </a:xfrm>
          <a:prstGeom prst="rect">
            <a:avLst/>
          </a:prstGeom>
          <a:noFill/>
          <a:ln>
            <a:noFill/>
          </a:ln>
        </p:spPr>
        <p:txBody>
          <a:bodyPr spcFirstLastPara="1" wrap="square" lIns="121900" tIns="60950" rIns="121900" bIns="60950" anchor="t" anchorCtr="0">
            <a:noAutofit/>
          </a:bodyPr>
          <a:lstStyle/>
          <a:p>
            <a:pPr marL="609585" marR="0" lvl="1" indent="0" algn="l" rtl="0">
              <a:spcBef>
                <a:spcPts val="0"/>
              </a:spcBef>
              <a:spcAft>
                <a:spcPts val="0"/>
              </a:spcAft>
              <a:buClr>
                <a:schemeClr val="dk1"/>
              </a:buClr>
              <a:buSzPts val="1100"/>
              <a:buFont typeface="Noto Sans Symbols"/>
              <a:buNone/>
            </a:pPr>
            <a:endParaRPr sz="2600" b="1" i="0" u="none" strike="noStrike" cap="none" dirty="0">
              <a:solidFill>
                <a:srgbClr val="333333"/>
              </a:solidFill>
              <a:latin typeface="+mj-lt"/>
              <a:ea typeface="Cabin"/>
              <a:cs typeface="Cabin"/>
              <a:sym typeface="Cabin"/>
            </a:endParaRPr>
          </a:p>
          <a:p>
            <a:pPr marL="609585" marR="0" lvl="1" indent="0" algn="l" rtl="0">
              <a:spcBef>
                <a:spcPts val="500"/>
              </a:spcBef>
              <a:spcAft>
                <a:spcPts val="0"/>
              </a:spcAft>
              <a:buClr>
                <a:schemeClr val="dk1"/>
              </a:buClr>
              <a:buSzPts val="1100"/>
              <a:buFont typeface="Noto Sans Symbols"/>
              <a:buNone/>
            </a:pPr>
            <a:r>
              <a:rPr lang="en" sz="2600" b="1" i="0" u="none" strike="noStrike" cap="none" dirty="0">
                <a:solidFill>
                  <a:srgbClr val="333333"/>
                </a:solidFill>
                <a:latin typeface="+mj-lt"/>
                <a:ea typeface="Cabin"/>
                <a:cs typeface="Cabin"/>
                <a:sym typeface="Cabin"/>
              </a:rPr>
              <a:t>DECREASED </a:t>
            </a:r>
            <a:r>
              <a:rPr lang="en" sz="2600" b="1" i="0" u="none" strike="noStrike" cap="none" dirty="0" smtClean="0">
                <a:solidFill>
                  <a:srgbClr val="333333"/>
                </a:solidFill>
                <a:latin typeface="+mj-lt"/>
                <a:ea typeface="Cabin"/>
                <a:cs typeface="Cabin"/>
                <a:sym typeface="Cabin"/>
              </a:rPr>
              <a:t>HAEMATOCRIT</a:t>
            </a:r>
          </a:p>
          <a:p>
            <a:pPr marL="609585" marR="0" lvl="1" indent="0" algn="l" rtl="0">
              <a:spcBef>
                <a:spcPts val="500"/>
              </a:spcBef>
              <a:spcAft>
                <a:spcPts val="0"/>
              </a:spcAft>
              <a:buClr>
                <a:schemeClr val="dk1"/>
              </a:buClr>
              <a:buSzPts val="1100"/>
              <a:buFont typeface="Noto Sans Symbols"/>
              <a:buNone/>
            </a:pPr>
            <a:endParaRPr sz="2600" dirty="0">
              <a:latin typeface="+mj-lt"/>
            </a:endParaRPr>
          </a:p>
          <a:p>
            <a:pPr marL="609585" marR="0" lvl="1" indent="0" algn="l" rtl="0">
              <a:spcBef>
                <a:spcPts val="500"/>
              </a:spcBef>
              <a:spcAft>
                <a:spcPts val="0"/>
              </a:spcAft>
              <a:buClr>
                <a:schemeClr val="dk1"/>
              </a:buClr>
              <a:buSzPts val="1100"/>
              <a:buNone/>
            </a:pPr>
            <a:r>
              <a:rPr lang="en" sz="2600" b="0" i="0" u="none" strike="noStrike" cap="none" dirty="0">
                <a:solidFill>
                  <a:srgbClr val="333333"/>
                </a:solidFill>
                <a:latin typeface="+mj-lt"/>
                <a:ea typeface="Cabin"/>
                <a:cs typeface="Cabin"/>
                <a:sym typeface="Cabin"/>
              </a:rPr>
              <a:t>All types of anaemias</a:t>
            </a:r>
            <a:endParaRPr sz="2600" dirty="0">
              <a:latin typeface="+mj-lt"/>
            </a:endParaRPr>
          </a:p>
          <a:p>
            <a:pPr marL="609585" marR="0" lvl="1" indent="0" algn="l" rtl="0">
              <a:spcBef>
                <a:spcPts val="500"/>
              </a:spcBef>
              <a:spcAft>
                <a:spcPts val="0"/>
              </a:spcAft>
              <a:buClr>
                <a:schemeClr val="dk1"/>
              </a:buClr>
              <a:buSzPts val="1100"/>
              <a:buNone/>
            </a:pPr>
            <a:r>
              <a:rPr lang="en" sz="2600" b="0" i="0" u="none" strike="noStrike" cap="none" dirty="0">
                <a:solidFill>
                  <a:srgbClr val="333333"/>
                </a:solidFill>
                <a:latin typeface="+mj-lt"/>
                <a:ea typeface="Cabin"/>
                <a:cs typeface="Cabin"/>
                <a:sym typeface="Cabin"/>
              </a:rPr>
              <a:t>Blood loss</a:t>
            </a:r>
            <a:endParaRPr sz="2600" dirty="0">
              <a:latin typeface="+mj-lt"/>
            </a:endParaRPr>
          </a:p>
          <a:p>
            <a:pPr marL="609585" marR="0" lvl="1" indent="0" algn="l" rtl="0">
              <a:spcBef>
                <a:spcPts val="500"/>
              </a:spcBef>
              <a:spcAft>
                <a:spcPts val="0"/>
              </a:spcAft>
              <a:buClr>
                <a:schemeClr val="dk1"/>
              </a:buClr>
              <a:buSzPts val="1100"/>
              <a:buNone/>
            </a:pPr>
            <a:r>
              <a:rPr lang="en" sz="2600" b="0" i="0" u="none" strike="noStrike" cap="none" dirty="0">
                <a:solidFill>
                  <a:srgbClr val="333333"/>
                </a:solidFill>
                <a:latin typeface="+mj-lt"/>
                <a:ea typeface="Cabin"/>
                <a:cs typeface="Cabin"/>
                <a:sym typeface="Cabin"/>
              </a:rPr>
              <a:t>Haemolysis</a:t>
            </a:r>
            <a:endParaRPr sz="2600" dirty="0">
              <a:latin typeface="+mj-lt"/>
            </a:endParaRPr>
          </a:p>
          <a:p>
            <a:pPr marL="609585" marR="0" lvl="1" indent="0" algn="l" rtl="0">
              <a:spcBef>
                <a:spcPts val="500"/>
              </a:spcBef>
              <a:spcAft>
                <a:spcPts val="0"/>
              </a:spcAft>
              <a:buClr>
                <a:schemeClr val="dk1"/>
              </a:buClr>
              <a:buSzPts val="1100"/>
              <a:buNone/>
            </a:pPr>
            <a:r>
              <a:rPr lang="en" sz="2600" b="0" i="0" u="none" strike="noStrike" cap="none" dirty="0">
                <a:solidFill>
                  <a:srgbClr val="333333"/>
                </a:solidFill>
                <a:latin typeface="+mj-lt"/>
                <a:ea typeface="Cabin"/>
                <a:cs typeface="Cabin"/>
                <a:sym typeface="Cabin"/>
              </a:rPr>
              <a:t>Pregnancy</a:t>
            </a:r>
            <a:endParaRPr sz="2600" dirty="0">
              <a:latin typeface="+mj-lt"/>
            </a:endParaRPr>
          </a:p>
          <a:p>
            <a:pPr marL="609585" marR="0" lvl="1" indent="0" algn="l" rtl="0">
              <a:spcBef>
                <a:spcPts val="500"/>
              </a:spcBef>
              <a:spcAft>
                <a:spcPts val="0"/>
              </a:spcAft>
              <a:buClr>
                <a:schemeClr val="dk1"/>
              </a:buClr>
              <a:buSzPts val="1100"/>
              <a:buNone/>
            </a:pPr>
            <a:r>
              <a:rPr lang="en" sz="2600" b="0" i="0" u="none" strike="noStrike" cap="none" dirty="0">
                <a:solidFill>
                  <a:srgbClr val="333333"/>
                </a:solidFill>
                <a:latin typeface="+mj-lt"/>
                <a:ea typeface="Cabin"/>
                <a:cs typeface="Cabin"/>
                <a:sym typeface="Cabin"/>
              </a:rPr>
              <a:t>Cirrhosis</a:t>
            </a:r>
            <a:endParaRPr sz="2600" dirty="0">
              <a:latin typeface="+mj-lt"/>
            </a:endParaRPr>
          </a:p>
          <a:p>
            <a:pPr marL="609585" marR="0" lvl="1" indent="0" algn="l" rtl="0">
              <a:spcBef>
                <a:spcPts val="500"/>
              </a:spcBef>
              <a:spcAft>
                <a:spcPts val="0"/>
              </a:spcAft>
              <a:buClr>
                <a:schemeClr val="dk1"/>
              </a:buClr>
              <a:buSzPts val="1100"/>
              <a:buNone/>
            </a:pPr>
            <a:r>
              <a:rPr lang="en" sz="2600" b="0" i="0" u="none" strike="noStrike" cap="none" dirty="0">
                <a:solidFill>
                  <a:srgbClr val="333333"/>
                </a:solidFill>
                <a:latin typeface="+mj-lt"/>
                <a:ea typeface="Cabin"/>
                <a:cs typeface="Cabin"/>
                <a:sym typeface="Cabin"/>
              </a:rPr>
              <a:t>Hyperthyroidism </a:t>
            </a:r>
            <a:endParaRPr sz="2600" dirty="0">
              <a:latin typeface="+mj-lt"/>
            </a:endParaRPr>
          </a:p>
          <a:p>
            <a:pPr marL="609585" marR="0" lvl="1" indent="0" algn="l" rtl="0">
              <a:spcBef>
                <a:spcPts val="500"/>
              </a:spcBef>
              <a:spcAft>
                <a:spcPts val="0"/>
              </a:spcAft>
              <a:buClr>
                <a:schemeClr val="dk1"/>
              </a:buClr>
              <a:buSzPts val="1100"/>
              <a:buNone/>
            </a:pPr>
            <a:r>
              <a:rPr lang="en" sz="2600" b="0" i="0" u="none" strike="noStrike" cap="none" dirty="0">
                <a:solidFill>
                  <a:srgbClr val="333333"/>
                </a:solidFill>
                <a:latin typeface="+mj-lt"/>
                <a:ea typeface="Cabin"/>
                <a:cs typeface="Cabin"/>
                <a:sym typeface="Cabin"/>
              </a:rPr>
              <a:t>Leukaemia.</a:t>
            </a:r>
            <a:endParaRPr sz="2600" b="0" i="0" u="sng" strike="noStrike" cap="none" dirty="0">
              <a:solidFill>
                <a:schemeClr val="hlink"/>
              </a:solidFill>
              <a:latin typeface="+mj-lt"/>
              <a:ea typeface="Cabin"/>
              <a:cs typeface="Cabin"/>
              <a:sym typeface="Cabin"/>
              <a:hlinkClick r:id="rId3"/>
            </a:endParaRPr>
          </a:p>
          <a:p>
            <a:pPr marL="274320" marR="0" lvl="0" indent="-177800" algn="l" rtl="0">
              <a:spcBef>
                <a:spcPts val="600"/>
              </a:spcBef>
              <a:spcAft>
                <a:spcPts val="0"/>
              </a:spcAft>
              <a:buClr>
                <a:schemeClr val="accent1"/>
              </a:buClr>
              <a:buSzPts val="1520"/>
              <a:buFont typeface="Noto Sans Symbols"/>
              <a:buNone/>
            </a:pPr>
            <a:endParaRPr b="0" i="0" u="none" strike="noStrike" cap="none" dirty="0">
              <a:solidFill>
                <a:schemeClr val="dk1"/>
              </a:solidFill>
              <a:latin typeface="+mj-lt"/>
              <a:ea typeface="Cabin"/>
              <a:cs typeface="Cabin"/>
              <a:sym typeface="Cabin"/>
            </a:endParaRPr>
          </a:p>
        </p:txBody>
      </p:sp>
      <p:sp>
        <p:nvSpPr>
          <p:cNvPr id="153" name="Google Shape;153;p19"/>
          <p:cNvSpPr txBox="1"/>
          <p:nvPr/>
        </p:nvSpPr>
        <p:spPr>
          <a:xfrm>
            <a:off x="6790946" y="548643"/>
            <a:ext cx="246308" cy="410369"/>
          </a:xfrm>
          <a:prstGeom prst="rect">
            <a:avLst/>
          </a:prstGeom>
          <a:no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1800">
              <a:solidFill>
                <a:schemeClr val="dk1"/>
              </a:solidFill>
              <a:latin typeface="Cabin"/>
              <a:ea typeface="Cabin"/>
              <a:cs typeface="Cabin"/>
              <a:sym typeface="Cabin"/>
            </a:endParaRPr>
          </a:p>
        </p:txBody>
      </p:sp>
      <p:sp>
        <p:nvSpPr>
          <p:cNvPr id="2" name="Date Placeholder 1"/>
          <p:cNvSpPr>
            <a:spLocks noGrp="1"/>
          </p:cNvSpPr>
          <p:nvPr>
            <p:ph type="dt" sz="half" idx="10"/>
          </p:nvPr>
        </p:nvSpPr>
        <p:spPr/>
        <p:txBody>
          <a:bodyPr/>
          <a:lstStyle/>
          <a:p>
            <a:fld id="{18731343-7EE3-4607-8A07-3BB210A95715}" type="datetime1">
              <a:rPr lang="en-US" smtClean="0"/>
              <a:t>11/20/2018</a:t>
            </a:fld>
            <a:endParaRPr lang="en-AU"/>
          </a:p>
        </p:txBody>
      </p:sp>
    </p:spTree>
    <p:extLst>
      <p:ext uri="{BB962C8B-B14F-4D97-AF65-F5344CB8AC3E}">
        <p14:creationId xmlns:p14="http://schemas.microsoft.com/office/powerpoint/2010/main" val="22664335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1333</TotalTime>
  <Words>2897</Words>
  <Application>Microsoft Office PowerPoint</Application>
  <PresentationFormat>Custom</PresentationFormat>
  <Paragraphs>736</Paragraphs>
  <Slides>41</Slides>
  <Notes>41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41</vt:i4>
      </vt:variant>
    </vt:vector>
  </HeadingPairs>
  <TitlesOfParts>
    <vt:vector size="50" baseType="lpstr">
      <vt:lpstr>Arial</vt:lpstr>
      <vt:lpstr>Cabin</vt:lpstr>
      <vt:lpstr>Gill Sans MT</vt:lpstr>
      <vt:lpstr>Wingdings</vt:lpstr>
      <vt:lpstr>Calibri</vt:lpstr>
      <vt:lpstr>Noto Sans Symbols</vt:lpstr>
      <vt:lpstr>Bookman Old Style</vt:lpstr>
      <vt:lpstr>Wingdings 3</vt:lpstr>
      <vt:lpstr>Origin</vt:lpstr>
      <vt:lpstr>Lab Values</vt:lpstr>
      <vt:lpstr>Laboratory Value Sources</vt:lpstr>
      <vt:lpstr>PowerPoint Presentation</vt:lpstr>
      <vt:lpstr>Complete Blood Count (CBC)</vt:lpstr>
      <vt:lpstr>Complete Blood Count (CBC)</vt:lpstr>
      <vt:lpstr>Hemoglobin (Hb)</vt:lpstr>
      <vt:lpstr>Hemoglobin (Hb)</vt:lpstr>
      <vt:lpstr>Haematocrit (Hct)</vt:lpstr>
      <vt:lpstr>Haematocrit (Hct)</vt:lpstr>
      <vt:lpstr>Red Cell Count (RCC)/Erythrocyte Count </vt:lpstr>
      <vt:lpstr>Red Cell Count (RCC)/Erythrocyte Count </vt:lpstr>
      <vt:lpstr>Mean Cell Volume (MCV)   </vt:lpstr>
      <vt:lpstr>Mean Cell Volume (MCV)   </vt:lpstr>
      <vt:lpstr>MCH </vt:lpstr>
      <vt:lpstr>MCH </vt:lpstr>
      <vt:lpstr>MCHC </vt:lpstr>
      <vt:lpstr>MCHC </vt:lpstr>
      <vt:lpstr>Reticulocytes </vt:lpstr>
      <vt:lpstr>Reticulocytes </vt:lpstr>
      <vt:lpstr>White Cell Count (WCC)</vt:lpstr>
      <vt:lpstr>White Cell Count (WCC)</vt:lpstr>
      <vt:lpstr>Neutrophils</vt:lpstr>
      <vt:lpstr>Neutrophils</vt:lpstr>
      <vt:lpstr>Lymphocytes </vt:lpstr>
      <vt:lpstr>Lymphocytes </vt:lpstr>
      <vt:lpstr>Monocytes </vt:lpstr>
      <vt:lpstr>Monocytes </vt:lpstr>
      <vt:lpstr>Eosinophils </vt:lpstr>
      <vt:lpstr>Eosinophils </vt:lpstr>
      <vt:lpstr>Basophils</vt:lpstr>
      <vt:lpstr>Platelets </vt:lpstr>
      <vt:lpstr>Serum Iron</vt:lpstr>
      <vt:lpstr>Ferritin</vt:lpstr>
      <vt:lpstr>TIBC</vt:lpstr>
      <vt:lpstr>Serum B12</vt:lpstr>
      <vt:lpstr>Serum B12</vt:lpstr>
      <vt:lpstr>Homocysteine   4-14 umol/L</vt:lpstr>
      <vt:lpstr>Serum B12</vt:lpstr>
      <vt:lpstr>Elevated Serum B12</vt:lpstr>
      <vt:lpstr>PowerPoint Presentation</vt:lpstr>
      <vt:lpstr>Serum Folate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Values</dc:title>
  <dc:creator>Maxine Haigh-White</dc:creator>
  <cp:lastModifiedBy>Maxine Haigh-White</cp:lastModifiedBy>
  <cp:revision>12</cp:revision>
  <dcterms:modified xsi:type="dcterms:W3CDTF">2018-11-21T03:13:11Z</dcterms:modified>
</cp:coreProperties>
</file>